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9" r:id="rId3"/>
    <p:sldId id="262" r:id="rId4"/>
    <p:sldId id="263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1CD5D-6256-4AE4-BD15-12E27BA40CCB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4398-C389-46AF-B301-6459F7AADFC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45431-2A2F-4040-BE5D-AD5F1E0D7C0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042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B426F-FA90-4D29-ACDB-464A529664C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8447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0292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750042-0E92-4735-857E-067EF5B9EB30}" type="slidenum">
              <a:rPr lang="it-IT" smtClean="0"/>
              <a:pPr>
                <a:defRPr/>
              </a:pPr>
              <a:t>6</a:t>
            </a:fld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209421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44388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76A09-57CF-4B26-9A89-DA780860E399}" type="slidenum">
              <a:rPr lang="it-IT" smtClean="0"/>
              <a:pPr>
                <a:defRPr/>
              </a:pPr>
              <a:t>9</a:t>
            </a:fld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266502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71C9-0EEC-45FC-A44A-47B32AD40A99}" type="datetimeFigureOut">
              <a:rPr lang="it-IT" smtClean="0"/>
              <a:t>03/01/2016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9F85B-9417-49AB-8FFC-87002FAAF39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910" y="1142984"/>
            <a:ext cx="764386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4000" b="1" dirty="0">
                <a:solidFill>
                  <a:srgbClr val="000099"/>
                </a:solidFill>
                <a:latin typeface="Comic Sans MS" pitchFamily="66" charset="0"/>
              </a:rPr>
              <a:t>Autismo e disturbi pervasivi dello sviluppo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3042" y="3284538"/>
            <a:ext cx="5556271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800" b="1" dirty="0" smtClean="0">
                <a:solidFill>
                  <a:srgbClr val="000099"/>
                </a:solidFill>
                <a:latin typeface="Comic Sans MS" pitchFamily="66" charset="0"/>
              </a:rPr>
              <a:t>Il lavoro a scuola</a:t>
            </a:r>
            <a:endParaRPr lang="it-IT" sz="4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428992" y="5500702"/>
            <a:ext cx="504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defRPr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defRPr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defRPr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defRPr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defRPr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i="1" dirty="0">
                <a:solidFill>
                  <a:srgbClr val="000099"/>
                </a:solidFill>
                <a:latin typeface="Comic Sans MS" pitchFamily="66" charset="0"/>
              </a:rPr>
              <a:t>marisa.trinchero@libero.it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C:\WINDOWS\Desktop\DSC0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86808" cy="576421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00034" y="285728"/>
            <a:ext cx="5315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spazi individuabili per ogni attività</a:t>
            </a:r>
            <a:endParaRPr lang="it-IT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MARISA\Desktop\AUTISMO IMMAGINI\Immagini\Foto\aul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78647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12747" cy="563564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00034" y="285728"/>
            <a:ext cx="5315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spazi individuabili per ogni attività</a:t>
            </a:r>
            <a:endParaRPr lang="it-IT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857224" y="2500306"/>
            <a:ext cx="4143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Comic Sans MS" pitchFamily="66" charset="0"/>
              </a:rPr>
              <a:t>Cosa devo fare?</a:t>
            </a:r>
          </a:p>
          <a:p>
            <a:pPr>
              <a:defRPr/>
            </a:pPr>
            <a:endParaRPr lang="it-IT" sz="2800" b="1" kern="10" dirty="0" smtClean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Comic Sans MS" pitchFamily="66" charset="0"/>
              </a:rPr>
              <a:t> Per quanto tempo?</a:t>
            </a:r>
          </a:p>
          <a:p>
            <a:pPr>
              <a:defRPr/>
            </a:pPr>
            <a:endParaRPr lang="it-IT" sz="2800" b="1" kern="10" dirty="0" smtClean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Comic Sans MS" pitchFamily="66" charset="0"/>
              </a:rPr>
              <a:t> Cosa avverrà dopo?   </a:t>
            </a:r>
            <a:endParaRPr lang="it-IT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0034" y="428604"/>
            <a:ext cx="6572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600" b="1" dirty="0" smtClean="0">
                <a:solidFill>
                  <a:srgbClr val="000099"/>
                </a:solidFill>
                <a:latin typeface="Comic Sans MS" pitchFamily="66" charset="0"/>
              </a:rPr>
              <a:t>Strutturazione del </a:t>
            </a:r>
            <a:r>
              <a:rPr lang="it-IT" sz="3600" b="1" dirty="0" smtClean="0">
                <a:solidFill>
                  <a:srgbClr val="FF6600"/>
                </a:solidFill>
                <a:latin typeface="Comic Sans MS" pitchFamily="66" charset="0"/>
              </a:rPr>
              <a:t>tempo</a:t>
            </a:r>
            <a:endParaRPr lang="it-IT" sz="36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7" name="Picture 2" descr="F:\Documenti Marisa\Materiale Elena foto\foto scuola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2932998" cy="514353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1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8604"/>
            <a:ext cx="2357454" cy="600079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9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2571768" cy="5929354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0" name="Picture 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28604"/>
            <a:ext cx="1509428" cy="5929354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5" name="Picture 39" descr="C:\WINDOWS\Desktop\CALEND.DO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00042"/>
            <a:ext cx="1295400" cy="58579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500063" y="1643063"/>
            <a:ext cx="80724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Aiuta </a:t>
            </a:r>
            <a:r>
              <a:rPr lang="it-IT" sz="2800" dirty="0" smtClean="0">
                <a:solidFill>
                  <a:srgbClr val="000099"/>
                </a:solidFill>
                <a:latin typeface="Comic Sans MS" pitchFamily="66" charset="0"/>
              </a:rPr>
              <a:t> ad  </a:t>
            </a:r>
            <a:r>
              <a:rPr lang="it-IT" sz="2800" b="1" dirty="0" smtClean="0">
                <a:solidFill>
                  <a:srgbClr val="FF6600"/>
                </a:solidFill>
                <a:latin typeface="Comic Sans MS" pitchFamily="66" charset="0"/>
              </a:rPr>
              <a:t>organizzare / sapere prima </a:t>
            </a:r>
            <a:r>
              <a:rPr lang="it-IT" sz="2800" dirty="0" smtClean="0">
                <a:solidFill>
                  <a:srgbClr val="000099"/>
                </a:solidFill>
                <a:latin typeface="Comic Sans MS" pitchFamily="66" charset="0"/>
              </a:rPr>
              <a:t>la successione degli eventi </a:t>
            </a:r>
            <a:endParaRPr lang="it-IT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500034" y="2857496"/>
            <a:ext cx="7561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Char char="·"/>
              <a:defRPr/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 Aiuta </a:t>
            </a:r>
            <a:r>
              <a:rPr lang="it-IT" sz="2800" dirty="0" smtClean="0">
                <a:solidFill>
                  <a:srgbClr val="000099"/>
                </a:solidFill>
                <a:latin typeface="Comic Sans MS" pitchFamily="66" charset="0"/>
              </a:rPr>
              <a:t> i </a:t>
            </a:r>
            <a:r>
              <a:rPr lang="it-IT" sz="2800" b="1" dirty="0" smtClean="0">
                <a:solidFill>
                  <a:srgbClr val="FF6600"/>
                </a:solidFill>
                <a:latin typeface="Comic Sans MS" pitchFamily="66" charset="0"/>
              </a:rPr>
              <a:t>passaggi </a:t>
            </a:r>
            <a:r>
              <a:rPr lang="it-IT" sz="2800" b="1" dirty="0">
                <a:solidFill>
                  <a:srgbClr val="FF6600"/>
                </a:solidFill>
                <a:latin typeface="Comic Sans MS" pitchFamily="66" charset="0"/>
              </a:rPr>
              <a:t>tra un’attività e l’altra</a:t>
            </a:r>
          </a:p>
        </p:txBody>
      </p:sp>
      <p:sp>
        <p:nvSpPr>
          <p:cNvPr id="24580" name="Text Box 15"/>
          <p:cNvSpPr txBox="1">
            <a:spLocks noChangeArrowheads="1"/>
          </p:cNvSpPr>
          <p:nvPr/>
        </p:nvSpPr>
        <p:spPr bwMode="auto">
          <a:xfrm>
            <a:off x="571472" y="4786322"/>
            <a:ext cx="8393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Aiuta la</a:t>
            </a:r>
            <a:r>
              <a:rPr lang="it-IT" sz="2800" i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800" b="1" dirty="0">
                <a:solidFill>
                  <a:srgbClr val="FF6600"/>
                </a:solidFill>
                <a:latin typeface="Comic Sans MS" pitchFamily="66" charset="0"/>
              </a:rPr>
              <a:t>motivazione </a:t>
            </a: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e il </a:t>
            </a:r>
            <a:r>
              <a:rPr lang="it-IT" sz="2800" b="1" dirty="0">
                <a:solidFill>
                  <a:srgbClr val="FF6600"/>
                </a:solidFill>
                <a:latin typeface="Comic Sans MS" pitchFamily="66" charset="0"/>
              </a:rPr>
              <a:t>rinforzo </a:t>
            </a: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                   </a:t>
            </a: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(so quando e come inizio, come finisco e cosa farò dopo)</a:t>
            </a: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  </a:t>
            </a:r>
            <a:endParaRPr lang="it-IT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4581" name="Text Box 16"/>
          <p:cNvSpPr txBox="1">
            <a:spLocks noChangeArrowheads="1"/>
          </p:cNvSpPr>
          <p:nvPr/>
        </p:nvSpPr>
        <p:spPr bwMode="auto">
          <a:xfrm>
            <a:off x="500034" y="3857628"/>
            <a:ext cx="8172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800" dirty="0">
                <a:solidFill>
                  <a:srgbClr val="000099"/>
                </a:solidFill>
              </a:rPr>
              <a:t> </a:t>
            </a: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Permette una notevole </a:t>
            </a:r>
            <a:r>
              <a:rPr lang="it-IT" sz="2800" b="1" dirty="0">
                <a:solidFill>
                  <a:srgbClr val="FF6600"/>
                </a:solidFill>
                <a:latin typeface="Comic Sans MS" pitchFamily="66" charset="0"/>
              </a:rPr>
              <a:t>diminuzione dell’ansia 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03350" y="404813"/>
            <a:ext cx="244792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Comic Sans MS" pitchFamily="66" charset="0"/>
              </a:rPr>
              <a:t>L’agenda </a:t>
            </a:r>
            <a:endParaRPr lang="it-IT" sz="36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"/>
          <p:cNvSpPr>
            <a:spLocks noChangeArrowheads="1"/>
          </p:cNvSpPr>
          <p:nvPr/>
        </p:nvSpPr>
        <p:spPr bwMode="auto">
          <a:xfrm>
            <a:off x="428596" y="1071546"/>
            <a:ext cx="65722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Una società capace di affrontare l’autismo è in grado di rispondere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ad ogni altra forma di disabilità </a:t>
            </a:r>
          </a:p>
        </p:txBody>
      </p:sp>
      <p:sp>
        <p:nvSpPr>
          <p:cNvPr id="3" name="Rettangolo 3"/>
          <p:cNvSpPr>
            <a:spLocks noChangeArrowheads="1"/>
          </p:cNvSpPr>
          <p:nvPr/>
        </p:nvSpPr>
        <p:spPr bwMode="auto">
          <a:xfrm>
            <a:off x="3779838" y="4508500"/>
            <a:ext cx="407831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i="1" dirty="0" err="1">
                <a:solidFill>
                  <a:srgbClr val="000099"/>
                </a:solidFill>
                <a:latin typeface="Comic Sans MS" pitchFamily="66" charset="0"/>
              </a:rPr>
              <a:t>Kari</a:t>
            </a:r>
            <a:r>
              <a:rPr lang="it-IT" b="1" i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b="1" i="1" dirty="0" err="1">
                <a:solidFill>
                  <a:srgbClr val="000099"/>
                </a:solidFill>
                <a:latin typeface="Comic Sans MS" pitchFamily="66" charset="0"/>
              </a:rPr>
              <a:t>Steindal</a:t>
            </a:r>
            <a:r>
              <a:rPr lang="it-IT" b="1" i="1" dirty="0">
                <a:solidFill>
                  <a:srgbClr val="000099"/>
                </a:solidFill>
                <a:latin typeface="Comic Sans MS" pitchFamily="66" charset="0"/>
              </a:rPr>
              <a:t>                                                                                       Presidente del Comitato di esperti                                                                      per  l'Educazione e l'Integrazione                                                                  delle persone con autismo                                                                    presso il Consiglio d’Europa</a:t>
            </a:r>
            <a:endParaRPr lang="it-IT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"/>
          <p:cNvSpPr>
            <a:spLocks noChangeArrowheads="1"/>
          </p:cNvSpPr>
          <p:nvPr/>
        </p:nvSpPr>
        <p:spPr bwMode="auto">
          <a:xfrm>
            <a:off x="642910" y="642918"/>
            <a:ext cx="4500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Le buone prassi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428728" y="1785927"/>
            <a:ext cx="592935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it-IT" sz="32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osservazione 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32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raccolta informazioni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3200" b="1" dirty="0" smtClean="0">
                <a:solidFill>
                  <a:srgbClr val="000099"/>
                </a:solidFill>
                <a:latin typeface="Comic Sans MS" pitchFamily="66" charset="0"/>
              </a:rPr>
              <a:t> strutturazione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3200" b="1" dirty="0" smtClean="0">
                <a:solidFill>
                  <a:srgbClr val="000099"/>
                </a:solidFill>
                <a:latin typeface="Comic Sans MS" pitchFamily="66" charset="0"/>
              </a:rPr>
              <a:t> aiuto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3200" b="1" dirty="0" smtClean="0">
                <a:solidFill>
                  <a:srgbClr val="000099"/>
                </a:solidFill>
                <a:latin typeface="Comic Sans MS" pitchFamily="66" charset="0"/>
              </a:rPr>
              <a:t> rinforzo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3200" b="1" dirty="0" smtClean="0">
                <a:solidFill>
                  <a:srgbClr val="000099"/>
                </a:solidFill>
                <a:latin typeface="Comic Sans MS" pitchFamily="66" charset="0"/>
              </a:rPr>
              <a:t> programmazione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3200" b="1" dirty="0" smtClean="0">
                <a:solidFill>
                  <a:srgbClr val="000099"/>
                </a:solidFill>
                <a:latin typeface="Comic Sans MS" pitchFamily="66" charset="0"/>
              </a:rPr>
              <a:t> didattica speciale</a:t>
            </a:r>
          </a:p>
          <a:p>
            <a:pPr eaLnBrk="0" hangingPunct="0">
              <a:defRPr/>
            </a:pPr>
            <a:endParaRPr lang="it-IT" sz="3200" b="1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ttangolo 2"/>
          <p:cNvSpPr>
            <a:spLocks noChangeArrowheads="1"/>
          </p:cNvSpPr>
          <p:nvPr/>
        </p:nvSpPr>
        <p:spPr bwMode="auto">
          <a:xfrm>
            <a:off x="1000100" y="5500703"/>
            <a:ext cx="757237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prestare particolare attenzione ai comportamenti </a:t>
            </a:r>
            <a:r>
              <a:rPr lang="it-IT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del bambino </a:t>
            </a:r>
            <a:r>
              <a:rPr lang="it-IT" b="1" dirty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per individuare punti di forza </a:t>
            </a:r>
            <a:r>
              <a:rPr lang="it-IT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e </a:t>
            </a:r>
            <a:r>
              <a:rPr lang="it-IT" b="1" dirty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di debolezza</a:t>
            </a:r>
            <a:endParaRPr lang="it-IT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85786" y="1214422"/>
            <a:ext cx="2661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attività “libere” </a:t>
            </a:r>
            <a:endParaRPr lang="it-IT" sz="2400" b="1" dirty="0">
              <a:solidFill>
                <a:srgbClr val="FF66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00562" y="1500174"/>
            <a:ext cx="3633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attività  “strutturate”</a:t>
            </a:r>
            <a:endParaRPr lang="it-IT" sz="2400" b="1" dirty="0">
              <a:solidFill>
                <a:srgbClr val="FF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ttangolo 2"/>
          <p:cNvSpPr>
            <a:spLocks noChangeArrowheads="1"/>
          </p:cNvSpPr>
          <p:nvPr/>
        </p:nvSpPr>
        <p:spPr bwMode="auto">
          <a:xfrm>
            <a:off x="2143108" y="428604"/>
            <a:ext cx="4500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Osservazione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428596" y="1785926"/>
            <a:ext cx="3571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movimento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esplorazione dell’ambiente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utilizzo degli oggetti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interazione con i compagni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livelli di comunicazione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utilizzo dello sguardo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autonomie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interessi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stereotipie 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comportamenti aggressivi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714876" y="2303215"/>
            <a:ext cx="371477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costruzioni</a:t>
            </a:r>
            <a:endParaRPr lang="it-IT" sz="20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puzzles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/incastri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percorsi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giochi di imitazione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giochi con regole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disegno/colorazione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pregrafismo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/letto-scrittura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ascolto/comprensione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/>
          <p:cNvSpPr>
            <a:spLocks noChangeArrowheads="1"/>
          </p:cNvSpPr>
          <p:nvPr/>
        </p:nvSpPr>
        <p:spPr bwMode="auto">
          <a:xfrm>
            <a:off x="571472" y="571480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Raccolta delle informazioni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2910" y="1500174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6600"/>
                </a:solidFill>
                <a:latin typeface="Comic Sans MS" pitchFamily="66" charset="0"/>
              </a:rPr>
              <a:t> lettura dei documenti</a:t>
            </a:r>
            <a:endParaRPr lang="it-IT" sz="2800" b="1" dirty="0">
              <a:solidFill>
                <a:srgbClr val="FF66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42910" y="2428868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6600"/>
                </a:solidFill>
                <a:latin typeface="Comic Sans MS" pitchFamily="66" charset="0"/>
              </a:rPr>
              <a:t> colloqui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endParaRPr lang="it-IT" sz="2400" b="1" dirty="0">
              <a:solidFill>
                <a:srgbClr val="FF66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71736" y="2428868"/>
            <a:ext cx="42862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 curanti / </a:t>
            </a:r>
            <a:r>
              <a:rPr lang="it-IT" sz="2400" dirty="0" err="1" smtClean="0">
                <a:solidFill>
                  <a:srgbClr val="000099"/>
                </a:solidFill>
                <a:latin typeface="Comic Sans MS" pitchFamily="66" charset="0"/>
              </a:rPr>
              <a:t>N.P.I</a:t>
            </a: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 insegnanti precedenti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 affidatari/educatori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 educativa territoriale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 assistenza sociale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600" b="1" dirty="0" smtClean="0">
                <a:solidFill>
                  <a:srgbClr val="FF6600"/>
                </a:solidFill>
                <a:latin typeface="Comic Sans MS" pitchFamily="66" charset="0"/>
              </a:rPr>
              <a:t>famiglia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142976" y="5429264"/>
            <a:ext cx="685799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u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tilizzare </a:t>
            </a: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l’esperienza - costruire l’alleanza </a:t>
            </a:r>
            <a:endParaRPr lang="it-IT" sz="24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3"/>
          <p:cNvSpPr txBox="1">
            <a:spLocks noChangeArrowheads="1"/>
          </p:cNvSpPr>
          <p:nvPr/>
        </p:nvSpPr>
        <p:spPr bwMode="auto">
          <a:xfrm>
            <a:off x="4643438" y="1773238"/>
            <a:ext cx="43211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- comportamenti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 funzionamenti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- interazioni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- interessi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- preferenze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- organizzazione familiare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- atteggiamenti affettivi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- strategie educative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- terapie in atto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8313" y="476250"/>
            <a:ext cx="54721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 Incontrare i genitori per:</a:t>
            </a:r>
          </a:p>
        </p:txBody>
      </p:sp>
      <p:sp>
        <p:nvSpPr>
          <p:cNvPr id="4" name="Rettangolo 3"/>
          <p:cNvSpPr/>
          <p:nvPr/>
        </p:nvSpPr>
        <p:spPr>
          <a:xfrm>
            <a:off x="468313" y="5661025"/>
            <a:ext cx="684053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</a:rPr>
              <a:t> conoscere richieste e proposte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</a:rPr>
              <a:t> costruire un terreno di lavoro comune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428596" y="1214422"/>
            <a:ext cx="4990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</a:rPr>
              <a:t> informazioni e chiarimenti su: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7"/>
          <p:cNvSpPr txBox="1">
            <a:spLocks noChangeArrowheads="1"/>
          </p:cNvSpPr>
          <p:nvPr/>
        </p:nvSpPr>
        <p:spPr bwMode="auto">
          <a:xfrm>
            <a:off x="1357290" y="1001706"/>
            <a:ext cx="2428891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400" b="1" dirty="0">
                <a:solidFill>
                  <a:srgbClr val="000099"/>
                </a:solidFill>
              </a:rPr>
              <a:t> </a:t>
            </a: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</a:rPr>
              <a:t>dello spazio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</a:rPr>
              <a:t>del tempo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dei materiali</a:t>
            </a:r>
            <a:endParaRPr lang="it-IT" sz="24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1714480" y="5357826"/>
            <a:ext cx="2643208" cy="101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400" b="1" dirty="0">
                <a:solidFill>
                  <a:srgbClr val="000099"/>
                </a:solidFill>
              </a:rPr>
              <a:t> </a:t>
            </a:r>
            <a:r>
              <a:rPr lang="it-IT" sz="2400" b="1" dirty="0">
                <a:solidFill>
                  <a:srgbClr val="FF6600"/>
                </a:solidFill>
              </a:rPr>
              <a:t>r</a:t>
            </a: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</a:rPr>
              <a:t>icompensa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>
                <a:solidFill>
                  <a:srgbClr val="FF6600"/>
                </a:solidFill>
                <a:latin typeface="Comic Sans MS" pitchFamily="66" charset="0"/>
              </a:rPr>
              <a:t>gratificazione</a:t>
            </a: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1928794" y="3216662"/>
            <a:ext cx="152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400" b="1" dirty="0">
                <a:solidFill>
                  <a:srgbClr val="000099"/>
                </a:solidFill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fisico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verbale</a:t>
            </a:r>
            <a:r>
              <a:rPr lang="it-IT" sz="24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it-IT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visivo</a:t>
            </a:r>
            <a:endParaRPr lang="it-IT" sz="24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6876" name="Text Box 23"/>
          <p:cNvSpPr txBox="1">
            <a:spLocks noChangeArrowheads="1"/>
          </p:cNvSpPr>
          <p:nvPr/>
        </p:nvSpPr>
        <p:spPr bwMode="auto">
          <a:xfrm>
            <a:off x="5286380" y="5643578"/>
            <a:ext cx="145890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dirty="0" smtClean="0">
                <a:solidFill>
                  <a:srgbClr val="000099"/>
                </a:solidFill>
                <a:latin typeface="Comic Sans MS" pitchFamily="66" charset="0"/>
              </a:rPr>
              <a:t>Perché</a:t>
            </a:r>
            <a:r>
              <a:rPr lang="it-IT" sz="2400" b="1" dirty="0">
                <a:solidFill>
                  <a:srgbClr val="000099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36877" name="Text Box 24"/>
          <p:cNvSpPr txBox="1">
            <a:spLocks noChangeArrowheads="1"/>
          </p:cNvSpPr>
          <p:nvPr/>
        </p:nvSpPr>
        <p:spPr bwMode="auto">
          <a:xfrm>
            <a:off x="5429256" y="3714752"/>
            <a:ext cx="1219200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Come?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14282" y="285728"/>
            <a:ext cx="4286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dirty="0" smtClean="0">
                <a:solidFill>
                  <a:srgbClr val="000099"/>
                </a:solidFill>
                <a:latin typeface="Comic Sans MS" pitchFamily="66" charset="0"/>
              </a:rPr>
              <a:t> Strutturazione</a:t>
            </a:r>
            <a:endParaRPr lang="it-IT" sz="4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57158" y="4786322"/>
            <a:ext cx="2500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 smtClean="0">
                <a:solidFill>
                  <a:srgbClr val="000099"/>
                </a:solidFill>
                <a:latin typeface="Comic Sans MS" pitchFamily="66" charset="0"/>
              </a:rPr>
              <a:t> Rinforzo</a:t>
            </a:r>
            <a:endParaRPr lang="it-IT" sz="4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57158" y="2649676"/>
            <a:ext cx="1785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dirty="0" smtClean="0">
                <a:solidFill>
                  <a:srgbClr val="000099"/>
                </a:solidFill>
                <a:latin typeface="Comic Sans MS" pitchFamily="66" charset="0"/>
              </a:rPr>
              <a:t> Aiuto</a:t>
            </a:r>
            <a:endParaRPr lang="it-IT" sz="4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643438" y="1001707"/>
            <a:ext cx="3311525" cy="1570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Che cosa devo fare?            Dove?            Quando?                Per quanto tempo?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/>
      <p:bldP spid="36877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642910" y="500042"/>
            <a:ext cx="7993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Strutturare tempi, ambienti, materiali e compiti per ottenere: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071538" y="2357430"/>
            <a:ext cx="27146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800" b="1" dirty="0">
                <a:solidFill>
                  <a:srgbClr val="FF6600"/>
                </a:solidFill>
                <a:latin typeface="Comic Sans MS" pitchFamily="66" charset="0"/>
              </a:rPr>
              <a:t> prevedibilità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800" b="1" dirty="0">
                <a:solidFill>
                  <a:srgbClr val="FF6600"/>
                </a:solidFill>
                <a:latin typeface="Comic Sans MS" pitchFamily="66" charset="0"/>
              </a:rPr>
              <a:t> chiarezza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  <a:defRPr/>
            </a:pPr>
            <a:r>
              <a:rPr lang="it-IT" sz="2800" b="1" dirty="0">
                <a:solidFill>
                  <a:srgbClr val="FF6600"/>
                </a:solidFill>
                <a:latin typeface="Comic Sans MS" pitchFamily="66" charset="0"/>
              </a:rPr>
              <a:t> certezza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357554" y="4429132"/>
            <a:ext cx="4714908" cy="166199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000099"/>
                </a:solidFill>
                <a:latin typeface="Comic Sans MS" pitchFamily="66" charset="0"/>
              </a:rPr>
              <a:t>Solo un insegnante ordinato e preparato </a:t>
            </a:r>
            <a:r>
              <a:rPr lang="it-IT" b="1" dirty="0" smtClean="0">
                <a:solidFill>
                  <a:srgbClr val="000099"/>
                </a:solidFill>
                <a:latin typeface="Comic Sans MS" pitchFamily="66" charset="0"/>
              </a:rPr>
              <a:t>fa </a:t>
            </a:r>
            <a:r>
              <a:rPr lang="it-IT" b="1" dirty="0">
                <a:solidFill>
                  <a:srgbClr val="000099"/>
                </a:solidFill>
                <a:latin typeface="Comic Sans MS" pitchFamily="66" charset="0"/>
              </a:rPr>
              <a:t>ordine nella mia mente.                                      Gli insegnanti disorganizzati peggiorano </a:t>
            </a:r>
            <a:r>
              <a:rPr lang="it-IT" b="1" dirty="0" smtClean="0">
                <a:solidFill>
                  <a:srgbClr val="000099"/>
                </a:solidFill>
                <a:latin typeface="Comic Sans MS" pitchFamily="66" charset="0"/>
              </a:rPr>
              <a:t>il </a:t>
            </a:r>
            <a:r>
              <a:rPr lang="it-IT" b="1" dirty="0">
                <a:solidFill>
                  <a:srgbClr val="000099"/>
                </a:solidFill>
                <a:latin typeface="Comic Sans MS" pitchFamily="66" charset="0"/>
              </a:rPr>
              <a:t>mio stato autistico. </a:t>
            </a:r>
            <a:endParaRPr lang="it-IT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b="1" i="1" dirty="0" smtClean="0">
                <a:solidFill>
                  <a:srgbClr val="000099"/>
                </a:solidFill>
                <a:latin typeface="Comic Sans MS" pitchFamily="66" charset="0"/>
              </a:rPr>
              <a:t>          Sue </a:t>
            </a:r>
            <a:r>
              <a:rPr lang="it-IT" b="1" i="1" dirty="0" err="1" smtClean="0">
                <a:solidFill>
                  <a:srgbClr val="000099"/>
                </a:solidFill>
                <a:latin typeface="Comic Sans MS" pitchFamily="66" charset="0"/>
              </a:rPr>
              <a:t>Rubin</a:t>
            </a:r>
            <a:r>
              <a:rPr lang="it-IT" b="1" dirty="0" smtClean="0">
                <a:solidFill>
                  <a:srgbClr val="000099"/>
                </a:solidFill>
                <a:latin typeface="Comic Sans MS" pitchFamily="66" charset="0"/>
              </a:rPr>
              <a:t>          </a:t>
            </a:r>
            <a:r>
              <a:rPr lang="it-IT" sz="2000" b="1" dirty="0" smtClean="0">
                <a:solidFill>
                  <a:srgbClr val="000099"/>
                </a:solidFill>
                <a:latin typeface="Comic Sans MS" pitchFamily="66" charset="0"/>
              </a:rPr>
              <a:t>                                                                                                                                          </a:t>
            </a:r>
            <a:endParaRPr lang="it-IT" sz="20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357686" y="1928802"/>
            <a:ext cx="4214842" cy="161582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000099"/>
                </a:solidFill>
                <a:latin typeface="Comic Sans MS" pitchFamily="66" charset="0"/>
              </a:rPr>
              <a:t>I bambini autistici necessitano di avere una giornata strutturata ed insegnanti che sanno come essere tenaci, ma gentili.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000099"/>
                </a:solidFill>
                <a:latin typeface="Comic Sans MS" pitchFamily="66" charset="0"/>
              </a:rPr>
              <a:t>               </a:t>
            </a:r>
            <a:r>
              <a:rPr lang="it-IT" b="1" i="1" dirty="0" err="1" smtClean="0">
                <a:solidFill>
                  <a:srgbClr val="000099"/>
                </a:solidFill>
                <a:latin typeface="Comic Sans MS" pitchFamily="66" charset="0"/>
              </a:rPr>
              <a:t>Temple</a:t>
            </a:r>
            <a:r>
              <a:rPr lang="it-IT" b="1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b="1" i="1" dirty="0" err="1">
                <a:solidFill>
                  <a:srgbClr val="000099"/>
                </a:solidFill>
                <a:latin typeface="Comic Sans MS" pitchFamily="66" charset="0"/>
              </a:rPr>
              <a:t>Grandin</a:t>
            </a:r>
            <a:endParaRPr lang="it-IT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1"/>
          <p:cNvSpPr>
            <a:spLocks noChangeArrowheads="1"/>
          </p:cNvSpPr>
          <p:nvPr/>
        </p:nvSpPr>
        <p:spPr bwMode="auto">
          <a:xfrm>
            <a:off x="500034" y="1000108"/>
            <a:ext cx="59634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Spazi</a:t>
            </a:r>
            <a:r>
              <a:rPr lang="it-IT" sz="28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diversi per attività </a:t>
            </a:r>
            <a:r>
              <a:rPr lang="it-IT" sz="2800" b="1" dirty="0" smtClean="0">
                <a:solidFill>
                  <a:srgbClr val="000099"/>
                </a:solidFill>
                <a:latin typeface="Comic Sans MS" pitchFamily="66" charset="0"/>
              </a:rPr>
              <a:t>diverse</a:t>
            </a:r>
            <a:endParaRPr lang="it-IT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6392" name="Rettangolo 7"/>
          <p:cNvSpPr>
            <a:spLocks noChangeArrowheads="1"/>
          </p:cNvSpPr>
          <p:nvPr/>
        </p:nvSpPr>
        <p:spPr bwMode="auto">
          <a:xfrm>
            <a:off x="2071670" y="6143644"/>
            <a:ext cx="6500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0099"/>
                </a:solidFill>
                <a:latin typeface="Comic Sans MS" pitchFamily="66" charset="0"/>
              </a:rPr>
              <a:t>ben definiti / delimitati / visivamente riconoscibili  </a:t>
            </a:r>
          </a:p>
        </p:txBody>
      </p:sp>
      <p:pic>
        <p:nvPicPr>
          <p:cNvPr id="6" name="Immagine 6" descr="dove 1 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3935719" cy="364333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7" name="Immagine 5" descr="dove 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0034" y="1643050"/>
            <a:ext cx="3929090" cy="442915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285728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600" b="1" dirty="0" smtClean="0">
                <a:solidFill>
                  <a:srgbClr val="000099"/>
                </a:solidFill>
                <a:latin typeface="Comic Sans MS" pitchFamily="66" charset="0"/>
              </a:rPr>
              <a:t>Strutturazione dello </a:t>
            </a:r>
            <a:r>
              <a:rPr lang="it-IT" sz="3600" b="1" dirty="0" smtClean="0">
                <a:solidFill>
                  <a:srgbClr val="FF6600"/>
                </a:solidFill>
                <a:latin typeface="Comic Sans MS" pitchFamily="66" charset="0"/>
              </a:rPr>
              <a:t>spazio</a:t>
            </a:r>
            <a:endParaRPr lang="it-IT" sz="36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420</Words>
  <Application>Microsoft Office PowerPoint</Application>
  <PresentationFormat>Presentazione su schermo (4:3)</PresentationFormat>
  <Paragraphs>101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Sabrina Civiero</dc:creator>
  <cp:lastModifiedBy>Sabrina Civiero</cp:lastModifiedBy>
  <cp:revision>1</cp:revision>
  <dcterms:created xsi:type="dcterms:W3CDTF">2016-01-03T20:58:33Z</dcterms:created>
  <dcterms:modified xsi:type="dcterms:W3CDTF">2016-01-03T21:13:47Z</dcterms:modified>
</cp:coreProperties>
</file>