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1" r:id="rId2"/>
    <p:sldId id="263" r:id="rId3"/>
    <p:sldId id="265" r:id="rId4"/>
    <p:sldId id="267" r:id="rId5"/>
    <p:sldId id="269" r:id="rId6"/>
    <p:sldId id="271" r:id="rId7"/>
    <p:sldId id="273" r:id="rId8"/>
    <p:sldId id="275" r:id="rId9"/>
    <p:sldId id="277" r:id="rId10"/>
    <p:sldId id="279" r:id="rId11"/>
    <p:sldId id="281" r:id="rId12"/>
    <p:sldId id="283" r:id="rId13"/>
    <p:sldId id="285" r:id="rId14"/>
    <p:sldId id="287" r:id="rId15"/>
    <p:sldId id="289" r:id="rId16"/>
    <p:sldId id="291" r:id="rId1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96" y="-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21CD5D-6256-4AE4-BD15-12E27BA40CCB}" type="datetimeFigureOut">
              <a:rPr lang="it-IT" smtClean="0"/>
              <a:pPr/>
              <a:t>03/01/2016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C4398-C389-46AF-B301-6459F7AADFC0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B426F-FA90-4D29-ACDB-464A529664C7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162387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B426F-FA90-4D29-ACDB-464A529664C7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095255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45412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A70440-BA93-43B6-8B3A-F07A5D4B7971}" type="slidenum">
              <a:rPr lang="it-IT" smtClean="0"/>
              <a:pPr>
                <a:defRPr/>
              </a:pPr>
              <a:t>13</a:t>
            </a:fld>
            <a:endParaRPr lang="it-IT" smtClean="0"/>
          </a:p>
        </p:txBody>
      </p:sp>
    </p:spTree>
    <p:extLst>
      <p:ext uri="{BB962C8B-B14F-4D97-AF65-F5344CB8AC3E}">
        <p14:creationId xmlns="" xmlns:p14="http://schemas.microsoft.com/office/powerpoint/2010/main" val="3996280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 smtClean="0"/>
          </a:p>
        </p:txBody>
      </p:sp>
      <p:sp>
        <p:nvSpPr>
          <p:cNvPr id="11366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F26205-8ABB-4842-9C64-C0AF73E7E698}" type="slidenum">
              <a:rPr lang="it-IT" smtClean="0">
                <a:latin typeface="Arial" charset="0"/>
                <a:cs typeface="Arial" charset="0"/>
              </a:rPr>
              <a:pPr/>
              <a:t>15</a:t>
            </a:fld>
            <a:endParaRPr lang="it-IT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25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71C9-0EEC-45FC-A44A-47B32AD40A99}" type="datetimeFigureOut">
              <a:rPr lang="it-IT" smtClean="0"/>
              <a:pPr/>
              <a:t>03/01/2016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F85B-9417-49AB-8FFC-87002FAAF39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71C9-0EEC-45FC-A44A-47B32AD40A99}" type="datetimeFigureOut">
              <a:rPr lang="it-IT" smtClean="0"/>
              <a:pPr/>
              <a:t>03/01/2016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F85B-9417-49AB-8FFC-87002FAAF39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71C9-0EEC-45FC-A44A-47B32AD40A99}" type="datetimeFigureOut">
              <a:rPr lang="it-IT" smtClean="0"/>
              <a:pPr/>
              <a:t>03/01/2016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F85B-9417-49AB-8FFC-87002FAAF39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71C9-0EEC-45FC-A44A-47B32AD40A99}" type="datetimeFigureOut">
              <a:rPr lang="it-IT" smtClean="0"/>
              <a:pPr/>
              <a:t>03/01/2016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F85B-9417-49AB-8FFC-87002FAAF39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71C9-0EEC-45FC-A44A-47B32AD40A99}" type="datetimeFigureOut">
              <a:rPr lang="it-IT" smtClean="0"/>
              <a:pPr/>
              <a:t>03/01/2016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F85B-9417-49AB-8FFC-87002FAAF39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71C9-0EEC-45FC-A44A-47B32AD40A99}" type="datetimeFigureOut">
              <a:rPr lang="it-IT" smtClean="0"/>
              <a:pPr/>
              <a:t>03/01/2016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F85B-9417-49AB-8FFC-87002FAAF39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71C9-0EEC-45FC-A44A-47B32AD40A99}" type="datetimeFigureOut">
              <a:rPr lang="it-IT" smtClean="0"/>
              <a:pPr/>
              <a:t>03/01/2016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F85B-9417-49AB-8FFC-87002FAAF39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71C9-0EEC-45FC-A44A-47B32AD40A99}" type="datetimeFigureOut">
              <a:rPr lang="it-IT" smtClean="0"/>
              <a:pPr/>
              <a:t>03/01/2016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F85B-9417-49AB-8FFC-87002FAAF39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71C9-0EEC-45FC-A44A-47B32AD40A99}" type="datetimeFigureOut">
              <a:rPr lang="it-IT" smtClean="0"/>
              <a:pPr/>
              <a:t>03/01/2016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F85B-9417-49AB-8FFC-87002FAAF39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71C9-0EEC-45FC-A44A-47B32AD40A99}" type="datetimeFigureOut">
              <a:rPr lang="it-IT" smtClean="0"/>
              <a:pPr/>
              <a:t>03/01/2016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F85B-9417-49AB-8FFC-87002FAAF39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71C9-0EEC-45FC-A44A-47B32AD40A99}" type="datetimeFigureOut">
              <a:rPr lang="it-IT" smtClean="0"/>
              <a:pPr/>
              <a:t>03/01/2016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F85B-9417-49AB-8FFC-87002FAAF39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B71C9-0EEC-45FC-A44A-47B32AD40A99}" type="datetimeFigureOut">
              <a:rPr lang="it-IT" smtClean="0"/>
              <a:pPr/>
              <a:t>03/01/2016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9F85B-9417-49AB-8FFC-87002FAAF392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313066" y="428604"/>
          <a:ext cx="8402339" cy="5929354"/>
        </p:xfrm>
        <a:graphic>
          <a:graphicData uri="http://schemas.openxmlformats.org/presentationml/2006/ole">
            <p:oleObj spid="_x0000_s1026" name="Acrobat Document" r:id="rId3" imgW="5773680" imgH="4896000" progId="AcroExch.Document.11">
              <p:embed/>
            </p:oleObj>
          </a:graphicData>
        </a:graphic>
      </p:graphicFrame>
      <p:sp>
        <p:nvSpPr>
          <p:cNvPr id="3" name="Rettangolo 2"/>
          <p:cNvSpPr/>
          <p:nvPr/>
        </p:nvSpPr>
        <p:spPr>
          <a:xfrm>
            <a:off x="3635375" y="5589588"/>
            <a:ext cx="4968875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latin typeface="Comic Sans MS" pitchFamily="66" charset="0"/>
              </a:rPr>
              <a:t> AGENDA GIORNALIERA </a:t>
            </a:r>
            <a:endParaRPr lang="it-IT" sz="2800" b="1" dirty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14348" y="571480"/>
            <a:ext cx="19288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b="1" dirty="0" smtClean="0">
                <a:solidFill>
                  <a:srgbClr val="000099"/>
                </a:solidFill>
                <a:latin typeface="Comic Sans MS" pitchFamily="66" charset="0"/>
              </a:rPr>
              <a:t>L’aiuto</a:t>
            </a:r>
            <a:endParaRPr lang="it-IT" sz="4000" b="1" dirty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500034" y="1500736"/>
            <a:ext cx="821537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it-IT" sz="2800" b="1" dirty="0" smtClean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it-IT" sz="2800" b="1" dirty="0" smtClean="0">
                <a:solidFill>
                  <a:srgbClr val="FF6600"/>
                </a:solidFill>
                <a:latin typeface="Comic Sans MS" pitchFamily="66" charset="0"/>
              </a:rPr>
              <a:t>fisico/gestuale</a:t>
            </a:r>
            <a:r>
              <a:rPr lang="it-IT" sz="2800" b="1" dirty="0" smtClean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it-IT" sz="2400" dirty="0" smtClean="0">
                <a:solidFill>
                  <a:srgbClr val="000099"/>
                </a:solidFill>
                <a:latin typeface="Comic Sans MS" pitchFamily="66" charset="0"/>
              </a:rPr>
              <a:t>accompagnare la mano, aiutare l’indicazi</a:t>
            </a:r>
            <a:r>
              <a:rPr lang="it-IT" sz="2000" dirty="0" smtClean="0">
                <a:solidFill>
                  <a:srgbClr val="000099"/>
                </a:solidFill>
                <a:latin typeface="Comic Sans MS" pitchFamily="66" charset="0"/>
              </a:rPr>
              <a:t>one</a:t>
            </a:r>
            <a:endParaRPr lang="it-IT" sz="2800" dirty="0" smtClean="0">
              <a:solidFill>
                <a:srgbClr val="000099"/>
              </a:solidFill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it-IT" sz="2800" b="1" dirty="0" smtClean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it-IT" sz="2800" b="1" dirty="0" smtClean="0">
                <a:solidFill>
                  <a:srgbClr val="FF6600"/>
                </a:solidFill>
                <a:latin typeface="Comic Sans MS" pitchFamily="66" charset="0"/>
              </a:rPr>
              <a:t>verbale</a:t>
            </a:r>
            <a:r>
              <a:rPr lang="it-IT" sz="2800" b="1" dirty="0" smtClean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it-IT" sz="2400" dirty="0" smtClean="0">
                <a:solidFill>
                  <a:srgbClr val="000099"/>
                </a:solidFill>
                <a:latin typeface="Comic Sans MS" pitchFamily="66" charset="0"/>
              </a:rPr>
              <a:t>spiegazioni</a:t>
            </a:r>
            <a:r>
              <a:rPr lang="it-IT" sz="2400" dirty="0" smtClean="0">
                <a:latin typeface="Comic Sans MS" pitchFamily="66" charset="0"/>
              </a:rPr>
              <a:t> </a:t>
            </a:r>
            <a:r>
              <a:rPr lang="it-IT" sz="2400" dirty="0" smtClean="0">
                <a:solidFill>
                  <a:srgbClr val="000099"/>
                </a:solidFill>
                <a:latin typeface="Comic Sans MS" pitchFamily="66" charset="0"/>
              </a:rPr>
              <a:t>semplici/uso della voce come guida</a:t>
            </a:r>
            <a:endParaRPr lang="it-IT" sz="2400" b="1" dirty="0">
              <a:solidFill>
                <a:srgbClr val="000099"/>
              </a:solidFill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it-IT" sz="2800" b="1" dirty="0" smtClean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it-IT" sz="2800" b="1" dirty="0" smtClean="0">
                <a:solidFill>
                  <a:srgbClr val="FF6600"/>
                </a:solidFill>
                <a:latin typeface="Comic Sans MS" pitchFamily="66" charset="0"/>
              </a:rPr>
              <a:t>visivo</a:t>
            </a:r>
            <a:r>
              <a:rPr lang="it-IT" sz="2800" b="1" dirty="0" smtClean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it-IT" sz="2400" dirty="0" smtClean="0">
                <a:solidFill>
                  <a:srgbClr val="000099"/>
                </a:solidFill>
                <a:latin typeface="Comic Sans MS" pitchFamily="66" charset="0"/>
              </a:rPr>
              <a:t>mimica/immagini che spiegano/istruzioni scritte/storie sociali</a:t>
            </a:r>
          </a:p>
          <a:p>
            <a:pPr>
              <a:spcBef>
                <a:spcPct val="50000"/>
              </a:spcBef>
              <a:defRPr/>
            </a:pPr>
            <a:r>
              <a:rPr lang="it-IT" sz="2400" b="1" dirty="0" smtClean="0">
                <a:solidFill>
                  <a:srgbClr val="FF6600"/>
                </a:solidFill>
                <a:latin typeface="Comic Sans MS" pitchFamily="66" charset="0"/>
              </a:rPr>
              <a:t>e tutti gli interventi e gli adattamenti che possono “facilitare” l’apprendimento: </a:t>
            </a:r>
            <a:r>
              <a:rPr lang="it-IT" sz="2400" dirty="0" smtClean="0">
                <a:solidFill>
                  <a:srgbClr val="000099"/>
                </a:solidFill>
                <a:latin typeface="Comic Sans MS" pitchFamily="66" charset="0"/>
              </a:rPr>
              <a:t>semplificare, scomporre le attività in sequenze, frazionare le consegne, …</a:t>
            </a:r>
          </a:p>
        </p:txBody>
      </p:sp>
      <p:sp>
        <p:nvSpPr>
          <p:cNvPr id="7" name="Rettangolo 6"/>
          <p:cNvSpPr/>
          <p:nvPr/>
        </p:nvSpPr>
        <p:spPr>
          <a:xfrm>
            <a:off x="1785918" y="5786454"/>
            <a:ext cx="6858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000099"/>
                </a:solidFill>
                <a:latin typeface="Comic Sans MS" pitchFamily="66" charset="0"/>
              </a:rPr>
              <a:t>Michael </a:t>
            </a:r>
            <a:r>
              <a:rPr lang="it-IT" sz="1400" b="1" dirty="0" err="1" smtClean="0">
                <a:solidFill>
                  <a:srgbClr val="000099"/>
                </a:solidFill>
                <a:latin typeface="Comic Sans MS" pitchFamily="66" charset="0"/>
              </a:rPr>
              <a:t>Powers</a:t>
            </a:r>
            <a:r>
              <a:rPr lang="it-IT" sz="1400" b="1" dirty="0" smtClean="0">
                <a:solidFill>
                  <a:srgbClr val="000099"/>
                </a:solidFill>
                <a:latin typeface="Comic Sans MS" pitchFamily="66" charset="0"/>
              </a:rPr>
              <a:t> Strategie d'insegnamento per Bambini e Adulti con Autismo Arezzo, Marzo 2006 </a:t>
            </a:r>
            <a:endParaRPr lang="it-IT" sz="1400" b="1" dirty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6"/>
          <p:cNvSpPr txBox="1">
            <a:spLocks noChangeArrowheads="1"/>
          </p:cNvSpPr>
          <p:nvPr/>
        </p:nvSpPr>
        <p:spPr bwMode="auto">
          <a:xfrm>
            <a:off x="571472" y="1714488"/>
            <a:ext cx="8143932" cy="470898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400" b="1" dirty="0" smtClean="0">
                <a:solidFill>
                  <a:srgbClr val="000099"/>
                </a:solidFill>
                <a:latin typeface="Comic Sans MS" pitchFamily="66" charset="0"/>
              </a:rPr>
              <a:t>Stare vicino, contenere</a:t>
            </a:r>
            <a:endParaRPr lang="it-IT" sz="2400" b="1" dirty="0">
              <a:solidFill>
                <a:srgbClr val="000099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it-IT" sz="2400" b="1" dirty="0" smtClean="0">
                <a:solidFill>
                  <a:srgbClr val="000099"/>
                </a:solidFill>
                <a:latin typeface="Comic Sans MS" pitchFamily="66" charset="0"/>
              </a:rPr>
              <a:t>Far </a:t>
            </a:r>
            <a:r>
              <a:rPr lang="it-IT" sz="2400" b="1" dirty="0">
                <a:solidFill>
                  <a:srgbClr val="000099"/>
                </a:solidFill>
                <a:latin typeface="Comic Sans MS" pitchFamily="66" charset="0"/>
              </a:rPr>
              <a:t>vedere come si fa</a:t>
            </a:r>
          </a:p>
          <a:p>
            <a:pPr>
              <a:spcBef>
                <a:spcPct val="50000"/>
              </a:spcBef>
              <a:defRPr/>
            </a:pPr>
            <a:r>
              <a:rPr lang="it-IT" sz="2400" b="1" dirty="0" smtClean="0">
                <a:solidFill>
                  <a:srgbClr val="000099"/>
                </a:solidFill>
                <a:latin typeface="Comic Sans MS" pitchFamily="66" charset="0"/>
              </a:rPr>
              <a:t>Far </a:t>
            </a:r>
            <a:r>
              <a:rPr lang="it-IT" sz="2400" b="1" dirty="0">
                <a:solidFill>
                  <a:srgbClr val="000099"/>
                </a:solidFill>
                <a:latin typeface="Comic Sans MS" pitchFamily="66" charset="0"/>
              </a:rPr>
              <a:t>indicare aiutando </a:t>
            </a:r>
            <a:r>
              <a:rPr lang="it-IT" sz="2400" b="1" dirty="0">
                <a:solidFill>
                  <a:srgbClr val="FF6600"/>
                </a:solidFill>
                <a:latin typeface="Comic Sans MS" pitchFamily="66" charset="0"/>
              </a:rPr>
              <a:t>l’indicazione</a:t>
            </a:r>
          </a:p>
          <a:p>
            <a:pPr>
              <a:spcBef>
                <a:spcPct val="50000"/>
              </a:spcBef>
              <a:defRPr/>
            </a:pPr>
            <a:r>
              <a:rPr lang="it-IT" sz="2400" b="1" dirty="0" smtClean="0">
                <a:solidFill>
                  <a:srgbClr val="000099"/>
                </a:solidFill>
                <a:latin typeface="Comic Sans MS" pitchFamily="66" charset="0"/>
              </a:rPr>
              <a:t>Istituire </a:t>
            </a:r>
            <a:r>
              <a:rPr lang="it-IT" sz="2400" b="1" dirty="0">
                <a:solidFill>
                  <a:srgbClr val="000099"/>
                </a:solidFill>
                <a:latin typeface="Comic Sans MS" pitchFamily="66" charset="0"/>
              </a:rPr>
              <a:t>turni di azione: </a:t>
            </a:r>
            <a:r>
              <a:rPr lang="it-IT" sz="2400" b="1" dirty="0" smtClean="0">
                <a:solidFill>
                  <a:srgbClr val="000099"/>
                </a:solidFill>
                <a:latin typeface="Comic Sans MS" pitchFamily="66" charset="0"/>
              </a:rPr>
              <a:t>prima io/poi </a:t>
            </a:r>
            <a:r>
              <a:rPr lang="it-IT" sz="2400" b="1" dirty="0">
                <a:solidFill>
                  <a:srgbClr val="000099"/>
                </a:solidFill>
                <a:latin typeface="Comic Sans MS" pitchFamily="66" charset="0"/>
              </a:rPr>
              <a:t>tu </a:t>
            </a:r>
          </a:p>
          <a:p>
            <a:pPr>
              <a:spcBef>
                <a:spcPct val="50000"/>
              </a:spcBef>
              <a:defRPr/>
            </a:pPr>
            <a:r>
              <a:rPr lang="it-IT" sz="2400" b="1" dirty="0" smtClean="0">
                <a:solidFill>
                  <a:srgbClr val="000099"/>
                </a:solidFill>
                <a:latin typeface="Comic Sans MS" pitchFamily="66" charset="0"/>
              </a:rPr>
              <a:t>Guidare </a:t>
            </a:r>
            <a:r>
              <a:rPr lang="it-IT" sz="2400" b="1" dirty="0">
                <a:solidFill>
                  <a:srgbClr val="000099"/>
                </a:solidFill>
                <a:latin typeface="Comic Sans MS" pitchFamily="66" charset="0"/>
              </a:rPr>
              <a:t>i gesti con il gesto</a:t>
            </a:r>
          </a:p>
          <a:p>
            <a:pPr>
              <a:spcBef>
                <a:spcPct val="50000"/>
              </a:spcBef>
              <a:defRPr/>
            </a:pPr>
            <a:r>
              <a:rPr lang="it-IT" sz="2400" b="1" dirty="0" smtClean="0">
                <a:solidFill>
                  <a:srgbClr val="000099"/>
                </a:solidFill>
                <a:latin typeface="Comic Sans MS" pitchFamily="66" charset="0"/>
              </a:rPr>
              <a:t>Usare </a:t>
            </a:r>
            <a:r>
              <a:rPr lang="it-IT" sz="2400" b="1" dirty="0">
                <a:solidFill>
                  <a:srgbClr val="000099"/>
                </a:solidFill>
                <a:latin typeface="Comic Sans MS" pitchFamily="66" charset="0"/>
              </a:rPr>
              <a:t>la voce come guida</a:t>
            </a:r>
          </a:p>
          <a:p>
            <a:pPr>
              <a:spcBef>
                <a:spcPct val="50000"/>
              </a:spcBef>
              <a:defRPr/>
            </a:pPr>
            <a:r>
              <a:rPr lang="it-IT" sz="2400" b="1" dirty="0">
                <a:solidFill>
                  <a:srgbClr val="000099"/>
                </a:solidFill>
                <a:latin typeface="Comic Sans MS" pitchFamily="66" charset="0"/>
              </a:rPr>
              <a:t>Dirigere i movimenti, indirizzare gli </a:t>
            </a:r>
            <a:r>
              <a:rPr lang="it-IT" sz="2400" b="1" dirty="0" smtClean="0">
                <a:solidFill>
                  <a:srgbClr val="000099"/>
                </a:solidFill>
                <a:latin typeface="Comic Sans MS" pitchFamily="66" charset="0"/>
              </a:rPr>
              <a:t>spostamenti</a:t>
            </a:r>
          </a:p>
          <a:p>
            <a:pPr>
              <a:spcBef>
                <a:spcPct val="50000"/>
              </a:spcBef>
              <a:defRPr/>
            </a:pPr>
            <a:r>
              <a:rPr lang="it-IT" sz="2400" b="1" dirty="0" smtClean="0">
                <a:solidFill>
                  <a:srgbClr val="000099"/>
                </a:solidFill>
                <a:latin typeface="Comic Sans MS" pitchFamily="66" charset="0"/>
              </a:rPr>
              <a:t>Fornire </a:t>
            </a:r>
            <a:r>
              <a:rPr lang="it-IT" sz="2400" b="1" dirty="0" smtClean="0">
                <a:solidFill>
                  <a:srgbClr val="FF6600"/>
                </a:solidFill>
                <a:latin typeface="Comic Sans MS" pitchFamily="66" charset="0"/>
              </a:rPr>
              <a:t>inizialmente aiuti massicci </a:t>
            </a:r>
            <a:r>
              <a:rPr lang="it-IT" sz="2400" b="1" dirty="0" smtClean="0">
                <a:solidFill>
                  <a:srgbClr val="000099"/>
                </a:solidFill>
                <a:latin typeface="Comic Sans MS" pitchFamily="66" charset="0"/>
              </a:rPr>
              <a:t>da attenuare in seguito  </a:t>
            </a:r>
            <a:endParaRPr lang="it-IT" sz="2400" b="1" dirty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47107" name="WordArt 23"/>
          <p:cNvSpPr>
            <a:spLocks noChangeArrowheads="1" noChangeShapeType="1" noTextEdit="1"/>
          </p:cNvSpPr>
          <p:nvPr/>
        </p:nvSpPr>
        <p:spPr bwMode="auto">
          <a:xfrm>
            <a:off x="2895600" y="533400"/>
            <a:ext cx="3419475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it-IT" sz="3200" kern="10">
              <a:ln w="9525">
                <a:noFill/>
                <a:round/>
                <a:headEnd/>
                <a:tailEnd/>
              </a:ln>
              <a:solidFill>
                <a:srgbClr val="00FFFF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Arial Black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785786" y="642918"/>
            <a:ext cx="2714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32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6600"/>
                </a:solidFill>
                <a:latin typeface="Comic Sans MS" pitchFamily="66" charset="0"/>
              </a:rPr>
              <a:t>Facilitare</a:t>
            </a:r>
            <a:endParaRPr lang="it-IT" sz="3200" b="1" kern="10" dirty="0">
              <a:ln w="9525">
                <a:noFill/>
                <a:round/>
                <a:headEnd/>
                <a:tailEnd/>
              </a:ln>
              <a:solidFill>
                <a:srgbClr val="FF6600"/>
              </a:solidFill>
              <a:latin typeface="Comic Sans MS" pitchFamily="66" charset="0"/>
            </a:endParaRPr>
          </a:p>
        </p:txBody>
      </p:sp>
      <p:sp>
        <p:nvSpPr>
          <p:cNvPr id="5" name="CasellaDiTesto 2"/>
          <p:cNvSpPr txBox="1">
            <a:spLocks noChangeArrowheads="1"/>
          </p:cNvSpPr>
          <p:nvPr/>
        </p:nvSpPr>
        <p:spPr bwMode="auto">
          <a:xfrm>
            <a:off x="4071934" y="428604"/>
            <a:ext cx="4643470" cy="156966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600" b="1" dirty="0">
                <a:solidFill>
                  <a:srgbClr val="000099"/>
                </a:solidFill>
                <a:latin typeface="Comic Sans MS" pitchFamily="66" charset="0"/>
              </a:rPr>
              <a:t>Se un soggetto non riesce a compiere una certa operazione, ma possiede i presupposti che, con un certo grado di </a:t>
            </a:r>
            <a:r>
              <a:rPr lang="it-IT" sz="1600" b="1" dirty="0" smtClean="0">
                <a:solidFill>
                  <a:srgbClr val="000099"/>
                </a:solidFill>
                <a:latin typeface="Comic Sans MS" pitchFamily="66" charset="0"/>
              </a:rPr>
              <a:t>aiuto, gli </a:t>
            </a:r>
            <a:r>
              <a:rPr lang="it-IT" sz="1600" b="1" dirty="0">
                <a:solidFill>
                  <a:srgbClr val="000099"/>
                </a:solidFill>
                <a:latin typeface="Comic Sans MS" pitchFamily="66" charset="0"/>
              </a:rPr>
              <a:t>permetterebbero di </a:t>
            </a:r>
            <a:r>
              <a:rPr lang="it-IT" sz="1600" b="1" dirty="0" smtClean="0">
                <a:solidFill>
                  <a:srgbClr val="000099"/>
                </a:solidFill>
                <a:latin typeface="Comic Sans MS" pitchFamily="66" charset="0"/>
              </a:rPr>
              <a:t>farla è </a:t>
            </a:r>
            <a:r>
              <a:rPr lang="it-IT" sz="1600" b="1" dirty="0">
                <a:solidFill>
                  <a:srgbClr val="000099"/>
                </a:solidFill>
                <a:latin typeface="Comic Sans MS" pitchFamily="66" charset="0"/>
              </a:rPr>
              <a:t>doveroso cercare una soluzione facilitatrice</a:t>
            </a:r>
            <a:r>
              <a:rPr lang="it-IT" sz="1600" b="1" dirty="0" smtClean="0">
                <a:solidFill>
                  <a:srgbClr val="000099"/>
                </a:solidFill>
                <a:latin typeface="Comic Sans MS" pitchFamily="66" charset="0"/>
              </a:rPr>
              <a:t>.                                                  </a:t>
            </a:r>
            <a:r>
              <a:rPr lang="it-IT" sz="1600" b="1" i="1" dirty="0" smtClean="0">
                <a:solidFill>
                  <a:srgbClr val="000099"/>
                </a:solidFill>
                <a:latin typeface="Comic Sans MS" pitchFamily="66" charset="0"/>
              </a:rPr>
              <a:t>R</a:t>
            </a:r>
            <a:r>
              <a:rPr lang="it-IT" sz="1600" b="1" i="1" dirty="0">
                <a:solidFill>
                  <a:srgbClr val="000099"/>
                </a:solidFill>
                <a:latin typeface="Comic Sans MS" pitchFamily="66" charset="0"/>
              </a:rPr>
              <a:t>. </a:t>
            </a:r>
            <a:r>
              <a:rPr lang="it-IT" sz="1600" b="1" i="1" dirty="0" err="1">
                <a:solidFill>
                  <a:srgbClr val="000099"/>
                </a:solidFill>
                <a:latin typeface="Comic Sans MS" pitchFamily="66" charset="0"/>
              </a:rPr>
              <a:t>Crossley</a:t>
            </a:r>
            <a:endParaRPr lang="it-IT" sz="1600" b="1" i="1" dirty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6"/>
          <p:cNvSpPr txBox="1">
            <a:spLocks noChangeArrowheads="1"/>
          </p:cNvSpPr>
          <p:nvPr/>
        </p:nvSpPr>
        <p:spPr bwMode="auto">
          <a:xfrm>
            <a:off x="571472" y="1714488"/>
            <a:ext cx="8143932" cy="470898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400" b="1" dirty="0" smtClean="0">
                <a:solidFill>
                  <a:srgbClr val="000099"/>
                </a:solidFill>
                <a:latin typeface="Comic Sans MS" pitchFamily="66" charset="0"/>
              </a:rPr>
              <a:t>Stare vicino, contenere</a:t>
            </a:r>
            <a:endParaRPr lang="it-IT" sz="2400" b="1" dirty="0">
              <a:solidFill>
                <a:srgbClr val="000099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it-IT" sz="2400" b="1" dirty="0" smtClean="0">
                <a:solidFill>
                  <a:srgbClr val="000099"/>
                </a:solidFill>
                <a:latin typeface="Comic Sans MS" pitchFamily="66" charset="0"/>
              </a:rPr>
              <a:t>Far </a:t>
            </a:r>
            <a:r>
              <a:rPr lang="it-IT" sz="2400" b="1" dirty="0">
                <a:solidFill>
                  <a:srgbClr val="000099"/>
                </a:solidFill>
                <a:latin typeface="Comic Sans MS" pitchFamily="66" charset="0"/>
              </a:rPr>
              <a:t>vedere come si fa</a:t>
            </a:r>
          </a:p>
          <a:p>
            <a:pPr>
              <a:spcBef>
                <a:spcPct val="50000"/>
              </a:spcBef>
              <a:defRPr/>
            </a:pPr>
            <a:r>
              <a:rPr lang="it-IT" sz="2400" b="1" dirty="0" smtClean="0">
                <a:solidFill>
                  <a:srgbClr val="000099"/>
                </a:solidFill>
                <a:latin typeface="Comic Sans MS" pitchFamily="66" charset="0"/>
              </a:rPr>
              <a:t>Far </a:t>
            </a:r>
            <a:r>
              <a:rPr lang="it-IT" sz="2400" b="1" dirty="0">
                <a:solidFill>
                  <a:srgbClr val="000099"/>
                </a:solidFill>
                <a:latin typeface="Comic Sans MS" pitchFamily="66" charset="0"/>
              </a:rPr>
              <a:t>indicare aiutando </a:t>
            </a:r>
            <a:r>
              <a:rPr lang="it-IT" sz="2400" b="1" dirty="0">
                <a:solidFill>
                  <a:srgbClr val="FF6600"/>
                </a:solidFill>
                <a:latin typeface="Comic Sans MS" pitchFamily="66" charset="0"/>
              </a:rPr>
              <a:t>l’indicazione</a:t>
            </a:r>
          </a:p>
          <a:p>
            <a:pPr>
              <a:spcBef>
                <a:spcPct val="50000"/>
              </a:spcBef>
              <a:defRPr/>
            </a:pPr>
            <a:r>
              <a:rPr lang="it-IT" sz="2400" b="1" dirty="0" smtClean="0">
                <a:solidFill>
                  <a:srgbClr val="000099"/>
                </a:solidFill>
                <a:latin typeface="Comic Sans MS" pitchFamily="66" charset="0"/>
              </a:rPr>
              <a:t>Istituire </a:t>
            </a:r>
            <a:r>
              <a:rPr lang="it-IT" sz="2400" b="1" dirty="0">
                <a:solidFill>
                  <a:srgbClr val="000099"/>
                </a:solidFill>
                <a:latin typeface="Comic Sans MS" pitchFamily="66" charset="0"/>
              </a:rPr>
              <a:t>turni di azione: </a:t>
            </a:r>
            <a:r>
              <a:rPr lang="it-IT" sz="2400" b="1" dirty="0" smtClean="0">
                <a:solidFill>
                  <a:srgbClr val="000099"/>
                </a:solidFill>
                <a:latin typeface="Comic Sans MS" pitchFamily="66" charset="0"/>
              </a:rPr>
              <a:t>prima io/poi </a:t>
            </a:r>
            <a:r>
              <a:rPr lang="it-IT" sz="2400" b="1" dirty="0">
                <a:solidFill>
                  <a:srgbClr val="000099"/>
                </a:solidFill>
                <a:latin typeface="Comic Sans MS" pitchFamily="66" charset="0"/>
              </a:rPr>
              <a:t>tu </a:t>
            </a:r>
          </a:p>
          <a:p>
            <a:pPr>
              <a:spcBef>
                <a:spcPct val="50000"/>
              </a:spcBef>
              <a:defRPr/>
            </a:pPr>
            <a:r>
              <a:rPr lang="it-IT" sz="2400" b="1" dirty="0" smtClean="0">
                <a:solidFill>
                  <a:srgbClr val="000099"/>
                </a:solidFill>
                <a:latin typeface="Comic Sans MS" pitchFamily="66" charset="0"/>
              </a:rPr>
              <a:t>Guidare </a:t>
            </a:r>
            <a:r>
              <a:rPr lang="it-IT" sz="2400" b="1" dirty="0">
                <a:solidFill>
                  <a:srgbClr val="000099"/>
                </a:solidFill>
                <a:latin typeface="Comic Sans MS" pitchFamily="66" charset="0"/>
              </a:rPr>
              <a:t>i gesti con il gesto</a:t>
            </a:r>
          </a:p>
          <a:p>
            <a:pPr>
              <a:spcBef>
                <a:spcPct val="50000"/>
              </a:spcBef>
              <a:defRPr/>
            </a:pPr>
            <a:r>
              <a:rPr lang="it-IT" sz="2400" b="1" dirty="0" smtClean="0">
                <a:solidFill>
                  <a:srgbClr val="000099"/>
                </a:solidFill>
                <a:latin typeface="Comic Sans MS" pitchFamily="66" charset="0"/>
              </a:rPr>
              <a:t>Usare </a:t>
            </a:r>
            <a:r>
              <a:rPr lang="it-IT" sz="2400" b="1" dirty="0">
                <a:solidFill>
                  <a:srgbClr val="000099"/>
                </a:solidFill>
                <a:latin typeface="Comic Sans MS" pitchFamily="66" charset="0"/>
              </a:rPr>
              <a:t>la voce come guida</a:t>
            </a:r>
          </a:p>
          <a:p>
            <a:pPr>
              <a:spcBef>
                <a:spcPct val="50000"/>
              </a:spcBef>
              <a:defRPr/>
            </a:pPr>
            <a:r>
              <a:rPr lang="it-IT" sz="2400" b="1" dirty="0">
                <a:solidFill>
                  <a:srgbClr val="000099"/>
                </a:solidFill>
                <a:latin typeface="Comic Sans MS" pitchFamily="66" charset="0"/>
              </a:rPr>
              <a:t>Dirigere i movimenti, indirizzare gli </a:t>
            </a:r>
            <a:r>
              <a:rPr lang="it-IT" sz="2400" b="1" dirty="0" smtClean="0">
                <a:solidFill>
                  <a:srgbClr val="000099"/>
                </a:solidFill>
                <a:latin typeface="Comic Sans MS" pitchFamily="66" charset="0"/>
              </a:rPr>
              <a:t>spostamenti</a:t>
            </a:r>
          </a:p>
          <a:p>
            <a:pPr>
              <a:spcBef>
                <a:spcPct val="50000"/>
              </a:spcBef>
              <a:defRPr/>
            </a:pPr>
            <a:r>
              <a:rPr lang="it-IT" sz="2400" b="1" dirty="0" smtClean="0">
                <a:solidFill>
                  <a:srgbClr val="000099"/>
                </a:solidFill>
                <a:latin typeface="Comic Sans MS" pitchFamily="66" charset="0"/>
              </a:rPr>
              <a:t>Fornire </a:t>
            </a:r>
            <a:r>
              <a:rPr lang="it-IT" sz="2400" b="1" dirty="0" smtClean="0">
                <a:solidFill>
                  <a:srgbClr val="FF6600"/>
                </a:solidFill>
                <a:latin typeface="Comic Sans MS" pitchFamily="66" charset="0"/>
              </a:rPr>
              <a:t>inizialmente aiuti massicci </a:t>
            </a:r>
            <a:r>
              <a:rPr lang="it-IT" sz="2400" b="1" dirty="0" smtClean="0">
                <a:solidFill>
                  <a:srgbClr val="000099"/>
                </a:solidFill>
                <a:latin typeface="Comic Sans MS" pitchFamily="66" charset="0"/>
              </a:rPr>
              <a:t>da attenuare in seguito  </a:t>
            </a:r>
            <a:endParaRPr lang="it-IT" sz="2400" b="1" dirty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47107" name="WordArt 23"/>
          <p:cNvSpPr>
            <a:spLocks noChangeArrowheads="1" noChangeShapeType="1" noTextEdit="1"/>
          </p:cNvSpPr>
          <p:nvPr/>
        </p:nvSpPr>
        <p:spPr bwMode="auto">
          <a:xfrm>
            <a:off x="2895600" y="533400"/>
            <a:ext cx="3419475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it-IT" sz="3200" kern="10">
              <a:ln w="9525">
                <a:noFill/>
                <a:round/>
                <a:headEnd/>
                <a:tailEnd/>
              </a:ln>
              <a:solidFill>
                <a:srgbClr val="00FFFF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Arial Black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785786" y="642918"/>
            <a:ext cx="2714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32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6600"/>
                </a:solidFill>
                <a:latin typeface="Comic Sans MS" pitchFamily="66" charset="0"/>
              </a:rPr>
              <a:t>Facilitare</a:t>
            </a:r>
            <a:endParaRPr lang="it-IT" sz="3200" b="1" kern="10" dirty="0">
              <a:ln w="9525">
                <a:noFill/>
                <a:round/>
                <a:headEnd/>
                <a:tailEnd/>
              </a:ln>
              <a:solidFill>
                <a:srgbClr val="FF6600"/>
              </a:solidFill>
              <a:latin typeface="Comic Sans MS" pitchFamily="66" charset="0"/>
            </a:endParaRPr>
          </a:p>
        </p:txBody>
      </p:sp>
      <p:sp>
        <p:nvSpPr>
          <p:cNvPr id="5" name="CasellaDiTesto 2"/>
          <p:cNvSpPr txBox="1">
            <a:spLocks noChangeArrowheads="1"/>
          </p:cNvSpPr>
          <p:nvPr/>
        </p:nvSpPr>
        <p:spPr bwMode="auto">
          <a:xfrm>
            <a:off x="4071934" y="428604"/>
            <a:ext cx="4643470" cy="156966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600" b="1" dirty="0">
                <a:solidFill>
                  <a:srgbClr val="000099"/>
                </a:solidFill>
                <a:latin typeface="Comic Sans MS" pitchFamily="66" charset="0"/>
              </a:rPr>
              <a:t>Se un soggetto non riesce a compiere una certa operazione, ma possiede i presupposti che, con un certo grado di </a:t>
            </a:r>
            <a:r>
              <a:rPr lang="it-IT" sz="1600" b="1" dirty="0" smtClean="0">
                <a:solidFill>
                  <a:srgbClr val="000099"/>
                </a:solidFill>
                <a:latin typeface="Comic Sans MS" pitchFamily="66" charset="0"/>
              </a:rPr>
              <a:t>aiuto, gli </a:t>
            </a:r>
            <a:r>
              <a:rPr lang="it-IT" sz="1600" b="1" dirty="0">
                <a:solidFill>
                  <a:srgbClr val="000099"/>
                </a:solidFill>
                <a:latin typeface="Comic Sans MS" pitchFamily="66" charset="0"/>
              </a:rPr>
              <a:t>permetterebbero di </a:t>
            </a:r>
            <a:r>
              <a:rPr lang="it-IT" sz="1600" b="1" dirty="0" smtClean="0">
                <a:solidFill>
                  <a:srgbClr val="000099"/>
                </a:solidFill>
                <a:latin typeface="Comic Sans MS" pitchFamily="66" charset="0"/>
              </a:rPr>
              <a:t>farla è </a:t>
            </a:r>
            <a:r>
              <a:rPr lang="it-IT" sz="1600" b="1" dirty="0">
                <a:solidFill>
                  <a:srgbClr val="000099"/>
                </a:solidFill>
                <a:latin typeface="Comic Sans MS" pitchFamily="66" charset="0"/>
              </a:rPr>
              <a:t>doveroso cercare una soluzione facilitatrice</a:t>
            </a:r>
            <a:r>
              <a:rPr lang="it-IT" sz="1600" b="1" dirty="0" smtClean="0">
                <a:solidFill>
                  <a:srgbClr val="000099"/>
                </a:solidFill>
                <a:latin typeface="Comic Sans MS" pitchFamily="66" charset="0"/>
              </a:rPr>
              <a:t>.                                                  </a:t>
            </a:r>
            <a:r>
              <a:rPr lang="it-IT" sz="1600" b="1" i="1" dirty="0" smtClean="0">
                <a:solidFill>
                  <a:srgbClr val="000099"/>
                </a:solidFill>
                <a:latin typeface="Comic Sans MS" pitchFamily="66" charset="0"/>
              </a:rPr>
              <a:t>R</a:t>
            </a:r>
            <a:r>
              <a:rPr lang="it-IT" sz="1600" b="1" i="1" dirty="0">
                <a:solidFill>
                  <a:srgbClr val="000099"/>
                </a:solidFill>
                <a:latin typeface="Comic Sans MS" pitchFamily="66" charset="0"/>
              </a:rPr>
              <a:t>. </a:t>
            </a:r>
            <a:r>
              <a:rPr lang="it-IT" sz="1600" b="1" i="1" dirty="0" err="1">
                <a:solidFill>
                  <a:srgbClr val="000099"/>
                </a:solidFill>
                <a:latin typeface="Comic Sans MS" pitchFamily="66" charset="0"/>
              </a:rPr>
              <a:t>Crossley</a:t>
            </a:r>
            <a:endParaRPr lang="it-IT" sz="1600" b="1" i="1" dirty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072066" y="1428736"/>
            <a:ext cx="30718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400" b="1" dirty="0" smtClean="0">
                <a:solidFill>
                  <a:srgbClr val="000099"/>
                </a:solidFill>
                <a:latin typeface="Comic Sans MS" pitchFamily="66" charset="0"/>
              </a:rPr>
              <a:t>il </a:t>
            </a:r>
            <a:r>
              <a:rPr lang="it-IT" sz="2400" b="1" dirty="0">
                <a:solidFill>
                  <a:srgbClr val="000099"/>
                </a:solidFill>
                <a:latin typeface="Comic Sans MS" pitchFamily="66" charset="0"/>
              </a:rPr>
              <a:t>gesto con la voce</a:t>
            </a:r>
          </a:p>
        </p:txBody>
      </p:sp>
      <p:sp>
        <p:nvSpPr>
          <p:cNvPr id="5" name="Rettangolo 4"/>
          <p:cNvSpPr/>
          <p:nvPr/>
        </p:nvSpPr>
        <p:spPr>
          <a:xfrm>
            <a:off x="571500" y="3643313"/>
            <a:ext cx="5910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b="1" dirty="0">
                <a:solidFill>
                  <a:srgbClr val="000099"/>
                </a:solidFill>
                <a:latin typeface="Comic Sans MS" pitchFamily="66" charset="0"/>
              </a:rPr>
              <a:t>l’ indicazione con la richiesta di scelta</a:t>
            </a:r>
          </a:p>
        </p:txBody>
      </p:sp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7842" y="4286256"/>
            <a:ext cx="2594224" cy="197408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915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4504" y="4286256"/>
            <a:ext cx="3459462" cy="201938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Rettangolo 12"/>
          <p:cNvSpPr/>
          <p:nvPr/>
        </p:nvSpPr>
        <p:spPr>
          <a:xfrm>
            <a:off x="428596" y="4714884"/>
            <a:ext cx="18902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dirty="0" smtClean="0">
                <a:solidFill>
                  <a:srgbClr val="000099"/>
                </a:solidFill>
                <a:latin typeface="Comic Sans MS" pitchFamily="66" charset="0"/>
              </a:rPr>
              <a:t>… tocca </a:t>
            </a:r>
            <a:r>
              <a:rPr lang="it-IT" sz="2000" dirty="0">
                <a:solidFill>
                  <a:srgbClr val="000099"/>
                </a:solidFill>
                <a:latin typeface="Comic Sans MS" pitchFamily="66" charset="0"/>
              </a:rPr>
              <a:t>i gatti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5000628" y="2285992"/>
            <a:ext cx="33906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dirty="0" smtClean="0">
                <a:solidFill>
                  <a:srgbClr val="000099"/>
                </a:solidFill>
                <a:latin typeface="Comic Sans MS" pitchFamily="66" charset="0"/>
              </a:rPr>
              <a:t>… via</a:t>
            </a:r>
            <a:r>
              <a:rPr lang="it-IT" sz="2000" dirty="0">
                <a:solidFill>
                  <a:srgbClr val="000099"/>
                </a:solidFill>
                <a:latin typeface="Comic Sans MS" pitchFamily="66" charset="0"/>
              </a:rPr>
              <a:t>! - </a:t>
            </a:r>
            <a:r>
              <a:rPr lang="it-IT" sz="2000" dirty="0" smtClean="0">
                <a:solidFill>
                  <a:srgbClr val="000099"/>
                </a:solidFill>
                <a:latin typeface="Comic Sans MS" pitchFamily="66" charset="0"/>
              </a:rPr>
              <a:t>avanti, </a:t>
            </a:r>
            <a:r>
              <a:rPr lang="it-IT" sz="2000" dirty="0" err="1" smtClean="0">
                <a:solidFill>
                  <a:srgbClr val="000099"/>
                </a:solidFill>
                <a:latin typeface="Comic Sans MS" pitchFamily="66" charset="0"/>
              </a:rPr>
              <a:t>avanti</a:t>
            </a:r>
            <a:r>
              <a:rPr lang="it-IT" sz="2000" dirty="0" smtClean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it-IT" sz="2000" dirty="0">
                <a:solidFill>
                  <a:srgbClr val="000099"/>
                </a:solidFill>
                <a:latin typeface="Comic Sans MS" pitchFamily="66" charset="0"/>
              </a:rPr>
              <a:t>– alt! </a:t>
            </a:r>
          </a:p>
        </p:txBody>
      </p:sp>
      <p:pic>
        <p:nvPicPr>
          <p:cNvPr id="49161" name="Picture 6" descr="C:\Documents and Settings\Marisa\Documenti\Immagini\dove 1\dove 1 0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785794"/>
            <a:ext cx="3929062" cy="24082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Rettangolo 8"/>
          <p:cNvSpPr/>
          <p:nvPr/>
        </p:nvSpPr>
        <p:spPr>
          <a:xfrm>
            <a:off x="5000628" y="785794"/>
            <a:ext cx="1714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0099"/>
                </a:solidFill>
                <a:latin typeface="Comic Sans MS" pitchFamily="66" charset="0"/>
              </a:rPr>
              <a:t>Guidare: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5072066" y="4286256"/>
            <a:ext cx="335758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800" b="1" dirty="0" smtClean="0">
                <a:solidFill>
                  <a:srgbClr val="000099"/>
                </a:solidFill>
                <a:latin typeface="Comic Sans MS" pitchFamily="66" charset="0"/>
              </a:rPr>
              <a:t>Atteggiamenti                              ed espressioni        </a:t>
            </a:r>
            <a:endParaRPr lang="it-IT" sz="2800" b="1" dirty="0">
              <a:solidFill>
                <a:srgbClr val="000099"/>
              </a:solidFill>
              <a:latin typeface="Comic Sans MS" pitchFamily="66" charset="0"/>
            </a:endParaRPr>
          </a:p>
        </p:txBody>
      </p:sp>
      <p:pic>
        <p:nvPicPr>
          <p:cNvPr id="69635" name="Picture 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2663825" cy="297656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9636" name="Picture 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428604"/>
            <a:ext cx="2659063" cy="300039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9637" name="Picture 4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428604"/>
            <a:ext cx="2520950" cy="30241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9638" name="Picture 8" descr="F:\Documenti Marisa\Autismo Immagini\Foto\Ciampo\IMG_474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3571876"/>
            <a:ext cx="4465637" cy="289244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Immagine 10" descr="corso 0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500042"/>
            <a:ext cx="3429024" cy="2857520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70660" name="Immagine 11" descr="corso 00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500042"/>
            <a:ext cx="3397249" cy="2786082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70661" name="Immagine 12" descr="corso 004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3429000"/>
            <a:ext cx="3173411" cy="2714644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6" name="Immagine 3" descr="si no 001.jpg"/>
          <p:cNvPicPr>
            <a:picLocks noChangeAspect="1"/>
          </p:cNvPicPr>
          <p:nvPr/>
        </p:nvPicPr>
        <p:blipFill>
          <a:blip r:embed="rId6"/>
          <a:srcRect l="5234" t="677" r="10117" b="8157"/>
          <a:stretch>
            <a:fillRect/>
          </a:stretch>
        </p:blipFill>
        <p:spPr bwMode="auto">
          <a:xfrm>
            <a:off x="1000100" y="3571876"/>
            <a:ext cx="3357586" cy="2500330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7" name="Rettangolo 6"/>
          <p:cNvSpPr>
            <a:spLocks noChangeArrowheads="1"/>
          </p:cNvSpPr>
          <p:nvPr/>
        </p:nvSpPr>
        <p:spPr bwMode="auto">
          <a:xfrm>
            <a:off x="428596" y="6215082"/>
            <a:ext cx="77153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000099"/>
                </a:solidFill>
                <a:latin typeface="Comic Sans MS" pitchFamily="66" charset="0"/>
              </a:rPr>
              <a:t>Linda  A. </a:t>
            </a:r>
            <a:r>
              <a:rPr lang="it-IT" sz="1400" b="1" dirty="0" err="1">
                <a:solidFill>
                  <a:srgbClr val="000099"/>
                </a:solidFill>
                <a:latin typeface="Comic Sans MS" pitchFamily="66" charset="0"/>
              </a:rPr>
              <a:t>Hodgdon</a:t>
            </a:r>
            <a:r>
              <a:rPr lang="it-IT" sz="1400" b="1" dirty="0">
                <a:solidFill>
                  <a:srgbClr val="000099"/>
                </a:solidFill>
                <a:latin typeface="Comic Sans MS" pitchFamily="66" charset="0"/>
              </a:rPr>
              <a:t>    </a:t>
            </a:r>
            <a:r>
              <a:rPr lang="it-IT" sz="1400" b="1" dirty="0" smtClean="0">
                <a:solidFill>
                  <a:srgbClr val="000099"/>
                </a:solidFill>
                <a:latin typeface="Comic Sans MS" pitchFamily="66" charset="0"/>
              </a:rPr>
              <a:t>Strategie </a:t>
            </a:r>
            <a:r>
              <a:rPr lang="it-IT" sz="1400" b="1" dirty="0">
                <a:solidFill>
                  <a:srgbClr val="000099"/>
                </a:solidFill>
                <a:latin typeface="Comic Sans MS" pitchFamily="66" charset="0"/>
              </a:rPr>
              <a:t>visive e comportamenti problematici.   Ed. </a:t>
            </a:r>
            <a:r>
              <a:rPr lang="it-IT" sz="1400" b="1" dirty="0" err="1">
                <a:solidFill>
                  <a:srgbClr val="000099"/>
                </a:solidFill>
                <a:latin typeface="Comic Sans MS" pitchFamily="66" charset="0"/>
              </a:rPr>
              <a:t>Vannini</a:t>
            </a:r>
            <a:endParaRPr lang="it-IT" sz="1400" b="1" dirty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6" descr="F:\Documenti Marisa\Autismo Immagini\CAA materiali\IMMAGINI\ALFABETICO\JPG\M-P\Nongraffiars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811348"/>
            <a:ext cx="2522538" cy="2519362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92163" name="Picture 17" descr="F:\Documenti Marisa\Autismo Immagini\CAA materiali\IMMAGINI\ALFABETICO\JPG\M-P\Nonlanciareoggett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67083" y="1812935"/>
            <a:ext cx="2519363" cy="2517775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92164" name="Picture 18" descr="F:\Documenti Marisa\Autismo Immagini\CAA materiali\IMMAGINI\ALFABETICO\JPG\M-P\Noncolpireglialtr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4603" y="1812935"/>
            <a:ext cx="2519363" cy="2517775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92165" name="Rettangolo 13"/>
          <p:cNvSpPr>
            <a:spLocks noChangeArrowheads="1"/>
          </p:cNvSpPr>
          <p:nvPr/>
        </p:nvSpPr>
        <p:spPr bwMode="auto">
          <a:xfrm>
            <a:off x="571472" y="4429132"/>
            <a:ext cx="2092239" cy="338554"/>
          </a:xfrm>
          <a:prstGeom prst="rect">
            <a:avLst/>
          </a:prstGeom>
          <a:solidFill>
            <a:schemeClr val="bg1"/>
          </a:solidFill>
          <a:ln w="12700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 b="1" dirty="0">
                <a:latin typeface="Comic Sans MS" pitchFamily="66" charset="0"/>
              </a:rPr>
              <a:t>NON GRAFFIARTI</a:t>
            </a:r>
          </a:p>
        </p:txBody>
      </p:sp>
      <p:sp>
        <p:nvSpPr>
          <p:cNvPr id="92166" name="Rettangolo 16"/>
          <p:cNvSpPr>
            <a:spLocks noChangeArrowheads="1"/>
          </p:cNvSpPr>
          <p:nvPr/>
        </p:nvSpPr>
        <p:spPr bwMode="auto">
          <a:xfrm>
            <a:off x="3071802" y="4429132"/>
            <a:ext cx="2909772" cy="338554"/>
          </a:xfrm>
          <a:prstGeom prst="rect">
            <a:avLst/>
          </a:prstGeom>
          <a:solidFill>
            <a:schemeClr val="bg1"/>
          </a:solidFill>
          <a:ln w="12700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 b="1" dirty="0">
                <a:latin typeface="Comic Sans MS" pitchFamily="66" charset="0"/>
              </a:rPr>
              <a:t>NON LANCIARE OGGETTI</a:t>
            </a:r>
          </a:p>
        </p:txBody>
      </p:sp>
      <p:sp>
        <p:nvSpPr>
          <p:cNvPr id="92167" name="Rettangolo 17"/>
          <p:cNvSpPr>
            <a:spLocks noChangeArrowheads="1"/>
          </p:cNvSpPr>
          <p:nvPr/>
        </p:nvSpPr>
        <p:spPr bwMode="auto">
          <a:xfrm>
            <a:off x="6429388" y="4429132"/>
            <a:ext cx="1925527" cy="338554"/>
          </a:xfrm>
          <a:prstGeom prst="rect">
            <a:avLst/>
          </a:prstGeom>
          <a:solidFill>
            <a:schemeClr val="bg1"/>
          </a:solidFill>
          <a:ln w="12700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 b="1" dirty="0">
                <a:latin typeface="Comic Sans MS" pitchFamily="66" charset="0"/>
              </a:rPr>
              <a:t>NON PICCHIARE</a:t>
            </a:r>
          </a:p>
        </p:txBody>
      </p:sp>
      <p:sp>
        <p:nvSpPr>
          <p:cNvPr id="8" name="Rettangolo 7"/>
          <p:cNvSpPr/>
          <p:nvPr/>
        </p:nvSpPr>
        <p:spPr>
          <a:xfrm>
            <a:off x="1857356" y="642918"/>
            <a:ext cx="5662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800" b="1" dirty="0" smtClean="0">
                <a:solidFill>
                  <a:srgbClr val="000099"/>
                </a:solidFill>
                <a:latin typeface="Comic Sans MS" pitchFamily="66" charset="0"/>
              </a:rPr>
              <a:t>Promemoria </a:t>
            </a:r>
            <a:r>
              <a:rPr lang="it-IT" sz="2800" b="1" dirty="0">
                <a:solidFill>
                  <a:srgbClr val="000099"/>
                </a:solidFill>
                <a:latin typeface="Comic Sans MS" pitchFamily="66" charset="0"/>
              </a:rPr>
              <a:t>comportamentali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magin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503056"/>
            <a:ext cx="8320116" cy="5926340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357158" y="714356"/>
            <a:ext cx="36782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b="1" kern="10" dirty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latin typeface="Comic Sans MS" pitchFamily="66" charset="0"/>
              </a:rPr>
              <a:t> AGENDA SETTIMANALE </a:t>
            </a:r>
            <a:endParaRPr lang="it-IT" sz="2000" b="1" dirty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Marisa\Desktop\FOTO SCUOLA\foto agende\CI marisa 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8286808" cy="5857916"/>
          </a:xfrm>
          <a:prstGeom prst="rect">
            <a:avLst/>
          </a:prstGeom>
          <a:noFill/>
          <a:ln w="12700">
            <a:solidFill>
              <a:srgbClr val="00009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Marisa\Desktop\FOTO SCUOLA\foto agende\CI marisa 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7150" y="477838"/>
            <a:ext cx="3949700" cy="5900737"/>
          </a:xfrm>
          <a:prstGeom prst="rect">
            <a:avLst/>
          </a:prstGeom>
          <a:noFill/>
          <a:ln w="12700">
            <a:solidFill>
              <a:srgbClr val="00009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>
            <a:spLocks noChangeArrowheads="1"/>
          </p:cNvSpPr>
          <p:nvPr/>
        </p:nvSpPr>
        <p:spPr bwMode="auto">
          <a:xfrm flipH="1">
            <a:off x="928662" y="3000372"/>
            <a:ext cx="695513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it-IT" sz="2800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latin typeface="Comic Sans MS" pitchFamily="66" charset="0"/>
                <a:ea typeface="Calibri" pitchFamily="34" charset="0"/>
                <a:cs typeface="Arial" pitchFamily="34" charset="0"/>
              </a:rPr>
              <a:t> informazioni sulla tipologia di compito da portare a termine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it-IT" sz="2800" b="1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latin typeface="Comic Sans MS" pitchFamily="66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it-IT" sz="2800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latin typeface="Comic Sans MS" pitchFamily="66" charset="0"/>
                <a:ea typeface="Calibri" pitchFamily="34" charset="0"/>
                <a:cs typeface="Arial" pitchFamily="34" charset="0"/>
              </a:rPr>
              <a:t> modalità d'esecuzione</a:t>
            </a:r>
            <a:r>
              <a:rPr kumimoji="0" lang="it-IT" sz="2800" b="1" i="0" u="none" strike="noStrike" cap="none" normalizeH="0" dirty="0" smtClean="0">
                <a:ln>
                  <a:noFill/>
                </a:ln>
                <a:solidFill>
                  <a:srgbClr val="FF6600"/>
                </a:solidFill>
                <a:latin typeface="Comic Sans MS" pitchFamily="66" charset="0"/>
                <a:ea typeface="Calibri" pitchFamily="34" charset="0"/>
                <a:cs typeface="Arial" pitchFamily="34" charset="0"/>
              </a:rPr>
              <a:t> </a:t>
            </a:r>
            <a:endParaRPr kumimoji="0" lang="it-IT" sz="2800" b="1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latin typeface="Comic Sans MS" pitchFamily="66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42910" y="1714488"/>
            <a:ext cx="69294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smtClean="0">
                <a:solidFill>
                  <a:srgbClr val="000099"/>
                </a:solidFill>
                <a:latin typeface="Comic Sans MS" pitchFamily="66" charset="0"/>
                <a:ea typeface="Calibri" pitchFamily="34" charset="0"/>
                <a:cs typeface="Arial" pitchFamily="34" charset="0"/>
              </a:rPr>
              <a:t>L’organizzazione di compiti e materiali fornisce al bambino:</a:t>
            </a:r>
            <a:endParaRPr lang="it-IT" sz="2800" b="1" dirty="0" smtClean="0">
              <a:solidFill>
                <a:srgbClr val="000099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714612" y="5357826"/>
            <a:ext cx="59601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rgbClr val="000099"/>
                </a:solidFill>
                <a:latin typeface="Comic Sans MS" pitchFamily="66" charset="0"/>
                <a:ea typeface="Calibri" pitchFamily="34" charset="0"/>
                <a:cs typeface="Arial" pitchFamily="34" charset="0"/>
              </a:rPr>
              <a:t>Ciò che si chiede al bambino dovrebbe essere evidente nella struttura stessa del lavoro 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00034" y="571480"/>
            <a:ext cx="73581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3600" b="1" dirty="0" smtClean="0">
                <a:solidFill>
                  <a:srgbClr val="000099"/>
                </a:solidFill>
                <a:latin typeface="Comic Sans MS" pitchFamily="66" charset="0"/>
              </a:rPr>
              <a:t>Strutturazione dei </a:t>
            </a:r>
            <a:r>
              <a:rPr lang="it-IT" sz="3600" b="1" dirty="0" smtClean="0">
                <a:solidFill>
                  <a:srgbClr val="FF6600"/>
                </a:solidFill>
                <a:latin typeface="Comic Sans MS" pitchFamily="66" charset="0"/>
              </a:rPr>
              <a:t>materiali</a:t>
            </a:r>
            <a:endParaRPr lang="it-IT" sz="3600" b="1" dirty="0">
              <a:solidFill>
                <a:srgbClr val="FF66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pc_user\Desktop\Foto corso di formazione 2010-2011\materiale TEACCH\ALIM2787.JPG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701" y="428604"/>
            <a:ext cx="8321703" cy="5954732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Documents and Settings\pc_user\Desktop\Foto corso di formazione 2010-2011\immagini mostra\IMG_4717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4143404" cy="2928958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5" name="Picture 2" descr="F:\Documenti Marisa\Materiale Elena Theacc\ALIM0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22227"/>
            <a:ext cx="4031437" cy="2935335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6" name="Picture 2" descr="C:\Documents and Settings\pc_user\Desktop\Foto corso di formazione 2010-2011\materiale TEACCH\ALIM2758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446837"/>
            <a:ext cx="4143404" cy="2982559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8" name="Picture 2" descr="F:\Documenti Marisa\Materiale Elena Theacc\ALIM03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429000"/>
            <a:ext cx="4094185" cy="3000396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9" name="Rettangolo 8"/>
          <p:cNvSpPr/>
          <p:nvPr/>
        </p:nvSpPr>
        <p:spPr>
          <a:xfrm>
            <a:off x="5000628" y="3500438"/>
            <a:ext cx="23050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b="1" dirty="0">
                <a:solidFill>
                  <a:srgbClr val="000099"/>
                </a:solidFill>
                <a:latin typeface="Comic Sans MS" pitchFamily="66" charset="0"/>
              </a:rPr>
              <a:t>Elena </a:t>
            </a:r>
            <a:r>
              <a:rPr lang="it-IT" b="1" dirty="0" err="1">
                <a:solidFill>
                  <a:srgbClr val="000099"/>
                </a:solidFill>
                <a:latin typeface="Comic Sans MS" pitchFamily="66" charset="0"/>
              </a:rPr>
              <a:t>Gucciardi</a:t>
            </a:r>
            <a:endParaRPr lang="it-IT" b="1" dirty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500042"/>
            <a:ext cx="4169374" cy="2928958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571876"/>
            <a:ext cx="4000528" cy="2793575"/>
          </a:xfrm>
          <a:prstGeom prst="rect">
            <a:avLst/>
          </a:prstGeom>
          <a:solidFill>
            <a:schemeClr val="accent2"/>
          </a:solidFill>
          <a:ln w="12700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857628"/>
            <a:ext cx="4125912" cy="2627313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5" y="428604"/>
            <a:ext cx="2887656" cy="3325834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C:\Documents and Settings\Marisa\Documenti\Immagini\lavoro\lavor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285992"/>
            <a:ext cx="5013325" cy="4071966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44035" name="WordArt 6"/>
          <p:cNvSpPr>
            <a:spLocks noChangeArrowheads="1" noChangeShapeType="1" noTextEdit="1"/>
          </p:cNvSpPr>
          <p:nvPr/>
        </p:nvSpPr>
        <p:spPr bwMode="auto">
          <a:xfrm>
            <a:off x="1500188" y="571500"/>
            <a:ext cx="5562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it-IT" sz="3600" kern="1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Arial Black"/>
            </a:endParaRPr>
          </a:p>
        </p:txBody>
      </p:sp>
      <p:pic>
        <p:nvPicPr>
          <p:cNvPr id="44036" name="Picture 5" descr="C:\Documents and Settings\Marisa\Documenti\Immagini\lavoro\lavoro 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404813"/>
            <a:ext cx="3241675" cy="6048375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714348" y="714356"/>
            <a:ext cx="3500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0099"/>
                </a:solidFill>
                <a:latin typeface="Comic Sans MS" pitchFamily="66" charset="0"/>
              </a:rPr>
              <a:t>Teacch</a:t>
            </a:r>
            <a:r>
              <a:rPr lang="it-IT" dirty="0" smtClean="0">
                <a:solidFill>
                  <a:srgbClr val="000099"/>
                </a:solidFill>
                <a:latin typeface="Comic Sans MS" pitchFamily="66" charset="0"/>
              </a:rPr>
              <a:t> imparo e comunico</a:t>
            </a:r>
          </a:p>
          <a:p>
            <a:r>
              <a:rPr lang="it-IT" dirty="0" smtClean="0">
                <a:solidFill>
                  <a:srgbClr val="000099"/>
                </a:solidFill>
                <a:latin typeface="Comic Sans MS" pitchFamily="66" charset="0"/>
              </a:rPr>
              <a:t>autismo Sardegna</a:t>
            </a:r>
          </a:p>
          <a:p>
            <a:r>
              <a:rPr lang="it-IT" dirty="0" err="1" smtClean="0">
                <a:solidFill>
                  <a:srgbClr val="000099"/>
                </a:solidFill>
                <a:latin typeface="Comic Sans MS" pitchFamily="66" charset="0"/>
              </a:rPr>
              <a:t>autismo.it</a:t>
            </a:r>
            <a:endParaRPr lang="it-IT" dirty="0" smtClean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349</Words>
  <Application>Microsoft Office PowerPoint</Application>
  <PresentationFormat>Presentazione su schermo (4:3)</PresentationFormat>
  <Paragraphs>53</Paragraphs>
  <Slides>16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8" baseType="lpstr">
      <vt:lpstr>Tema di Office</vt:lpstr>
      <vt:lpstr>Acrobat Document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Sabrina Civiero</dc:creator>
  <cp:lastModifiedBy>Sabrina Civiero</cp:lastModifiedBy>
  <cp:revision>2</cp:revision>
  <dcterms:created xsi:type="dcterms:W3CDTF">2016-01-03T20:58:33Z</dcterms:created>
  <dcterms:modified xsi:type="dcterms:W3CDTF">2016-01-03T21:34:44Z</dcterms:modified>
</cp:coreProperties>
</file>