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1" r:id="rId3"/>
    <p:sldId id="263" r:id="rId4"/>
    <p:sldId id="265" r:id="rId5"/>
    <p:sldId id="267" r:id="rId6"/>
    <p:sldId id="269" r:id="rId7"/>
    <p:sldId id="271" r:id="rId8"/>
    <p:sldId id="273" r:id="rId9"/>
    <p:sldId id="275" r:id="rId10"/>
    <p:sldId id="277" r:id="rId11"/>
    <p:sldId id="279" r:id="rId12"/>
    <p:sldId id="281" r:id="rId13"/>
    <p:sldId id="283" r:id="rId14"/>
    <p:sldId id="285" r:id="rId15"/>
    <p:sldId id="287" r:id="rId16"/>
    <p:sldId id="289" r:id="rId17"/>
    <p:sldId id="291" r:id="rId18"/>
    <p:sldId id="293" r:id="rId19"/>
    <p:sldId id="297" r:id="rId20"/>
    <p:sldId id="298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1CD5D-6256-4AE4-BD15-12E27BA40CCB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4398-C389-46AF-B301-6459F7AADF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187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C1369-CBD7-4456-B25B-B91711828AD1}" type="slidenum">
              <a:rPr lang="it-IT" smtClean="0"/>
              <a:pPr/>
              <a:t>3</a:t>
            </a:fld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390788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B426F-FA90-4D29-ACDB-464A529664C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8501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177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F505D-CB82-452C-8B24-41BFFB846999}" type="slidenum">
              <a:rPr lang="it-IT" smtClean="0"/>
              <a:pPr/>
              <a:t>6</a:t>
            </a:fld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10056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B426F-FA90-4D29-ACDB-464A529664C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2313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F57F65-9C1A-4E57-8575-01EF12A6FFE9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40259" y="684984"/>
            <a:ext cx="2378546" cy="3428999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6025" cy="1223963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376311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494E86-1726-416B-913A-833E88698871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9195" y="684984"/>
            <a:ext cx="2378546" cy="3428999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6025" cy="1223963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400219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71C9-0EEC-45FC-A44A-47B32AD40A99}" type="datetimeFigureOut">
              <a:rPr lang="it-IT" smtClean="0"/>
              <a:pPr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9F85B-9417-49AB-8FFC-87002FAAF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uone prassi 005.jpg"/>
          <p:cNvPicPr>
            <a:picLocks noChangeAspect="1"/>
          </p:cNvPicPr>
          <p:nvPr/>
        </p:nvPicPr>
        <p:blipFill>
          <a:blip r:embed="rId2"/>
          <a:srcRect l="5859" t="6207" r="6978" b="8253"/>
          <a:stretch>
            <a:fillRect/>
          </a:stretch>
        </p:blipFill>
        <p:spPr bwMode="auto">
          <a:xfrm>
            <a:off x="1258888" y="1268413"/>
            <a:ext cx="4240212" cy="42164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71472" y="500042"/>
            <a:ext cx="517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Promemoria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comportamentali</a:t>
            </a:r>
          </a:p>
        </p:txBody>
      </p:sp>
      <p:pic>
        <p:nvPicPr>
          <p:cNvPr id="6" name="Immagine 5" descr="corso 001.jpg"/>
          <p:cNvPicPr>
            <a:picLocks noChangeAspect="1"/>
          </p:cNvPicPr>
          <p:nvPr/>
        </p:nvPicPr>
        <p:blipFill>
          <a:blip r:embed="rId3"/>
          <a:srcRect t="1367" r="21516" b="3883"/>
          <a:stretch>
            <a:fillRect/>
          </a:stretch>
        </p:blipFill>
        <p:spPr bwMode="auto">
          <a:xfrm>
            <a:off x="6500826" y="500042"/>
            <a:ext cx="1727200" cy="5929354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5237" name="Rettangolo 6"/>
          <p:cNvSpPr>
            <a:spLocks noChangeArrowheads="1"/>
          </p:cNvSpPr>
          <p:nvPr/>
        </p:nvSpPr>
        <p:spPr bwMode="auto">
          <a:xfrm>
            <a:off x="428596" y="5786454"/>
            <a:ext cx="5832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0099"/>
                </a:solidFill>
                <a:latin typeface="Comic Sans MS" pitchFamily="66" charset="0"/>
              </a:rPr>
              <a:t>Linda  A. </a:t>
            </a:r>
            <a:r>
              <a:rPr lang="it-IT" sz="1400" b="1" dirty="0" err="1">
                <a:solidFill>
                  <a:srgbClr val="000099"/>
                </a:solidFill>
                <a:latin typeface="Comic Sans MS" pitchFamily="66" charset="0"/>
              </a:rPr>
              <a:t>Hodgdon</a:t>
            </a:r>
            <a:r>
              <a:rPr lang="it-IT" sz="1400" b="1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</a:p>
          <a:p>
            <a:r>
              <a:rPr lang="it-IT" sz="1400" b="1" dirty="0">
                <a:solidFill>
                  <a:srgbClr val="000099"/>
                </a:solidFill>
                <a:latin typeface="Comic Sans MS" pitchFamily="66" charset="0"/>
              </a:rPr>
              <a:t>Strategie visive e comportamenti problematici.   Ed. </a:t>
            </a:r>
            <a:r>
              <a:rPr lang="it-IT" sz="1400" b="1" dirty="0" err="1">
                <a:solidFill>
                  <a:srgbClr val="000099"/>
                </a:solidFill>
                <a:latin typeface="Comic Sans MS" pitchFamily="66" charset="0"/>
              </a:rPr>
              <a:t>Vannini</a:t>
            </a:r>
            <a:endParaRPr lang="it-IT" sz="1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4348" y="642918"/>
            <a:ext cx="28575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b="1" dirty="0" smtClean="0">
                <a:solidFill>
                  <a:srgbClr val="000099"/>
                </a:solidFill>
                <a:latin typeface="Comic Sans MS" pitchFamily="66" charset="0"/>
              </a:rPr>
              <a:t>Il </a:t>
            </a:r>
            <a:r>
              <a:rPr lang="it-IT" sz="4000" b="1" dirty="0" smtClean="0">
                <a:solidFill>
                  <a:srgbClr val="000099"/>
                </a:solidFill>
                <a:latin typeface="Comic Sans MS" pitchFamily="66" charset="0"/>
              </a:rPr>
              <a:t>rinforzo</a:t>
            </a:r>
            <a:endParaRPr lang="it-IT" sz="4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43306" y="785794"/>
            <a:ext cx="52864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6600"/>
                </a:solidFill>
                <a:latin typeface="Comic Sans MS" pitchFamily="66" charset="0"/>
              </a:rPr>
              <a:t>procedimento che usa un “</a:t>
            </a:r>
            <a:r>
              <a:rPr lang="it-IT" sz="2000" b="1" dirty="0" smtClean="0">
                <a:solidFill>
                  <a:srgbClr val="FF6600"/>
                </a:solidFill>
                <a:latin typeface="Comic Sans MS" pitchFamily="66" charset="0"/>
              </a:rPr>
              <a:t>rinforzante” per </a:t>
            </a:r>
            <a:r>
              <a:rPr lang="it-IT" sz="2000" b="1" dirty="0">
                <a:solidFill>
                  <a:srgbClr val="FF6600"/>
                </a:solidFill>
                <a:latin typeface="Comic Sans MS" pitchFamily="66" charset="0"/>
              </a:rPr>
              <a:t>aumentare la percentuale del comportamento desiderato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0034" y="2357430"/>
            <a:ext cx="807249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Commestibile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(cibi preferiti, caramelle, patatine)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Sensoriale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(massaggi, solletico, carezze, musica)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Tangibile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(adesivi, figurine, </a:t>
            </a:r>
            <a:r>
              <a:rPr lang="it-IT" sz="2400" dirty="0" err="1" smtClean="0">
                <a:solidFill>
                  <a:srgbClr val="000099"/>
                </a:solidFill>
                <a:latin typeface="Comic Sans MS" pitchFamily="66" charset="0"/>
              </a:rPr>
              <a:t>giocattolini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, bigiotteria)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Attività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(computer, corse, passeggiate, giochi, video)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Sociale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(complimenti, lodi, abbracci, “dare cinque”) </a:t>
            </a:r>
            <a:endParaRPr lang="it-IT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" name="Rettangolo 43"/>
          <p:cNvSpPr>
            <a:spLocks noChangeArrowheads="1"/>
          </p:cNvSpPr>
          <p:nvPr/>
        </p:nvSpPr>
        <p:spPr bwMode="auto">
          <a:xfrm>
            <a:off x="500034" y="5143512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6600"/>
                </a:solidFill>
                <a:latin typeface="Comic Sans MS" pitchFamily="66" charset="0"/>
              </a:rPr>
              <a:t>Inizialmente occorre rinforzare il comportamento ogni volta che si manifesta, in seguito si può dare in modo intermittente </a:t>
            </a:r>
            <a:endParaRPr lang="it-IT" sz="2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71538" y="2928934"/>
            <a:ext cx="2448842" cy="26345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 Metodi</a:t>
            </a:r>
            <a:endParaRPr lang="it-IT" sz="2800" b="1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 Programmi</a:t>
            </a:r>
            <a:endParaRPr lang="it-IT" sz="2800" b="1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 Tecniche  </a:t>
            </a:r>
            <a:endParaRPr lang="it-IT" sz="2800" b="1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 Strategie   </a:t>
            </a:r>
            <a:endParaRPr lang="it-IT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714744" y="3500438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b="1" dirty="0" smtClean="0">
                <a:solidFill>
                  <a:srgbClr val="FF6600"/>
                </a:solidFill>
                <a:latin typeface="Comic Sans MS" pitchFamily="66" charset="0"/>
              </a:rPr>
              <a:t>Cassetta degli attrezzi dell’insegnante       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786" y="1857364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Una didattica speciale e di qualità si fonda sulla conoscenza di vari modelli d’intervento  </a:t>
            </a:r>
            <a:endParaRPr lang="it-IT" sz="24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Rettangolo 2"/>
          <p:cNvSpPr>
            <a:spLocks noChangeArrowheads="1"/>
          </p:cNvSpPr>
          <p:nvPr/>
        </p:nvSpPr>
        <p:spPr bwMode="auto">
          <a:xfrm>
            <a:off x="571472" y="714356"/>
            <a:ext cx="37147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La didattica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7224" y="642918"/>
            <a:ext cx="6429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dirty="0" smtClean="0">
                <a:solidFill>
                  <a:srgbClr val="000099"/>
                </a:solidFill>
                <a:latin typeface="Comic Sans MS" pitchFamily="66" charset="0"/>
              </a:rPr>
              <a:t>La programmazione</a:t>
            </a:r>
            <a:endParaRPr lang="it-IT" sz="4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28596" y="1785926"/>
            <a:ext cx="8286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identifica obiettivi basati sul livello di sviluppo del ragazzo concordati tra genitori, insegnanti ed operatori</a:t>
            </a:r>
            <a:r>
              <a:rPr lang="it-IT" sz="20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(autonomia, integrazione sociale, comunicazione, adattamento all’ambiente, apprendimenti cognitivi)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  <a:p>
            <a:endParaRPr lang="it-IT" sz="24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prevede attività personalizzate all’interno e all’esterno della classe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si propone di avvicinare gli obiettivi</a:t>
            </a:r>
            <a:endParaRPr lang="it-IT" sz="2000" dirty="0" smtClean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/>
          <p:cNvSpPr txBox="1">
            <a:spLocks noChangeArrowheads="1"/>
          </p:cNvSpPr>
          <p:nvPr/>
        </p:nvSpPr>
        <p:spPr bwMode="auto">
          <a:xfrm>
            <a:off x="571472" y="2643182"/>
            <a:ext cx="8001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costruire/potenziare la relazione alunno-insegnante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  <a:p>
            <a:endParaRPr lang="it-IT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lavorare su obiettivi </a:t>
            </a: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</a:rPr>
              <a:t>molto rilevanti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in assenza di stimoli </a:t>
            </a:r>
            <a:r>
              <a:rPr lang="it-IT" sz="2400" b="1" dirty="0" err="1" smtClean="0">
                <a:solidFill>
                  <a:srgbClr val="FF6600"/>
                </a:solidFill>
                <a:latin typeface="Comic Sans MS" pitchFamily="66" charset="0"/>
              </a:rPr>
              <a:t>distraenti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(attenzione congiunta, autonomia</a:t>
            </a: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comunicazione)</a:t>
            </a:r>
            <a:endParaRPr lang="it-IT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642910" y="1643050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000099"/>
                </a:solidFill>
                <a:latin typeface="Comic Sans MS" pitchFamily="66" charset="0"/>
              </a:rPr>
              <a:t>Fuori </a:t>
            </a:r>
            <a:r>
              <a:rPr lang="it-IT" sz="3200" b="1" dirty="0" smtClean="0">
                <a:solidFill>
                  <a:srgbClr val="000099"/>
                </a:solidFill>
                <a:latin typeface="Comic Sans MS" pitchFamily="66" charset="0"/>
              </a:rPr>
              <a:t>per</a:t>
            </a:r>
            <a:endParaRPr lang="it-IT" sz="32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500034" y="642918"/>
            <a:ext cx="8143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Il dentro e il fuori dell’integrazione </a:t>
            </a:r>
            <a:endParaRPr lang="it-IT" sz="3600" b="1" dirty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28992" y="5143512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400" b="1" dirty="0" err="1" smtClean="0">
                <a:solidFill>
                  <a:srgbClr val="000099"/>
                </a:solidFill>
                <a:latin typeface="Comic Sans MS" pitchFamily="66" charset="0"/>
              </a:rPr>
              <a:t>Cottini</a:t>
            </a:r>
            <a:r>
              <a:rPr lang="it-IT" sz="1400" b="1" dirty="0" smtClean="0">
                <a:solidFill>
                  <a:srgbClr val="000099"/>
                </a:solidFill>
                <a:latin typeface="Comic Sans MS" pitchFamily="66" charset="0"/>
              </a:rPr>
              <a:t> L.</a:t>
            </a:r>
            <a:r>
              <a:rPr lang="it-IT" sz="1400" b="1" i="1" dirty="0" smtClean="0">
                <a:solidFill>
                  <a:srgbClr val="000099"/>
                </a:solidFill>
                <a:latin typeface="Comic Sans MS" pitchFamily="66" charset="0"/>
              </a:rPr>
              <a:t> Il dentro e il fuori dell’integrazione</a:t>
            </a:r>
          </a:p>
          <a:p>
            <a:pPr lvl="0">
              <a:defRPr/>
            </a:pPr>
            <a:r>
              <a:rPr lang="it-IT" sz="1400" b="1" dirty="0" smtClean="0">
                <a:solidFill>
                  <a:srgbClr val="000099"/>
                </a:solidFill>
                <a:latin typeface="Comic Sans MS" pitchFamily="66" charset="0"/>
              </a:rPr>
              <a:t>Autismo e disturbi dello sviluppo vol.3 maggio 2005</a:t>
            </a:r>
            <a:endParaRPr lang="it-IT" sz="1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1071546"/>
            <a:ext cx="1643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 smtClean="0">
                <a:solidFill>
                  <a:srgbClr val="000099"/>
                </a:solidFill>
                <a:latin typeface="Comic Sans MS" pitchFamily="66" charset="0"/>
              </a:rPr>
              <a:t>Lavorare insieme attiva la relazione </a:t>
            </a:r>
            <a:endParaRPr lang="it-IT" sz="2000" b="1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429000"/>
            <a:ext cx="3000396" cy="2939299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58756"/>
            <a:ext cx="3000396" cy="273369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5" y="574827"/>
            <a:ext cx="2714644" cy="274009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/>
          <p:cNvSpPr>
            <a:spLocks noChangeArrowheads="1"/>
          </p:cNvSpPr>
          <p:nvPr/>
        </p:nvSpPr>
        <p:spPr bwMode="auto">
          <a:xfrm>
            <a:off x="428596" y="500042"/>
            <a:ext cx="2985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rgbClr val="000099"/>
                </a:solidFill>
                <a:latin typeface="Comic Sans MS" pitchFamily="66" charset="0"/>
              </a:rPr>
              <a:t>In classe per 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571472" y="1214422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acquisire comportamenti adeguati al contesto</a:t>
            </a:r>
          </a:p>
          <a:p>
            <a:endParaRPr lang="it-IT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lavorare su obiettivi personalizzati simili a quelli dei compagni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(contenuti didattici ridotti, modificati, illustrati) </a:t>
            </a:r>
          </a:p>
          <a:p>
            <a:pPr lvl="0"/>
            <a:endParaRPr lang="it-IT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partecipare alla “cultura del compito”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(partecipare alle attività della classe per cogliere almeno alcuni elementi dell’argomento di cui si sta trattando)</a:t>
            </a:r>
          </a:p>
          <a:p>
            <a:pPr lvl="0">
              <a:buFont typeface="Arial" pitchFamily="34" charset="0"/>
              <a:buChar char="•"/>
            </a:pPr>
            <a:endParaRPr lang="it-IT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usufruire della “risorsa compagni”</a:t>
            </a:r>
            <a:r>
              <a:rPr lang="it-IT" sz="2000" b="1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(strategie del tutoring, apprendimento cooperativo)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85984" y="5857892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400" b="1" dirty="0" smtClean="0">
                <a:solidFill>
                  <a:srgbClr val="000099"/>
                </a:solidFill>
                <a:latin typeface="Comic Sans MS" pitchFamily="66" charset="0"/>
              </a:rPr>
              <a:t>Tortello M. </a:t>
            </a:r>
            <a:r>
              <a:rPr lang="it-IT" sz="1400" b="1" i="1" dirty="0" smtClean="0">
                <a:solidFill>
                  <a:srgbClr val="000099"/>
                </a:solidFill>
                <a:latin typeface="Comic Sans MS" pitchFamily="66" charset="0"/>
              </a:rPr>
              <a:t>Autonomia scolastica, integrazione e individualizzazione,                      </a:t>
            </a:r>
            <a:r>
              <a:rPr lang="it-IT" sz="1400" b="1" dirty="0" err="1" smtClean="0">
                <a:solidFill>
                  <a:srgbClr val="000099"/>
                </a:solidFill>
                <a:latin typeface="Comic Sans MS" pitchFamily="66" charset="0"/>
              </a:rPr>
              <a:t>Hanicap</a:t>
            </a:r>
            <a:r>
              <a:rPr lang="it-IT" sz="1400" b="1" dirty="0" smtClean="0">
                <a:solidFill>
                  <a:srgbClr val="000099"/>
                </a:solidFill>
                <a:latin typeface="Comic Sans MS" pitchFamily="66" charset="0"/>
              </a:rPr>
              <a:t> e risorse per l’integrazione</a:t>
            </a:r>
            <a:r>
              <a:rPr lang="it-IT" sz="1400" b="1" i="1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it-IT" sz="1400" b="1" dirty="0" err="1" smtClean="0">
                <a:solidFill>
                  <a:srgbClr val="000099"/>
                </a:solidFill>
                <a:latin typeface="Comic Sans MS" pitchFamily="66" charset="0"/>
              </a:rPr>
              <a:t>Erikson</a:t>
            </a:r>
            <a:r>
              <a:rPr lang="it-IT" sz="1400" b="1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400" b="1" dirty="0" smtClean="0">
                <a:solidFill>
                  <a:srgbClr val="000099"/>
                </a:solidFill>
                <a:latin typeface="Comic Sans MS" pitchFamily="66" charset="0"/>
              </a:rPr>
              <a:t>Trento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pc_user\Desktop\Foto corso di formazione 2010-2011\immagini mostra\ALIM2803.JPG"/>
          <p:cNvPicPr>
            <a:picLocks noChangeAspect="1" noChangeArrowheads="1"/>
          </p:cNvPicPr>
          <p:nvPr/>
        </p:nvPicPr>
        <p:blipFill>
          <a:blip r:embed="rId2" cstate="print"/>
          <a:srcRect t="12321" b="11691"/>
          <a:stretch>
            <a:fillRect/>
          </a:stretch>
        </p:blipFill>
        <p:spPr bwMode="auto">
          <a:xfrm>
            <a:off x="428597" y="3500438"/>
            <a:ext cx="4786346" cy="285752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4035" name="Picture 2" descr="C:\Documents and Settings\pc_user\Desktop\Foto corso di formazione 2010-2011\immagini mostra\ALIM2803.JPG"/>
          <p:cNvPicPr>
            <a:picLocks noChangeAspect="1" noChangeArrowheads="1"/>
          </p:cNvPicPr>
          <p:nvPr/>
        </p:nvPicPr>
        <p:blipFill>
          <a:blip r:embed="rId3"/>
          <a:srcRect l="19292" t="17535" r="55290" b="64940"/>
          <a:stretch>
            <a:fillRect/>
          </a:stretch>
        </p:blipFill>
        <p:spPr bwMode="auto">
          <a:xfrm>
            <a:off x="428596" y="2000240"/>
            <a:ext cx="2857520" cy="1477866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5" name="Picture 2" descr="C:\Documents and Settings\pc_user\Desktop\Foto corso di formazione 2010-2011\immagini mostra\ALIM2802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785794"/>
            <a:ext cx="4357718" cy="314327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 rot="16200000" flipH="1">
            <a:off x="2464579" y="2893215"/>
            <a:ext cx="1428760" cy="1214446"/>
          </a:xfrm>
          <a:prstGeom prst="straightConnector1">
            <a:avLst/>
          </a:prstGeom>
          <a:ln w="57150">
            <a:noFill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357158" y="71435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99"/>
                </a:solidFill>
                <a:latin typeface="Comic Sans MS" pitchFamily="66" charset="0"/>
              </a:rPr>
              <a:t> con contenuti didattici ridotti, </a:t>
            </a:r>
          </a:p>
          <a:p>
            <a:pPr algn="ctr"/>
            <a:r>
              <a:rPr lang="it-IT" sz="2000" b="1" dirty="0" smtClean="0">
                <a:solidFill>
                  <a:srgbClr val="000099"/>
                </a:solidFill>
                <a:latin typeface="Comic Sans MS" pitchFamily="66" charset="0"/>
              </a:rPr>
              <a:t>modificati, illustrati</a:t>
            </a:r>
            <a:endParaRPr lang="it-IT" sz="2000" b="1" dirty="0"/>
          </a:p>
        </p:txBody>
      </p:sp>
      <p:sp>
        <p:nvSpPr>
          <p:cNvPr id="11" name="Rettangolo 10"/>
          <p:cNvSpPr/>
          <p:nvPr/>
        </p:nvSpPr>
        <p:spPr>
          <a:xfrm>
            <a:off x="6500826" y="3214686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 E. </a:t>
            </a:r>
            <a:r>
              <a:rPr lang="it-IT" dirty="0" err="1" smtClean="0">
                <a:solidFill>
                  <a:srgbClr val="000099"/>
                </a:solidFill>
                <a:latin typeface="Comic Sans MS" pitchFamily="66" charset="0"/>
              </a:rPr>
              <a:t>Gucciardi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786051" y="6000768"/>
            <a:ext cx="2214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 E. </a:t>
            </a:r>
            <a:r>
              <a:rPr lang="it-IT" dirty="0" err="1" smtClean="0">
                <a:solidFill>
                  <a:srgbClr val="000099"/>
                </a:solidFill>
                <a:latin typeface="Comic Sans MS" pitchFamily="66" charset="0"/>
              </a:rPr>
              <a:t>Gucciardi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rot="16200000" flipH="1">
            <a:off x="2428860" y="3000372"/>
            <a:ext cx="857256" cy="85725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ocumenti Marisa\Materiale Elena foto\foto scuola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1984"/>
            <a:ext cx="3929090" cy="289557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000528" cy="285752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" name="Picture 2" descr="C:\Documents and Settings\pc_user\Desktop\Foto corso di formazione 2010-2011\immagini mostra\IMG_4736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04"/>
            <a:ext cx="4033836" cy="295433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Picture 2" descr="C:\Documents and Settings\pc_user\Desktop\Foto corso di formazione 2010-2011\immagini mostra\IMG_4739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438"/>
            <a:ext cx="4000528" cy="295433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500298" y="592933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 E. </a:t>
            </a:r>
            <a:r>
              <a:rPr lang="it-IT" dirty="0" err="1" smtClean="0">
                <a:solidFill>
                  <a:srgbClr val="000099"/>
                </a:solidFill>
                <a:latin typeface="Comic Sans MS" pitchFamily="66" charset="0"/>
              </a:rPr>
              <a:t>Gucciardi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pc_user\Desktop\Foto corso di formazione 2010-2011\foto materiale elena\foto scuola 024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429000"/>
            <a:ext cx="4000527" cy="292895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3" name="Picture 2" descr="E:\DCIM\100AL834\ALIM2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84962"/>
            <a:ext cx="3929090" cy="287299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" name="Picture 2" descr="C:\Documents and Settings\pc_user\Desktop\Foto corso di formazione 2010-2011\foto materiale elena\foto scuola 059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3929090" cy="278608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Picture 2" descr="C:\Documents and Settings\pc_user\Desktop\Foto corso di formazione 2010-2011\foto materiale elena\foto scuola 026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00042"/>
            <a:ext cx="3929090" cy="278608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786314" y="3571876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 E. </a:t>
            </a:r>
            <a:r>
              <a:rPr lang="it-IT" dirty="0" err="1" smtClean="0">
                <a:solidFill>
                  <a:srgbClr val="000099"/>
                </a:solidFill>
                <a:latin typeface="Comic Sans MS" pitchFamily="66" charset="0"/>
              </a:rPr>
              <a:t>Gucciardi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4000528" cy="585791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0042"/>
            <a:ext cx="3929089" cy="582737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97283" name="AutoShape 9"/>
          <p:cNvSpPr>
            <a:spLocks noChangeAspect="1" noChangeArrowheads="1" noTextEdit="1"/>
          </p:cNvSpPr>
          <p:nvPr/>
        </p:nvSpPr>
        <p:spPr bwMode="auto">
          <a:xfrm>
            <a:off x="324846" y="1071546"/>
            <a:ext cx="8461996" cy="53578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728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97285" name="Picture 35" descr="F:\Documenti Marisa\Autismo Immagini\CAA materiali\IMMAGINI\ALFABETICO\JPG\Q-T\Scu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80"/>
            <a:ext cx="180022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286" name="Picture 37" descr="F:\Documenti Marisa\Autismo Immagini\CAA materiali\IMMAGINI\ALFABETICO\JPG\G-L\Gitascolast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57338"/>
            <a:ext cx="1798638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287" name="Picture 39" descr="F:\Documenti Marisa\Autismo Immagini\CAA materiali\IMMAGINI\ALFABETICO\JPG\D-F\Fareunpicn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180022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288" name="Picture 41" descr="F:\Documenti Marisa\Autismo Immagini\CAA materiali\IMMAGINI\TEMATICHE\JPG\08 Gite e visite\Zoosafar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7334" y="1557338"/>
            <a:ext cx="180022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289" name="Picture 42" descr="F:\Documenti Marisa\Autismo Immagini\CAA materiali\IMMAGINI\TEMATICHE\JPG\08 Gite e visite\Autogri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6746" y="1557338"/>
            <a:ext cx="180022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290" name="Picture 43" descr="F:\Documenti Marisa\Autismo Immagini\CAA materiali\IMMAGINI\TEMATICHE\JPG\08 Gite e visite\Autostrad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9184" y="1557338"/>
            <a:ext cx="180022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291" name="Picture 44" descr="F:\Documenti Marisa\Autismo Immagini\CAA materiali\IMMAGINI\TEMATICHE\JPG\30 Sport e tempo libero\Equitazion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4143380"/>
            <a:ext cx="180022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7292" name="Picture 45" descr="F:\Documenti Marisa\Autismo Immagini\CAA materiali\IMMAGINI\ALFABETICO\JPG\M-P\Nott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4143380"/>
            <a:ext cx="1800225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571472" y="428604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Programmazione gite/uscite</a:t>
            </a:r>
            <a:endParaRPr lang="it-IT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642918"/>
            <a:ext cx="3960812" cy="568959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96920"/>
            <a:ext cx="3960813" cy="561816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Documenti\CARTINA VERONA 2.bmp"/>
          <p:cNvPicPr>
            <a:picLocks noChangeAspect="1" noChangeArrowheads="1"/>
          </p:cNvPicPr>
          <p:nvPr/>
        </p:nvPicPr>
        <p:blipFill>
          <a:blip r:embed="rId3"/>
          <a:srcRect b="2020"/>
          <a:stretch>
            <a:fillRect/>
          </a:stretch>
        </p:blipFill>
        <p:spPr bwMode="auto">
          <a:xfrm>
            <a:off x="500034" y="428605"/>
            <a:ext cx="3871048" cy="36000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98307" name="Picture 4" descr="C:\Documenti\copia carta veron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8604"/>
            <a:ext cx="3877744" cy="36000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00232" y="4286256"/>
            <a:ext cx="6742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PERCORSO A : CASTELVECCHIO,  PONTE SCALIGERO,  CENTRO. 20/03/2003    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2000232" y="4929198"/>
            <a:ext cx="6286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 dirty="0">
                <a:solidFill>
                  <a:srgbClr val="FF0000"/>
                </a:solidFill>
                <a:latin typeface="Comic Sans MS" pitchFamily="66" charset="0"/>
              </a:rPr>
              <a:t>PERCORSO B: PONTE PIETRA, TEATRO ROMANO.        21/03/2003  (MATTINO)   </a:t>
            </a: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2000232" y="5643578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 dirty="0">
                <a:solidFill>
                  <a:srgbClr val="66FF33"/>
                </a:solidFill>
                <a:latin typeface="Comic Sans MS" pitchFamily="66" charset="0"/>
              </a:rPr>
              <a:t>PERCORSO C: QUARTIERE  E  CHIESA </a:t>
            </a:r>
            <a:r>
              <a:rPr lang="it-IT" sz="1600" b="1" dirty="0" err="1">
                <a:solidFill>
                  <a:srgbClr val="66FF33"/>
                </a:solidFill>
                <a:latin typeface="Comic Sans MS" pitchFamily="66" charset="0"/>
              </a:rPr>
              <a:t>DI</a:t>
            </a:r>
            <a:r>
              <a:rPr lang="it-IT" sz="1600" b="1" dirty="0">
                <a:solidFill>
                  <a:srgbClr val="66FF33"/>
                </a:solidFill>
                <a:latin typeface="Comic Sans MS" pitchFamily="66" charset="0"/>
              </a:rPr>
              <a:t> SAN ZENO.   21/03/2003 ( POMERIGGIO )   </a:t>
            </a:r>
          </a:p>
        </p:txBody>
      </p:sp>
      <p:sp>
        <p:nvSpPr>
          <p:cNvPr id="98311" name="Freccia a destra 12"/>
          <p:cNvSpPr>
            <a:spLocks noChangeArrowheads="1"/>
          </p:cNvSpPr>
          <p:nvPr/>
        </p:nvSpPr>
        <p:spPr bwMode="auto">
          <a:xfrm>
            <a:off x="500034" y="4214818"/>
            <a:ext cx="1260000" cy="540000"/>
          </a:xfrm>
          <a:prstGeom prst="rightArrow">
            <a:avLst>
              <a:gd name="adj1" fmla="val 50000"/>
              <a:gd name="adj2" fmla="val 50035"/>
            </a:avLst>
          </a:prstGeom>
          <a:solidFill>
            <a:srgbClr val="000099"/>
          </a:solidFill>
          <a:ln w="38100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8312" name="Freccia a destra 13"/>
          <p:cNvSpPr>
            <a:spLocks noChangeArrowheads="1"/>
          </p:cNvSpPr>
          <p:nvPr/>
        </p:nvSpPr>
        <p:spPr bwMode="auto">
          <a:xfrm>
            <a:off x="500034" y="4929198"/>
            <a:ext cx="1260000" cy="540000"/>
          </a:xfrm>
          <a:prstGeom prst="rightArrow">
            <a:avLst>
              <a:gd name="adj1" fmla="val 50000"/>
              <a:gd name="adj2" fmla="val 50035"/>
            </a:avLst>
          </a:prstGeom>
          <a:solidFill>
            <a:srgbClr val="FF3300"/>
          </a:solidFill>
          <a:ln w="38100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98313" name="Freccia a destra 14"/>
          <p:cNvSpPr>
            <a:spLocks noChangeArrowheads="1"/>
          </p:cNvSpPr>
          <p:nvPr/>
        </p:nvSpPr>
        <p:spPr bwMode="auto">
          <a:xfrm>
            <a:off x="500034" y="5643578"/>
            <a:ext cx="1260000" cy="540000"/>
          </a:xfrm>
          <a:prstGeom prst="rightArrow">
            <a:avLst>
              <a:gd name="adj1" fmla="val 50000"/>
              <a:gd name="adj2" fmla="val 50035"/>
            </a:avLst>
          </a:prstGeom>
          <a:solidFill>
            <a:srgbClr val="66FF33"/>
          </a:solidFill>
          <a:ln w="38100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Marisa\Desktop\foto\semin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3504"/>
            <a:ext cx="8286808" cy="600589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071802" y="357166"/>
            <a:ext cx="3929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0" dirty="0">
                <a:solidFill>
                  <a:srgbClr val="000099"/>
                </a:solidFill>
                <a:latin typeface="Comic Sans MS" pitchFamily="66" charset="0"/>
              </a:rPr>
              <a:t>Tabelle per </a:t>
            </a:r>
            <a:r>
              <a:rPr lang="it-IT" sz="2800" b="0" dirty="0" smtClean="0">
                <a:solidFill>
                  <a:srgbClr val="000099"/>
                </a:solidFill>
                <a:latin typeface="Comic Sans MS" pitchFamily="66" charset="0"/>
              </a:rPr>
              <a:t>le </a:t>
            </a:r>
            <a:r>
              <a:rPr lang="it-IT" sz="2800" b="0" dirty="0">
                <a:solidFill>
                  <a:srgbClr val="000099"/>
                </a:solidFill>
                <a:latin typeface="Comic Sans MS" pitchFamily="66" charset="0"/>
              </a:rPr>
              <a:t>scelte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28596" y="500042"/>
            <a:ext cx="2286016" cy="6000792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1009482" cy="100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3116"/>
            <a:ext cx="1008000" cy="100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1000132" cy="100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357694"/>
            <a:ext cx="1000133" cy="100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9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429264"/>
            <a:ext cx="1019842" cy="100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 Box 83"/>
          <p:cNvSpPr txBox="1">
            <a:spLocks noChangeArrowheads="1"/>
          </p:cNvSpPr>
          <p:nvPr/>
        </p:nvSpPr>
        <p:spPr bwMode="auto">
          <a:xfrm>
            <a:off x="500034" y="571480"/>
            <a:ext cx="2000265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latin typeface="Comic Sans MS" pitchFamily="66" charset="0"/>
              </a:rPr>
              <a:t>PASSATEMPO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1714480" y="3714752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>
                <a:latin typeface="Comic Sans MS" pitchFamily="66" charset="0"/>
              </a:rPr>
              <a:t>FUMETTI</a:t>
            </a:r>
          </a:p>
        </p:txBody>
      </p:sp>
      <p:sp>
        <p:nvSpPr>
          <p:cNvPr id="27" name="Text Box 102"/>
          <p:cNvSpPr txBox="1">
            <a:spLocks noChangeArrowheads="1"/>
          </p:cNvSpPr>
          <p:nvPr/>
        </p:nvSpPr>
        <p:spPr bwMode="auto">
          <a:xfrm>
            <a:off x="1643042" y="464344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>
                <a:latin typeface="Comic Sans MS" pitchFamily="66" charset="0"/>
              </a:rPr>
              <a:t>CARTE</a:t>
            </a:r>
          </a:p>
        </p:txBody>
      </p:sp>
      <p:sp>
        <p:nvSpPr>
          <p:cNvPr id="28" name="Text Box 103"/>
          <p:cNvSpPr txBox="1">
            <a:spLocks noChangeArrowheads="1"/>
          </p:cNvSpPr>
          <p:nvPr/>
        </p:nvSpPr>
        <p:spPr bwMode="auto">
          <a:xfrm>
            <a:off x="1571604" y="235743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>
                <a:latin typeface="Comic Sans MS" pitchFamily="66" charset="0"/>
              </a:rPr>
              <a:t>PING PONG</a:t>
            </a:r>
          </a:p>
        </p:txBody>
      </p:sp>
      <p:sp>
        <p:nvSpPr>
          <p:cNvPr id="29" name="Text Box 105"/>
          <p:cNvSpPr txBox="1">
            <a:spLocks noChangeArrowheads="1"/>
          </p:cNvSpPr>
          <p:nvPr/>
        </p:nvSpPr>
        <p:spPr bwMode="auto">
          <a:xfrm>
            <a:off x="1500166" y="5786454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>
                <a:latin typeface="Comic Sans MS" pitchFamily="66" charset="0"/>
              </a:rPr>
              <a:t>COMPUTER</a:t>
            </a:r>
          </a:p>
        </p:txBody>
      </p:sp>
      <p:sp>
        <p:nvSpPr>
          <p:cNvPr id="31" name="Text Box 103"/>
          <p:cNvSpPr txBox="1">
            <a:spLocks noChangeArrowheads="1"/>
          </p:cNvSpPr>
          <p:nvPr/>
        </p:nvSpPr>
        <p:spPr bwMode="auto">
          <a:xfrm>
            <a:off x="1571604" y="1357298"/>
            <a:ext cx="928714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PALLA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857488" y="928670"/>
            <a:ext cx="5786478" cy="1500198"/>
          </a:xfrm>
          <a:prstGeom prst="rect">
            <a:avLst/>
          </a:prstGeom>
          <a:solidFill>
            <a:srgbClr val="00B050"/>
          </a:solidFill>
          <a:ln w="12700">
            <a:solidFill>
              <a:srgbClr val="0E0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99"/>
              </a:solidFill>
            </a:endParaRPr>
          </a:p>
        </p:txBody>
      </p:sp>
      <p:pic>
        <p:nvPicPr>
          <p:cNvPr id="37" name="Picture 16" descr="F:\Documenti Marisa\Autismo Immagini\CAA materiali\IMMAGINI\ALFABETICO\JPG\A-C\Biscottiassortit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000108"/>
            <a:ext cx="1000132" cy="10013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" name="Picture 8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1000108"/>
            <a:ext cx="1000128" cy="100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" name="Picture 8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1000108"/>
            <a:ext cx="1006728" cy="100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" name="Picture 7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1000108"/>
            <a:ext cx="1008000" cy="100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Text Box 102"/>
          <p:cNvSpPr txBox="1">
            <a:spLocks noChangeArrowheads="1"/>
          </p:cNvSpPr>
          <p:nvPr/>
        </p:nvSpPr>
        <p:spPr bwMode="auto">
          <a:xfrm>
            <a:off x="7358082" y="2071678"/>
            <a:ext cx="11430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PANINO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2857488" y="2571744"/>
            <a:ext cx="5857916" cy="3857652"/>
          </a:xfrm>
          <a:prstGeom prst="rect">
            <a:avLst/>
          </a:prstGeom>
          <a:solidFill>
            <a:srgbClr val="FF0000"/>
          </a:solidFill>
          <a:ln w="12700">
            <a:solidFill>
              <a:srgbClr val="0E0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Text Box 102"/>
          <p:cNvSpPr txBox="1">
            <a:spLocks noChangeArrowheads="1"/>
          </p:cNvSpPr>
          <p:nvPr/>
        </p:nvSpPr>
        <p:spPr bwMode="auto">
          <a:xfrm>
            <a:off x="3000364" y="2069317"/>
            <a:ext cx="1214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BISCOTTI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48" name="Text Box 102"/>
          <p:cNvSpPr txBox="1">
            <a:spLocks noChangeArrowheads="1"/>
          </p:cNvSpPr>
          <p:nvPr/>
        </p:nvSpPr>
        <p:spPr bwMode="auto">
          <a:xfrm>
            <a:off x="4572000" y="2060564"/>
            <a:ext cx="107157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FRUTTA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49" name="Text Box 102"/>
          <p:cNvSpPr txBox="1">
            <a:spLocks noChangeArrowheads="1"/>
          </p:cNvSpPr>
          <p:nvPr/>
        </p:nvSpPr>
        <p:spPr bwMode="auto">
          <a:xfrm>
            <a:off x="6143636" y="207167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SUCCO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50" name="Text Box 83"/>
          <p:cNvSpPr txBox="1">
            <a:spLocks noChangeArrowheads="1"/>
          </p:cNvSpPr>
          <p:nvPr/>
        </p:nvSpPr>
        <p:spPr bwMode="auto">
          <a:xfrm>
            <a:off x="4429124" y="2714620"/>
            <a:ext cx="2786082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latin typeface="Comic Sans MS" pitchFamily="66" charset="0"/>
              </a:rPr>
              <a:t>OGGI GIOCO CON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53" name="Text Box 101"/>
          <p:cNvSpPr txBox="1">
            <a:spLocks noChangeArrowheads="1"/>
          </p:cNvSpPr>
          <p:nvPr/>
        </p:nvSpPr>
        <p:spPr bwMode="auto">
          <a:xfrm>
            <a:off x="4643438" y="5214950"/>
            <a:ext cx="1285884" cy="276999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RAFFAELE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54" name="Text Box 101"/>
          <p:cNvSpPr txBox="1">
            <a:spLocks noChangeArrowheads="1"/>
          </p:cNvSpPr>
          <p:nvPr/>
        </p:nvSpPr>
        <p:spPr bwMode="auto">
          <a:xfrm>
            <a:off x="3428992" y="5857892"/>
            <a:ext cx="914400" cy="274637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BEN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55" name="Text Box 101"/>
          <p:cNvSpPr txBox="1">
            <a:spLocks noChangeArrowheads="1"/>
          </p:cNvSpPr>
          <p:nvPr/>
        </p:nvSpPr>
        <p:spPr bwMode="auto">
          <a:xfrm>
            <a:off x="3214678" y="4143380"/>
            <a:ext cx="914400" cy="274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MARTA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56" name="Text Box 101"/>
          <p:cNvSpPr txBox="1">
            <a:spLocks noChangeArrowheads="1"/>
          </p:cNvSpPr>
          <p:nvPr/>
        </p:nvSpPr>
        <p:spPr bwMode="auto">
          <a:xfrm>
            <a:off x="3143240" y="3357562"/>
            <a:ext cx="914400" cy="27463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LUIGI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57" name="Text Box 101"/>
          <p:cNvSpPr txBox="1">
            <a:spLocks noChangeArrowheads="1"/>
          </p:cNvSpPr>
          <p:nvPr/>
        </p:nvSpPr>
        <p:spPr bwMode="auto">
          <a:xfrm>
            <a:off x="4786314" y="4143380"/>
            <a:ext cx="12144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MELANIA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58" name="Text Box 101"/>
          <p:cNvSpPr txBox="1">
            <a:spLocks noChangeArrowheads="1"/>
          </p:cNvSpPr>
          <p:nvPr/>
        </p:nvSpPr>
        <p:spPr bwMode="auto">
          <a:xfrm>
            <a:off x="4000496" y="4643446"/>
            <a:ext cx="914400" cy="274637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GIULIA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4500562" y="3357562"/>
            <a:ext cx="914400" cy="2746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ELISA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60" name="Text Box 101"/>
          <p:cNvSpPr txBox="1">
            <a:spLocks noChangeArrowheads="1"/>
          </p:cNvSpPr>
          <p:nvPr/>
        </p:nvSpPr>
        <p:spPr bwMode="auto">
          <a:xfrm>
            <a:off x="3214678" y="5214950"/>
            <a:ext cx="914400" cy="27463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SARA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61" name="Text Box 101"/>
          <p:cNvSpPr txBox="1">
            <a:spLocks noChangeArrowheads="1"/>
          </p:cNvSpPr>
          <p:nvPr/>
        </p:nvSpPr>
        <p:spPr bwMode="auto">
          <a:xfrm>
            <a:off x="7143768" y="4143380"/>
            <a:ext cx="914400" cy="2746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AIMAD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62" name="Text Box 101"/>
          <p:cNvSpPr txBox="1">
            <a:spLocks noChangeArrowheads="1"/>
          </p:cNvSpPr>
          <p:nvPr/>
        </p:nvSpPr>
        <p:spPr bwMode="auto">
          <a:xfrm>
            <a:off x="5786446" y="4643446"/>
            <a:ext cx="914400" cy="2746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FABIO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63" name="Text Box 101"/>
          <p:cNvSpPr txBox="1">
            <a:spLocks noChangeArrowheads="1"/>
          </p:cNvSpPr>
          <p:nvPr/>
        </p:nvSpPr>
        <p:spPr bwMode="auto">
          <a:xfrm>
            <a:off x="5500694" y="5929330"/>
            <a:ext cx="1500198" cy="276999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ANTONINO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64" name="Text Box 101"/>
          <p:cNvSpPr txBox="1">
            <a:spLocks noChangeArrowheads="1"/>
          </p:cNvSpPr>
          <p:nvPr/>
        </p:nvSpPr>
        <p:spPr bwMode="auto">
          <a:xfrm>
            <a:off x="5857884" y="3571876"/>
            <a:ext cx="1143008" cy="276999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FARIDA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65" name="Text Box 101"/>
          <p:cNvSpPr txBox="1">
            <a:spLocks noChangeArrowheads="1"/>
          </p:cNvSpPr>
          <p:nvPr/>
        </p:nvSpPr>
        <p:spPr bwMode="auto">
          <a:xfrm>
            <a:off x="7358082" y="3357562"/>
            <a:ext cx="914400" cy="274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LUNA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66" name="Text Box 101"/>
          <p:cNvSpPr txBox="1">
            <a:spLocks noChangeArrowheads="1"/>
          </p:cNvSpPr>
          <p:nvPr/>
        </p:nvSpPr>
        <p:spPr bwMode="auto">
          <a:xfrm>
            <a:off x="7143768" y="5072074"/>
            <a:ext cx="1357322" cy="276999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FEDERICO</a:t>
            </a:r>
            <a:endParaRPr lang="it-IT" sz="1200" b="1" dirty="0">
              <a:latin typeface="Comic Sans MS" pitchFamily="66" charset="0"/>
            </a:endParaRPr>
          </a:p>
        </p:txBody>
      </p:sp>
      <p:sp>
        <p:nvSpPr>
          <p:cNvPr id="67" name="Text Box 101"/>
          <p:cNvSpPr txBox="1">
            <a:spLocks noChangeArrowheads="1"/>
          </p:cNvSpPr>
          <p:nvPr/>
        </p:nvSpPr>
        <p:spPr bwMode="auto">
          <a:xfrm>
            <a:off x="7500958" y="5715016"/>
            <a:ext cx="914400" cy="274637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 smtClean="0">
                <a:latin typeface="Comic Sans MS" pitchFamily="66" charset="0"/>
              </a:rPr>
              <a:t>CHIARA</a:t>
            </a:r>
            <a:endParaRPr lang="it-IT" sz="1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tangolo 28"/>
          <p:cNvSpPr>
            <a:spLocks noChangeArrowheads="1"/>
          </p:cNvSpPr>
          <p:nvPr/>
        </p:nvSpPr>
        <p:spPr bwMode="auto">
          <a:xfrm>
            <a:off x="428596" y="500042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Tabelle di comunicazione</a:t>
            </a:r>
          </a:p>
        </p:txBody>
      </p:sp>
      <p:pic>
        <p:nvPicPr>
          <p:cNvPr id="76803" name="Picture 2" descr="C:\Documents and Settings\Marisa\Documenti\Documenti Marisa\Pcs\Colore\alfabetico\n\non piacere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85860"/>
            <a:ext cx="1296988" cy="1079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4" name="Picture 3" descr="C:\Documents and Settings\Marisa\Documenti\Documenti Marisa\Pcs\Colore\alfabetico\s\stanco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285860"/>
            <a:ext cx="1382712" cy="1079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5" name="Picture 4" descr="C:\Documents and Settings\Marisa\Documenti\Documenti Marisa\Pcs\Colore\alfabetico\s\sapere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293790"/>
            <a:ext cx="1371600" cy="1079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6" name="Picture 6" descr="C:\Documents and Settings\Marisa\Documenti\Documenti Marisa\Pcs\Colore\alfabetico\m\mangiare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071810"/>
            <a:ext cx="1403350" cy="10810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7" name="Picture 7" descr="C:\Documents and Settings\Marisa\Documenti\Documenti Marisa\Pcs\Colore\alfabetico\b\bere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3071810"/>
            <a:ext cx="1331913" cy="1079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8" name="Picture 10" descr="C:\Documents and Settings\Marisa\Documenti\Documenti Marisa\Pcs\Colore\CATEGORIE\socialità\chiarificatori_di_comunicazione\non capisco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3143248"/>
            <a:ext cx="1366838" cy="1079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9" name="Picture 11" descr="C:\Documents and Settings\Marisa\Documenti\Documenti Marisa\Pcs\Colore\CATEGORIE\socialità\generale\voglio restare solo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4849829"/>
            <a:ext cx="1368000" cy="11442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10" name="Text Box 29"/>
          <p:cNvSpPr txBox="1">
            <a:spLocks noChangeArrowheads="1"/>
          </p:cNvSpPr>
          <p:nvPr/>
        </p:nvSpPr>
        <p:spPr bwMode="auto">
          <a:xfrm>
            <a:off x="7215206" y="4334540"/>
            <a:ext cx="157163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Comic Sans MS" pitchFamily="66" charset="0"/>
              </a:rPr>
              <a:t>NON CAPISCO</a:t>
            </a:r>
          </a:p>
        </p:txBody>
      </p:sp>
      <p:sp>
        <p:nvSpPr>
          <p:cNvPr id="76811" name="Text Box 29"/>
          <p:cNvSpPr txBox="1">
            <a:spLocks noChangeArrowheads="1"/>
          </p:cNvSpPr>
          <p:nvPr/>
        </p:nvSpPr>
        <p:spPr bwMode="auto">
          <a:xfrm>
            <a:off x="500034" y="4334540"/>
            <a:ext cx="1428760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smtClean="0">
                <a:latin typeface="Comic Sans MS" pitchFamily="66" charset="0"/>
              </a:rPr>
              <a:t>HO FAME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76812" name="Text Box 29"/>
          <p:cNvSpPr txBox="1">
            <a:spLocks noChangeArrowheads="1"/>
          </p:cNvSpPr>
          <p:nvPr/>
        </p:nvSpPr>
        <p:spPr bwMode="auto">
          <a:xfrm>
            <a:off x="2428860" y="2522331"/>
            <a:ext cx="1049338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latin typeface="Comic Sans MS" pitchFamily="66" charset="0"/>
              </a:rPr>
              <a:t>GIUSTO!</a:t>
            </a:r>
          </a:p>
        </p:txBody>
      </p:sp>
      <p:sp>
        <p:nvSpPr>
          <p:cNvPr id="76814" name="Text Box 29"/>
          <p:cNvSpPr txBox="1">
            <a:spLocks noChangeArrowheads="1"/>
          </p:cNvSpPr>
          <p:nvPr/>
        </p:nvSpPr>
        <p:spPr bwMode="auto">
          <a:xfrm>
            <a:off x="3714744" y="2500306"/>
            <a:ext cx="1857375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Comic Sans MS" pitchFamily="66" charset="0"/>
              </a:rPr>
              <a:t>NON  MI  PIACE</a:t>
            </a:r>
          </a:p>
        </p:txBody>
      </p:sp>
      <p:sp>
        <p:nvSpPr>
          <p:cNvPr id="76815" name="Text Box 29"/>
          <p:cNvSpPr txBox="1">
            <a:spLocks noChangeArrowheads="1"/>
          </p:cNvSpPr>
          <p:nvPr/>
        </p:nvSpPr>
        <p:spPr bwMode="auto">
          <a:xfrm>
            <a:off x="7286644" y="2522331"/>
            <a:ext cx="1285875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latin typeface="Comic Sans MS" pitchFamily="66" charset="0"/>
              </a:rPr>
              <a:t>LO  </a:t>
            </a:r>
            <a:r>
              <a:rPr lang="it-IT" sz="1400" b="1" dirty="0" smtClean="0">
                <a:latin typeface="Comic Sans MS" pitchFamily="66" charset="0"/>
              </a:rPr>
              <a:t>SO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76816" name="Text Box 29"/>
          <p:cNvSpPr txBox="1">
            <a:spLocks noChangeArrowheads="1"/>
          </p:cNvSpPr>
          <p:nvPr/>
        </p:nvSpPr>
        <p:spPr bwMode="auto">
          <a:xfrm>
            <a:off x="2285984" y="4334540"/>
            <a:ext cx="1162041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 smtClean="0">
                <a:latin typeface="Comic Sans MS" pitchFamily="66" charset="0"/>
              </a:rPr>
              <a:t>HO SETE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76817" name="Text Box 29"/>
          <p:cNvSpPr txBox="1">
            <a:spLocks noChangeArrowheads="1"/>
          </p:cNvSpPr>
          <p:nvPr/>
        </p:nvSpPr>
        <p:spPr bwMode="auto">
          <a:xfrm>
            <a:off x="3857620" y="4263102"/>
            <a:ext cx="142875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latin typeface="Comic Sans MS" pitchFamily="66" charset="0"/>
              </a:rPr>
              <a:t>ASCOLTO MUSICA</a:t>
            </a:r>
          </a:p>
        </p:txBody>
      </p:sp>
      <p:sp>
        <p:nvSpPr>
          <p:cNvPr id="76818" name="Text Box 29"/>
          <p:cNvSpPr txBox="1">
            <a:spLocks noChangeArrowheads="1"/>
          </p:cNvSpPr>
          <p:nvPr/>
        </p:nvSpPr>
        <p:spPr bwMode="auto">
          <a:xfrm>
            <a:off x="5643570" y="4334540"/>
            <a:ext cx="13573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latin typeface="Comic Sans MS" pitchFamily="66" charset="0"/>
              </a:rPr>
              <a:t> BAGNO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357158" y="2500306"/>
            <a:ext cx="174940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latin typeface="Comic Sans MS" pitchFamily="66" charset="0"/>
              </a:rPr>
              <a:t>CALCOLATRICE</a:t>
            </a:r>
          </a:p>
        </p:txBody>
      </p:sp>
      <p:pic>
        <p:nvPicPr>
          <p:cNvPr id="76820" name="Picture 14" descr="C:\Documents and Settings\Marisa\Documenti\Documenti Marisa\Pcs\Colore\alfabetico\g\gabinetto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5804" y="3143248"/>
            <a:ext cx="1335088" cy="1079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21" name="Text Box 29"/>
          <p:cNvSpPr txBox="1">
            <a:spLocks noChangeArrowheads="1"/>
          </p:cNvSpPr>
          <p:nvPr/>
        </p:nvSpPr>
        <p:spPr bwMode="auto">
          <a:xfrm>
            <a:off x="5715008" y="2477152"/>
            <a:ext cx="1357312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latin typeface="Comic Sans MS" pitchFamily="66" charset="0"/>
              </a:rPr>
              <a:t> SONO STANCO</a:t>
            </a:r>
          </a:p>
        </p:txBody>
      </p:sp>
      <p:pic>
        <p:nvPicPr>
          <p:cNvPr id="76822" name="Picture 25" descr="F:\Documenti Marisa\Autismo Immagini\Pcs\Colore\CATEGORIE\socialità\generale\giusto!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1285860"/>
            <a:ext cx="1290637" cy="1079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23" name="Picture 27" descr="F:\Documenti Marisa\Autismo Immagini\Pcs\Colore\CATEGORIE\luoghi\ufficioscuola\MaterieStudio\calcolatrice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472" y="1293790"/>
            <a:ext cx="1343025" cy="1079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24" name="Picture 28" descr="F:\Documenti Marisa\Autismo Immagini\Pcs\Colore\alfabetico\a\ascoltare musica 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3071810"/>
            <a:ext cx="1408112" cy="1079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1285852" y="6121619"/>
            <a:ext cx="13573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latin typeface="Comic Sans MS" pitchFamily="66" charset="0"/>
              </a:rPr>
              <a:t> </a:t>
            </a:r>
            <a:r>
              <a:rPr lang="it-IT" sz="1400" b="1" dirty="0" smtClean="0">
                <a:latin typeface="Comic Sans MS" pitchFamily="66" charset="0"/>
              </a:rPr>
              <a:t>RELAX</a:t>
            </a:r>
            <a:endParaRPr lang="it-IT" sz="1400" b="1" dirty="0">
              <a:latin typeface="Comic Sans MS" pitchFamily="66" charset="0"/>
            </a:endParaRPr>
          </a:p>
        </p:txBody>
      </p:sp>
      <p:sp>
        <p:nvSpPr>
          <p:cNvPr id="58" name="Text Box 79"/>
          <p:cNvSpPr txBox="1">
            <a:spLocks noChangeArrowheads="1"/>
          </p:cNvSpPr>
          <p:nvPr/>
        </p:nvSpPr>
        <p:spPr bwMode="auto">
          <a:xfrm>
            <a:off x="3286116" y="5286388"/>
            <a:ext cx="107479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>
                <a:solidFill>
                  <a:srgbClr val="00B050"/>
                </a:solidFill>
                <a:latin typeface="Comic Sans MS" pitchFamily="66" charset="0"/>
              </a:rPr>
              <a:t>SI</a:t>
            </a:r>
          </a:p>
        </p:txBody>
      </p:sp>
      <p:sp>
        <p:nvSpPr>
          <p:cNvPr id="59" name="Text Box 80"/>
          <p:cNvSpPr txBox="1">
            <a:spLocks noChangeArrowheads="1"/>
          </p:cNvSpPr>
          <p:nvPr/>
        </p:nvSpPr>
        <p:spPr bwMode="auto">
          <a:xfrm>
            <a:off x="4643438" y="5286388"/>
            <a:ext cx="108274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>
                <a:solidFill>
                  <a:srgbClr val="FF0000"/>
                </a:solidFill>
                <a:latin typeface="Comic Sans MS" pitchFamily="66" charset="0"/>
              </a:rPr>
              <a:t>NO</a:t>
            </a:r>
          </a:p>
        </p:txBody>
      </p:sp>
      <p:sp>
        <p:nvSpPr>
          <p:cNvPr id="60" name="Text Box 81"/>
          <p:cNvSpPr txBox="1">
            <a:spLocks noChangeArrowheads="1"/>
          </p:cNvSpPr>
          <p:nvPr/>
        </p:nvSpPr>
        <p:spPr bwMode="auto">
          <a:xfrm>
            <a:off x="6000760" y="5286388"/>
            <a:ext cx="264320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>
                <a:solidFill>
                  <a:srgbClr val="000099"/>
                </a:solidFill>
                <a:latin typeface="Comic Sans MS" pitchFamily="66" charset="0"/>
              </a:rPr>
              <a:t>NON 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3" descr="corso 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2139950" cy="3116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3" name="Immagine 4" descr="corso 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142984"/>
            <a:ext cx="2289175" cy="3135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4" name="Immagine 5" descr="corso 0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214438"/>
            <a:ext cx="2330450" cy="3143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5" name="CasellaDiTesto 6"/>
          <p:cNvSpPr txBox="1">
            <a:spLocks noChangeArrowheads="1"/>
          </p:cNvSpPr>
          <p:nvPr/>
        </p:nvSpPr>
        <p:spPr bwMode="auto">
          <a:xfrm>
            <a:off x="571472" y="4643447"/>
            <a:ext cx="1857388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TITTI</a:t>
            </a:r>
          </a:p>
        </p:txBody>
      </p:sp>
      <p:sp>
        <p:nvSpPr>
          <p:cNvPr id="51206" name="CasellaDiTesto 7"/>
          <p:cNvSpPr txBox="1">
            <a:spLocks noChangeArrowheads="1"/>
          </p:cNvSpPr>
          <p:nvPr/>
        </p:nvSpPr>
        <p:spPr bwMode="auto">
          <a:xfrm>
            <a:off x="642900" y="5500712"/>
            <a:ext cx="1857398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PIMPA</a:t>
            </a:r>
          </a:p>
        </p:txBody>
      </p:sp>
      <p:sp>
        <p:nvSpPr>
          <p:cNvPr id="51207" name="CasellaDiTesto 8"/>
          <p:cNvSpPr txBox="1">
            <a:spLocks noChangeArrowheads="1"/>
          </p:cNvSpPr>
          <p:nvPr/>
        </p:nvSpPr>
        <p:spPr bwMode="auto">
          <a:xfrm>
            <a:off x="3000364" y="5572150"/>
            <a:ext cx="3000396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/>
              <a:t>POMODORO</a:t>
            </a:r>
          </a:p>
        </p:txBody>
      </p:sp>
      <p:sp>
        <p:nvSpPr>
          <p:cNvPr id="51208" name="CasellaDiTesto 9"/>
          <p:cNvSpPr txBox="1">
            <a:spLocks noChangeArrowheads="1"/>
          </p:cNvSpPr>
          <p:nvPr/>
        </p:nvSpPr>
        <p:spPr bwMode="auto">
          <a:xfrm>
            <a:off x="3071802" y="4786322"/>
            <a:ext cx="3000396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TELEFONO</a:t>
            </a:r>
          </a:p>
        </p:txBody>
      </p:sp>
      <p:sp>
        <p:nvSpPr>
          <p:cNvPr id="51209" name="CasellaDiTesto 10"/>
          <p:cNvSpPr txBox="1">
            <a:spLocks noChangeArrowheads="1"/>
          </p:cNvSpPr>
          <p:nvPr/>
        </p:nvSpPr>
        <p:spPr bwMode="auto">
          <a:xfrm>
            <a:off x="6572254" y="5572150"/>
            <a:ext cx="2071712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/>
              <a:t>TORTA</a:t>
            </a:r>
          </a:p>
        </p:txBody>
      </p:sp>
      <p:sp>
        <p:nvSpPr>
          <p:cNvPr id="51210" name="CasellaDiTesto 11"/>
          <p:cNvSpPr txBox="1">
            <a:spLocks noChangeArrowheads="1"/>
          </p:cNvSpPr>
          <p:nvPr/>
        </p:nvSpPr>
        <p:spPr bwMode="auto">
          <a:xfrm>
            <a:off x="6572240" y="4786322"/>
            <a:ext cx="2000288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BARCA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00034" y="428604"/>
            <a:ext cx="6072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Scelta con l’aiuto dei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cartellini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500430" y="3071810"/>
            <a:ext cx="2143140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429388" y="3071810"/>
            <a:ext cx="2143140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85786" y="1142984"/>
            <a:ext cx="2214563" cy="1285875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215074" y="1071546"/>
            <a:ext cx="2214562" cy="128587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215074" y="2928934"/>
            <a:ext cx="2214562" cy="1285875"/>
          </a:xfrm>
          <a:prstGeom prst="rect">
            <a:avLst/>
          </a:prstGeom>
          <a:solidFill>
            <a:srgbClr val="7030A0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2232" name="CasellaDiTesto 13"/>
          <p:cNvSpPr txBox="1">
            <a:spLocks noChangeArrowheads="1"/>
          </p:cNvSpPr>
          <p:nvPr/>
        </p:nvSpPr>
        <p:spPr bwMode="auto">
          <a:xfrm>
            <a:off x="3708400" y="1268413"/>
            <a:ext cx="1574800" cy="4619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7030A0"/>
                </a:solidFill>
              </a:rPr>
              <a:t>VIOLA</a:t>
            </a:r>
          </a:p>
        </p:txBody>
      </p:sp>
      <p:sp>
        <p:nvSpPr>
          <p:cNvPr id="52233" name="CasellaDiTesto 14"/>
          <p:cNvSpPr txBox="1">
            <a:spLocks noChangeArrowheads="1"/>
          </p:cNvSpPr>
          <p:nvPr/>
        </p:nvSpPr>
        <p:spPr bwMode="auto">
          <a:xfrm>
            <a:off x="3643313" y="4067175"/>
            <a:ext cx="1809750" cy="4619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FFC000"/>
                </a:solidFill>
              </a:rPr>
              <a:t>GIALLO</a:t>
            </a:r>
          </a:p>
        </p:txBody>
      </p:sp>
      <p:sp>
        <p:nvSpPr>
          <p:cNvPr id="52234" name="CasellaDiTesto 15"/>
          <p:cNvSpPr txBox="1">
            <a:spLocks noChangeArrowheads="1"/>
          </p:cNvSpPr>
          <p:nvPr/>
        </p:nvSpPr>
        <p:spPr bwMode="auto">
          <a:xfrm>
            <a:off x="4143375" y="4859338"/>
            <a:ext cx="1508125" cy="4619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FF33CC"/>
                </a:solidFill>
              </a:rPr>
              <a:t>ROSA</a:t>
            </a:r>
          </a:p>
        </p:txBody>
      </p:sp>
      <p:sp>
        <p:nvSpPr>
          <p:cNvPr id="52235" name="CasellaDiTesto 16"/>
          <p:cNvSpPr txBox="1">
            <a:spLocks noChangeArrowheads="1"/>
          </p:cNvSpPr>
          <p:nvPr/>
        </p:nvSpPr>
        <p:spPr bwMode="auto">
          <a:xfrm>
            <a:off x="3563938" y="5732463"/>
            <a:ext cx="2508260" cy="4619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6600"/>
                </a:solidFill>
              </a:rPr>
              <a:t>ARANCIONE</a:t>
            </a:r>
          </a:p>
        </p:txBody>
      </p:sp>
      <p:sp>
        <p:nvSpPr>
          <p:cNvPr id="52236" name="CasellaDiTesto 20"/>
          <p:cNvSpPr txBox="1">
            <a:spLocks noChangeArrowheads="1"/>
          </p:cNvSpPr>
          <p:nvPr/>
        </p:nvSpPr>
        <p:spPr bwMode="auto">
          <a:xfrm>
            <a:off x="3851275" y="3213100"/>
            <a:ext cx="1508125" cy="4619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ROSSO</a:t>
            </a:r>
          </a:p>
        </p:txBody>
      </p:sp>
      <p:sp>
        <p:nvSpPr>
          <p:cNvPr id="52237" name="CasellaDiTesto 21"/>
          <p:cNvSpPr txBox="1">
            <a:spLocks noChangeArrowheads="1"/>
          </p:cNvSpPr>
          <p:nvPr/>
        </p:nvSpPr>
        <p:spPr bwMode="auto">
          <a:xfrm>
            <a:off x="4071938" y="2266950"/>
            <a:ext cx="1508125" cy="4619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VERDE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57158" y="357166"/>
            <a:ext cx="44656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Abbinamento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con i colori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357950" y="4714884"/>
            <a:ext cx="2214563" cy="1285875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14348" y="4857760"/>
            <a:ext cx="2214562" cy="1285875"/>
          </a:xfrm>
          <a:prstGeom prst="rect">
            <a:avLst/>
          </a:prstGeom>
          <a:solidFill>
            <a:srgbClr val="00B050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785786" y="3000372"/>
            <a:ext cx="2214562" cy="128587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122" y="642918"/>
            <a:ext cx="3144060" cy="20883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2" name="CasellaDiTesto 9"/>
          <p:cNvSpPr txBox="1">
            <a:spLocks noChangeArrowheads="1"/>
          </p:cNvSpPr>
          <p:nvPr/>
        </p:nvSpPr>
        <p:spPr bwMode="auto">
          <a:xfrm>
            <a:off x="4214810" y="928670"/>
            <a:ext cx="714380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129C9"/>
                </a:solidFill>
              </a:rPr>
              <a:t>IL </a:t>
            </a:r>
          </a:p>
        </p:txBody>
      </p:sp>
      <p:sp>
        <p:nvSpPr>
          <p:cNvPr id="53253" name="CasellaDiTesto 10"/>
          <p:cNvSpPr txBox="1">
            <a:spLocks noChangeArrowheads="1"/>
          </p:cNvSpPr>
          <p:nvPr/>
        </p:nvSpPr>
        <p:spPr bwMode="auto">
          <a:xfrm>
            <a:off x="500034" y="2857496"/>
            <a:ext cx="6178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129C9"/>
                </a:solidFill>
              </a:rPr>
              <a:t>IL</a:t>
            </a:r>
            <a:r>
              <a:rPr lang="it-IT" b="1" dirty="0"/>
              <a:t>   </a:t>
            </a:r>
            <a:r>
              <a:rPr lang="it-IT" b="1" dirty="0">
                <a:solidFill>
                  <a:srgbClr val="FF0000"/>
                </a:solidFill>
              </a:rPr>
              <a:t>LEONE  </a:t>
            </a:r>
            <a:r>
              <a:rPr lang="it-IT" b="1" dirty="0"/>
              <a:t> </a:t>
            </a:r>
            <a:r>
              <a:rPr lang="it-IT" b="1" dirty="0">
                <a:solidFill>
                  <a:srgbClr val="00B050"/>
                </a:solidFill>
              </a:rPr>
              <a:t>VIVE </a:t>
            </a:r>
            <a:r>
              <a:rPr lang="it-IT" b="1" dirty="0"/>
              <a:t> </a:t>
            </a:r>
            <a:r>
              <a:rPr lang="it-IT" b="1" dirty="0">
                <a:solidFill>
                  <a:srgbClr val="A50021"/>
                </a:solidFill>
              </a:rPr>
              <a:t>NELLA</a:t>
            </a:r>
            <a:r>
              <a:rPr lang="it-IT" b="1" dirty="0"/>
              <a:t>   SAVANA</a:t>
            </a:r>
          </a:p>
          <a:p>
            <a:pPr algn="ctr"/>
            <a:endParaRPr lang="it-IT" sz="800" dirty="0">
              <a:solidFill>
                <a:schemeClr val="accent2"/>
              </a:solidFill>
            </a:endParaRPr>
          </a:p>
          <a:p>
            <a:pPr algn="ctr"/>
            <a:r>
              <a:rPr lang="it-IT" dirty="0" err="1" smtClean="0"/>
              <a:t>………………………………………………………………………………</a:t>
            </a:r>
            <a:endParaRPr lang="it-IT" dirty="0"/>
          </a:p>
        </p:txBody>
      </p:sp>
      <p:sp>
        <p:nvSpPr>
          <p:cNvPr id="53254" name="CasellaDiTesto 11"/>
          <p:cNvSpPr txBox="1">
            <a:spLocks noChangeArrowheads="1"/>
          </p:cNvSpPr>
          <p:nvPr/>
        </p:nvSpPr>
        <p:spPr bwMode="auto">
          <a:xfrm>
            <a:off x="428597" y="6072206"/>
            <a:ext cx="4429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IL  </a:t>
            </a:r>
            <a:r>
              <a:rPr lang="it-IT" b="1" dirty="0">
                <a:solidFill>
                  <a:srgbClr val="FF0000"/>
                </a:solidFill>
              </a:rPr>
              <a:t>....................</a:t>
            </a:r>
            <a:r>
              <a:rPr lang="it-IT" b="1" dirty="0"/>
              <a:t>  RUGGISCE</a:t>
            </a:r>
          </a:p>
        </p:txBody>
      </p:sp>
      <p:sp>
        <p:nvSpPr>
          <p:cNvPr id="53255" name="CasellaDiTesto 12"/>
          <p:cNvSpPr txBox="1">
            <a:spLocks noChangeArrowheads="1"/>
          </p:cNvSpPr>
          <p:nvPr/>
        </p:nvSpPr>
        <p:spPr bwMode="auto">
          <a:xfrm>
            <a:off x="4643438" y="2214554"/>
            <a:ext cx="1571636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 </a:t>
            </a:r>
            <a:r>
              <a:rPr lang="it-IT" sz="2000" b="1" dirty="0">
                <a:solidFill>
                  <a:srgbClr val="FF0000"/>
                </a:solidFill>
              </a:rPr>
              <a:t>LEONE</a:t>
            </a:r>
          </a:p>
        </p:txBody>
      </p:sp>
      <p:sp>
        <p:nvSpPr>
          <p:cNvPr id="53256" name="CasellaDiTesto 13"/>
          <p:cNvSpPr txBox="1">
            <a:spLocks noChangeArrowheads="1"/>
          </p:cNvSpPr>
          <p:nvPr/>
        </p:nvSpPr>
        <p:spPr bwMode="auto">
          <a:xfrm>
            <a:off x="6429388" y="1714488"/>
            <a:ext cx="1285884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>
                <a:solidFill>
                  <a:srgbClr val="00B050"/>
                </a:solidFill>
              </a:rPr>
              <a:t>VIVE</a:t>
            </a:r>
          </a:p>
        </p:txBody>
      </p:sp>
      <p:sp>
        <p:nvSpPr>
          <p:cNvPr id="53257" name="CasellaDiTesto 14"/>
          <p:cNvSpPr txBox="1">
            <a:spLocks noChangeArrowheads="1"/>
          </p:cNvSpPr>
          <p:nvPr/>
        </p:nvSpPr>
        <p:spPr bwMode="auto">
          <a:xfrm>
            <a:off x="4000496" y="1643050"/>
            <a:ext cx="1643074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 </a:t>
            </a:r>
            <a:r>
              <a:rPr lang="it-IT" sz="2000" b="1" dirty="0">
                <a:solidFill>
                  <a:srgbClr val="A50021"/>
                </a:solidFill>
              </a:rPr>
              <a:t>NELLA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258" name="CasellaDiTesto 15"/>
          <p:cNvSpPr txBox="1">
            <a:spLocks noChangeArrowheads="1"/>
          </p:cNvSpPr>
          <p:nvPr/>
        </p:nvSpPr>
        <p:spPr bwMode="auto">
          <a:xfrm>
            <a:off x="5500694" y="1000108"/>
            <a:ext cx="1857388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 SAVANA</a:t>
            </a:r>
          </a:p>
        </p:txBody>
      </p:sp>
      <p:pic>
        <p:nvPicPr>
          <p:cNvPr id="53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744519"/>
            <a:ext cx="3317870" cy="22054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60" name="CasellaDiTesto 17"/>
          <p:cNvSpPr txBox="1">
            <a:spLocks noChangeArrowheads="1"/>
          </p:cNvSpPr>
          <p:nvPr/>
        </p:nvSpPr>
        <p:spPr bwMode="auto">
          <a:xfrm>
            <a:off x="5572132" y="5143512"/>
            <a:ext cx="1500198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 TOPO</a:t>
            </a:r>
          </a:p>
        </p:txBody>
      </p:sp>
      <p:sp>
        <p:nvSpPr>
          <p:cNvPr id="53261" name="CasellaDiTesto 18"/>
          <p:cNvSpPr txBox="1">
            <a:spLocks noChangeArrowheads="1"/>
          </p:cNvSpPr>
          <p:nvPr/>
        </p:nvSpPr>
        <p:spPr bwMode="auto">
          <a:xfrm>
            <a:off x="5000628" y="4357694"/>
            <a:ext cx="1714512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 LEONE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502</Words>
  <Application>Microsoft Office PowerPoint</Application>
  <PresentationFormat>Presentazione su schermo (4:3)</PresentationFormat>
  <Paragraphs>124</Paragraphs>
  <Slides>20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Sabrina Civiero</dc:creator>
  <cp:lastModifiedBy>Sabrina Civiero</cp:lastModifiedBy>
  <cp:revision>3</cp:revision>
  <dcterms:created xsi:type="dcterms:W3CDTF">2016-01-03T20:58:33Z</dcterms:created>
  <dcterms:modified xsi:type="dcterms:W3CDTF">2016-01-03T22:03:54Z</dcterms:modified>
</cp:coreProperties>
</file>