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1CD5D-6256-4AE4-BD15-12E27BA40CCB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4398-C389-46AF-B301-6459F7AADF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C40134-CEA6-4AD6-A4F6-8089AAC2F6EA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9195" y="684984"/>
            <a:ext cx="2378546" cy="3428999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6025" cy="1223963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346276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DEA6AB-065D-4849-AFD8-C889A3CC12E5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9195" y="684983"/>
            <a:ext cx="2377482" cy="342695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6025" cy="1135063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275176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E4D5AC-ED89-455E-B794-F5DC9AE20637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9195" y="684983"/>
            <a:ext cx="2377482" cy="342695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6025" cy="1135063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187777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076BAB-F6D6-47C7-B90A-E3D0C3AB76FE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40259" y="684984"/>
            <a:ext cx="2378546" cy="3428999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6025" cy="1223963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5244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B426F-FA90-4D29-ACDB-464A529664C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6196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685B3FB5-EA9D-448E-9867-A5F15BBF2E87}" type="slidenum">
              <a:rPr lang="it-IT" smtClean="0">
                <a:latin typeface="Arial" charset="0"/>
                <a:cs typeface="Arial" charset="0"/>
              </a:rPr>
              <a:pPr/>
              <a:t>20</a:t>
            </a:fld>
            <a:endParaRPr 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65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960813" cy="575945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184" y="500042"/>
            <a:ext cx="3960813" cy="575945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4857752" y="4500570"/>
            <a:ext cx="2428892" cy="158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sa\Desktop\foto\sci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004110" cy="592935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3" name="Picture 3" descr="C:\Documents and Settings\Marisa\Desktop\foto\s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9396"/>
            <a:ext cx="4159810" cy="5940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Marisa\Documenti\Immagini\maschi femm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00528" cy="6000792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  <p:pic>
        <p:nvPicPr>
          <p:cNvPr id="41987" name="Picture 3" descr="C:\Documents and Settings\Marisa\Documenti\Immagini\maschi femm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14842" cy="5992817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sa\Desktop\foto\Immagine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071966" cy="585791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4" name="Picture 2" descr="C:\Documents and Settings\Marisa\Desktop\foto\Immagine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7151"/>
            <a:ext cx="4143404" cy="587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Marisa\Documenti\Immagini\lett i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80637" cy="6000792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  <p:pic>
        <p:nvPicPr>
          <p:cNvPr id="40963" name="Picture 3" descr="C:\Documents and Settings\Marisa\Documenti\Immagini\lett im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071966" cy="5983292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sa\Desktop\foto\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571480"/>
            <a:ext cx="4000528" cy="5790936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1714480" y="1285860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 descr="C:\Documents and Settings\Marisa\Desktop\foto\tema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992373" cy="571504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Marisa\Documenti\Immagini\fosco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214842" cy="6072230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  <p:pic>
        <p:nvPicPr>
          <p:cNvPr id="38915" name="Picture 3" descr="C:\Documents and Settings\Marisa\Documenti\Immagini\le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04"/>
            <a:ext cx="4071966" cy="6000791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PI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32250" cy="59293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magine 4" descr="PIER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3960812" cy="59023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Marisa\Documenti\Immagini\in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217393" cy="6072230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  <p:pic>
        <p:nvPicPr>
          <p:cNvPr id="43011" name="Picture 3" descr="C:\Documents and Settings\Marisa\Documenti\Immagini\f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7427" y="361128"/>
            <a:ext cx="4071966" cy="6068268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50004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Programmare situazioni </a:t>
            </a: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</a:rPr>
              <a:t>di 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tutoring   </a:t>
            </a:r>
          </a:p>
        </p:txBody>
      </p:sp>
      <p:sp>
        <p:nvSpPr>
          <p:cNvPr id="3" name="Rettangolo 13"/>
          <p:cNvSpPr>
            <a:spLocks noChangeArrowheads="1"/>
          </p:cNvSpPr>
          <p:nvPr/>
        </p:nvSpPr>
        <p:spPr bwMode="auto">
          <a:xfrm>
            <a:off x="785786" y="1357298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affiancamento di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un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compagno </a:t>
            </a:r>
            <a:endParaRPr lang="it-IT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rotazione periodica  </a:t>
            </a:r>
            <a:endParaRPr lang="it-IT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inizialmente su richiesta, poi per tutti</a:t>
            </a:r>
            <a:endParaRPr lang="it-IT" sz="2400" b="1" dirty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Marisa\Desktop\foto\semin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5456091" cy="383022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/>
          <p:cNvSpPr>
            <a:spLocks noChangeArrowheads="1"/>
          </p:cNvSpPr>
          <p:nvPr/>
        </p:nvSpPr>
        <p:spPr bwMode="auto">
          <a:xfrm>
            <a:off x="714348" y="642918"/>
            <a:ext cx="73581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Raccontare” il compagno</a:t>
            </a:r>
            <a:r>
              <a:rPr lang="it-IT" sz="2800" b="1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(individuare e spiegare le caratteristiche)  </a:t>
            </a:r>
            <a:endParaRPr lang="it-IT" sz="2400" dirty="0">
              <a:solidFill>
                <a:srgbClr val="000099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42910" y="1928802"/>
            <a:ext cx="79296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disfunzionamento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percettivo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fastidio per i rumori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problemi con le situazioni sociali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comportamenti ripetitivi e rigidità dei rituali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"fissazioni" 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(negli interessi) </a:t>
            </a:r>
            <a:endParaRPr kumimoji="0" lang="it-IT" sz="24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particolarità nella comunicazione verbale 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(ecolalie, comprensione  "letterale" del linguaggio)</a:t>
            </a:r>
            <a:endParaRPr kumimoji="0" lang="it-IT" sz="24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fattore ansia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necessità di prevedibilità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difficoltà nel percepire e attribuire significato, problemi di generalizzazione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3192048" cy="2071702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142984"/>
            <a:ext cx="2214578" cy="2214578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428736"/>
            <a:ext cx="2071702" cy="236654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14752"/>
            <a:ext cx="2714644" cy="2153273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pic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5500694" y="4143380"/>
            <a:ext cx="1366837" cy="4000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0000"/>
                </a:solidFill>
                <a:latin typeface="Comic Sans MS" pitchFamily="66" charset="0"/>
              </a:rPr>
              <a:t>BEVE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3571868" y="4071942"/>
            <a:ext cx="1511300" cy="4000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0000"/>
                </a:solidFill>
                <a:latin typeface="Comic Sans MS" pitchFamily="66" charset="0"/>
              </a:rPr>
              <a:t>SALUTA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3500430" y="5786454"/>
            <a:ext cx="5000660" cy="4000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3333"/>
                </a:solidFill>
                <a:latin typeface="Comic Sans MS" pitchFamily="66" charset="0"/>
              </a:rPr>
              <a:t>STA  </a:t>
            </a:r>
            <a:r>
              <a:rPr lang="it-IT" sz="2000" b="1" dirty="0">
                <a:solidFill>
                  <a:srgbClr val="000000"/>
                </a:solidFill>
                <a:latin typeface="Comic Sans MS" pitchFamily="66" charset="0"/>
              </a:rPr>
              <a:t>IN PIEDI SULLA MOTO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3857620" y="5000636"/>
            <a:ext cx="2413000" cy="4000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FF3333"/>
                </a:solidFill>
                <a:latin typeface="Comic Sans MS" pitchFamily="66" charset="0"/>
              </a:rPr>
              <a:t>ALZA</a:t>
            </a:r>
            <a:r>
              <a:rPr lang="it-IT" sz="2000" b="1">
                <a:solidFill>
                  <a:srgbClr val="000000"/>
                </a:solidFill>
                <a:latin typeface="Comic Sans MS" pitchFamily="66" charset="0"/>
              </a:rPr>
              <a:t> IL PIEDE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ttangolo 4"/>
          <p:cNvSpPr>
            <a:spLocks noChangeArrowheads="1"/>
          </p:cNvSpPr>
          <p:nvPr/>
        </p:nvSpPr>
        <p:spPr bwMode="auto">
          <a:xfrm>
            <a:off x="357158" y="500042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Stimolare la conoscenza del problema </a:t>
            </a: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in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classe </a:t>
            </a:r>
            <a:endParaRPr lang="it-IT" sz="2800" b="1" dirty="0">
              <a:solidFill>
                <a:srgbClr val="000099"/>
              </a:solidFill>
            </a:endParaRPr>
          </a:p>
        </p:txBody>
      </p:sp>
      <p:sp>
        <p:nvSpPr>
          <p:cNvPr id="33796" name="Rettangolo 6"/>
          <p:cNvSpPr>
            <a:spLocks noChangeArrowheads="1"/>
          </p:cNvSpPr>
          <p:nvPr/>
        </p:nvSpPr>
        <p:spPr bwMode="auto">
          <a:xfrm>
            <a:off x="857224" y="3000372"/>
            <a:ext cx="62151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visione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di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filmati 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lettura di pensieri e scritti di persone con Autismo HF</a:t>
            </a:r>
            <a:endParaRPr lang="it-IT" sz="2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brainstorming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it-IT" sz="2400" b="1" dirty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799" name="Rettangolo 11"/>
          <p:cNvSpPr>
            <a:spLocks noChangeArrowheads="1"/>
          </p:cNvSpPr>
          <p:nvPr/>
        </p:nvSpPr>
        <p:spPr bwMode="auto">
          <a:xfrm>
            <a:off x="3357554" y="1285860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utilizzo di materiali specifici </a:t>
            </a:r>
            <a:endParaRPr lang="it-IT" sz="2400" b="1" dirty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racconto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di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favole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presentazione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ai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compagni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problem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solving</a:t>
            </a:r>
            <a:endParaRPr lang="it-IT" sz="2400" b="1" dirty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28596" y="4714884"/>
            <a:ext cx="8215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D. Williams (1998) " Il mio e il loro autismo: itinerario tra le ombre e i colori dell'ultima frontiera " Roma, Armando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G.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Gerland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(1999) " Una persona vera. Il racconto di una vita. Diario vero di una giovane autistica " Roma, Nuova Phoenix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T.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Grandin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(2006) " Pensare in immagini e altre testimonianze della mia vita di autistica " Trento,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Erickson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magine 8" descr="corso 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3357586" cy="238461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5299" name="Immagine 3" descr="buone prassi 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85794"/>
            <a:ext cx="1814717" cy="264320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00034" y="3857628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000099"/>
                </a:solidFill>
                <a:latin typeface="Comic Sans MS" pitchFamily="66" charset="0"/>
              </a:rPr>
              <a:t>Calimero e l'amico speciale  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realizzato dall'Associazione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Angsa</a:t>
            </a:r>
            <a:endParaRPr lang="it-IT" sz="2000" i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it-IT" sz="2000" b="1" i="1" dirty="0" smtClean="0">
                <a:solidFill>
                  <a:srgbClr val="000099"/>
                </a:solidFill>
                <a:latin typeface="Comic Sans MS" pitchFamily="66" charset="0"/>
              </a:rPr>
              <a:t>L'amico speciale 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edito dal Centro Gabriele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Giuntinelli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del Comune di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Peccioli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( Pisa ) 2006.</a:t>
            </a:r>
            <a:r>
              <a:rPr lang="it-IT" sz="2000" b="1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  <a:p>
            <a:r>
              <a:rPr lang="it-IT" sz="2000" b="1" i="1" dirty="0" smtClean="0">
                <a:solidFill>
                  <a:srgbClr val="000099"/>
                </a:solidFill>
                <a:latin typeface="Comic Sans MS" pitchFamily="66" charset="0"/>
              </a:rPr>
              <a:t>Mio fratello è diverso  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di Louise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Gorrod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- The National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Autistic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Society edizione italiana a cura della Fondazione Clara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Fabietti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per l'Autismo di Milano 1997.</a:t>
            </a:r>
          </a:p>
          <a:p>
            <a:r>
              <a:rPr lang="it-IT" sz="2000" b="1" i="1" dirty="0" smtClean="0">
                <a:solidFill>
                  <a:srgbClr val="000099"/>
                </a:solidFill>
                <a:latin typeface="Comic Sans MS" pitchFamily="66" charset="0"/>
              </a:rPr>
              <a:t>Il re del mercato 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di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Gionata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000" i="1" dirty="0" err="1" smtClean="0">
                <a:solidFill>
                  <a:srgbClr val="000099"/>
                </a:solidFill>
                <a:latin typeface="Comic Sans MS" pitchFamily="66" charset="0"/>
              </a:rPr>
              <a:t>Bernasconi</a:t>
            </a:r>
            <a:r>
              <a:rPr lang="it-IT" sz="2000" i="1" dirty="0" smtClean="0">
                <a:solidFill>
                  <a:srgbClr val="000099"/>
                </a:solidFill>
                <a:latin typeface="Comic Sans MS" pitchFamily="66" charset="0"/>
              </a:rPr>
              <a:t> - Edizioni Svizzere per la Gioventù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71472" y="1357298"/>
            <a:ext cx="8143932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C’è almeno una cosa fra le tante previste per tutta la classe che può essere svolta anche dall’alunno che segue un piano educativo individualizzato?</a:t>
            </a:r>
          </a:p>
          <a:p>
            <a:pPr algn="ctr">
              <a:defRPr/>
            </a:pPr>
            <a:endParaRPr lang="it-IT" sz="24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C’è almeno una cosa fra quelle contemplate per l’alunno in difficoltà che può essere proposta anche agli altri compagni di classe?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24128" y="442913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0099"/>
                </a:solidFill>
                <a:latin typeface="Comic Sans MS" pitchFamily="66" charset="0"/>
              </a:rPr>
              <a:t>M.Tortello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357686" y="3857628"/>
            <a:ext cx="4214842" cy="400050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108000" tIns="63000" rIns="108000" bIns="63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3333"/>
                </a:solidFill>
                <a:latin typeface="Comic Sans MS" pitchFamily="66" charset="0"/>
              </a:rPr>
              <a:t>ULISSE </a:t>
            </a:r>
            <a:r>
              <a:rPr lang="it-IT" sz="2000" b="1" dirty="0" err="1" smtClean="0">
                <a:solidFill>
                  <a:srgbClr val="FF3333"/>
                </a:solidFill>
                <a:latin typeface="Comic Sans MS" pitchFamily="66" charset="0"/>
              </a:rPr>
              <a:t>…………………………………………</a:t>
            </a:r>
            <a:r>
              <a:rPr lang="it-IT" b="1" dirty="0" smtClean="0">
                <a:solidFill>
                  <a:srgbClr val="FF3333"/>
                </a:solidFill>
              </a:rPr>
              <a:t> </a:t>
            </a:r>
            <a:endParaRPr lang="it-IT" b="1" dirty="0">
              <a:solidFill>
                <a:srgbClr val="FF3333"/>
              </a:solidFill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357686" y="714356"/>
            <a:ext cx="4357718" cy="400050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108000" tIns="63000" rIns="108000" bIns="63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Comic Sans MS" pitchFamily="66" charset="0"/>
              </a:rPr>
              <a:t>ETTORE </a:t>
            </a:r>
            <a:r>
              <a:rPr lang="it-IT" sz="2000" b="1" dirty="0" err="1" smtClean="0">
                <a:solidFill>
                  <a:srgbClr val="000000"/>
                </a:solidFill>
                <a:latin typeface="Comic Sans MS" pitchFamily="66" charset="0"/>
              </a:rPr>
              <a:t>…………………………………………</a:t>
            </a:r>
            <a:r>
              <a:rPr lang="it-IT" sz="2000" b="1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  <a:endParaRPr lang="it-IT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6715140" y="2714620"/>
            <a:ext cx="1685452" cy="3684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  <a:latin typeface="Comic Sans MS" pitchFamily="66" charset="0"/>
              </a:rPr>
              <a:t>OSSERVA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572000" y="4929198"/>
            <a:ext cx="1500198" cy="3684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DC2300"/>
                </a:solidFill>
                <a:latin typeface="Comic Sans MS" pitchFamily="66" charset="0"/>
              </a:rPr>
              <a:t>A  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ITACA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4572000" y="1571612"/>
            <a:ext cx="2068816" cy="3684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00000"/>
                </a:solidFill>
                <a:latin typeface="Comic Sans MS" pitchFamily="66" charset="0"/>
              </a:rPr>
              <a:t>DALLE   </a:t>
            </a:r>
            <a:r>
              <a:rPr lang="it-IT" b="1" dirty="0">
                <a:solidFill>
                  <a:srgbClr val="000000"/>
                </a:solidFill>
                <a:latin typeface="Comic Sans MS" pitchFamily="66" charset="0"/>
              </a:rPr>
              <a:t>MURA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6643702" y="2071678"/>
            <a:ext cx="1915133" cy="3684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  <a:latin typeface="Comic Sans MS" pitchFamily="66" charset="0"/>
              </a:rPr>
              <a:t>I   NEMICI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4500562" y="2428868"/>
            <a:ext cx="1915133" cy="3684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err="1">
                <a:solidFill>
                  <a:srgbClr val="000000"/>
                </a:solidFill>
                <a:latin typeface="Comic Sans MS" pitchFamily="66" charset="0"/>
              </a:rPr>
              <a:t>DI</a:t>
            </a:r>
            <a:r>
              <a:rPr lang="it-IT" b="1" dirty="0">
                <a:solidFill>
                  <a:srgbClr val="000000"/>
                </a:solidFill>
                <a:latin typeface="Comic Sans MS" pitchFamily="66" charset="0"/>
              </a:rPr>
              <a:t>   TROIA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5000628" y="5786455"/>
            <a:ext cx="2105971" cy="35719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PER TORNARE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6715140" y="4929198"/>
            <a:ext cx="1531768" cy="36844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lIns="108000" tIns="63000" rIns="108000" bIns="63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NAVIGA</a:t>
            </a:r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4679950" y="3600450"/>
            <a:ext cx="4464050" cy="1588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9950" name="Picture 16" descr="ETT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5955"/>
            <a:ext cx="3714776" cy="300363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9951" name="Picture 17" descr="ULIS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851312" cy="2930946"/>
          </a:xfrm>
          <a:prstGeom prst="rect">
            <a:avLst/>
          </a:prstGeom>
          <a:solidFill>
            <a:schemeClr val="tx1">
              <a:alpha val="96861"/>
            </a:schemeClr>
          </a:solidFill>
          <a:ln w="127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0042"/>
            <a:ext cx="2176463" cy="174148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19" y="2633682"/>
            <a:ext cx="5541841" cy="372427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/>
          <a:srcRect t="4131" r="8501" b="2646"/>
          <a:stretch>
            <a:fillRect/>
          </a:stretch>
        </p:blipFill>
        <p:spPr bwMode="auto">
          <a:xfrm>
            <a:off x="6143636" y="2357430"/>
            <a:ext cx="2447925" cy="411638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57554" y="1500174"/>
            <a:ext cx="1714500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CARAVELLA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0298" y="857232"/>
            <a:ext cx="3357565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CRISTOFORO 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COLOMBO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42910" y="785794"/>
            <a:ext cx="1500198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B0F0"/>
                </a:solidFill>
                <a:latin typeface="Comic Sans MS" pitchFamily="66" charset="0"/>
              </a:rPr>
              <a:t>VIAGGIO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42910" y="1571612"/>
            <a:ext cx="1419225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AMERICA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85984" y="2000240"/>
            <a:ext cx="1357322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6699"/>
                </a:solidFill>
                <a:latin typeface="Comic Sans MS" pitchFamily="66" charset="0"/>
              </a:rPr>
              <a:t>EUROPA</a:t>
            </a:r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 flipH="1">
            <a:off x="1438274" y="3714752"/>
            <a:ext cx="1562089" cy="4254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Documents and Settings\Marisa\Desktop\foto\feud 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571768" cy="321471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5" name="Immagine 4" descr="C:\Documents and Settings\Marisa\Desktop\foto\feud 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00042"/>
            <a:ext cx="2643206" cy="300039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" name="Immagine 6" descr="C:\Documents and Settings\Marisa\Desktop\foto\feud 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14752"/>
            <a:ext cx="2857520" cy="2643206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C:\Documents and Settings\Marisa\Desktop\foto\feud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85860"/>
            <a:ext cx="2643206" cy="314327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spag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4895850" cy="470852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71480"/>
            <a:ext cx="1944687" cy="129698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71678"/>
            <a:ext cx="1830388" cy="12954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857760"/>
            <a:ext cx="1655762" cy="135572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703388" cy="120491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MARISA\Documenti\Immagini\europa\eur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856663" cy="6408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3795" name="Connettore 2 7"/>
          <p:cNvCxnSpPr>
            <a:cxnSpLocks noChangeShapeType="1"/>
          </p:cNvCxnSpPr>
          <p:nvPr/>
        </p:nvCxnSpPr>
        <p:spPr bwMode="auto">
          <a:xfrm>
            <a:off x="1619250" y="3068638"/>
            <a:ext cx="1152525" cy="17287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6" name="Connettore 2 9"/>
          <p:cNvCxnSpPr>
            <a:cxnSpLocks noChangeShapeType="1"/>
          </p:cNvCxnSpPr>
          <p:nvPr/>
        </p:nvCxnSpPr>
        <p:spPr bwMode="auto">
          <a:xfrm flipH="1">
            <a:off x="1979613" y="1628775"/>
            <a:ext cx="1584325" cy="33845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76475"/>
            <a:ext cx="760412" cy="912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341438"/>
            <a:ext cx="1395413" cy="1044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620713"/>
            <a:ext cx="1446212" cy="96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3800" name="Connettore 2 21"/>
          <p:cNvCxnSpPr>
            <a:cxnSpLocks noChangeShapeType="1"/>
          </p:cNvCxnSpPr>
          <p:nvPr/>
        </p:nvCxnSpPr>
        <p:spPr bwMode="auto">
          <a:xfrm flipH="1">
            <a:off x="2195513" y="2492375"/>
            <a:ext cx="4321175" cy="22320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isa\Desktop\foto\semin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75048" cy="5826267"/>
          </a:xfrm>
          <a:prstGeom prst="rect">
            <a:avLst/>
          </a:prstGeom>
          <a:noFill/>
          <a:ln w="1270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Marisa\Documenti\Immagini\ambien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000528" cy="6096422"/>
          </a:xfrm>
          <a:prstGeom prst="rect">
            <a:avLst/>
          </a:prstGeom>
          <a:noFill/>
        </p:spPr>
      </p:pic>
      <p:pic>
        <p:nvPicPr>
          <p:cNvPr id="39939" name="Picture 3" descr="C:\Documents and Settings\Marisa\Documenti\Immagini\ambient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2511" y="357166"/>
            <a:ext cx="399001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361</Words>
  <Application>Microsoft Office PowerPoint</Application>
  <PresentationFormat>Presentazione su schermo (4:3)</PresentationFormat>
  <Paragraphs>58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Sabrina Civiero</dc:creator>
  <cp:lastModifiedBy>Sabrina Civiero</cp:lastModifiedBy>
  <cp:revision>4</cp:revision>
  <dcterms:created xsi:type="dcterms:W3CDTF">2016-01-03T20:58:33Z</dcterms:created>
  <dcterms:modified xsi:type="dcterms:W3CDTF">2016-01-03T22:21:49Z</dcterms:modified>
</cp:coreProperties>
</file>