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handoutMasterIdLst>
    <p:handoutMasterId r:id="rId78"/>
  </p:handoutMasterIdLst>
  <p:sldIdLst>
    <p:sldId id="256" r:id="rId2"/>
    <p:sldId id="347" r:id="rId3"/>
    <p:sldId id="331" r:id="rId4"/>
    <p:sldId id="257" r:id="rId5"/>
    <p:sldId id="260" r:id="rId6"/>
    <p:sldId id="261" r:id="rId7"/>
    <p:sldId id="259" r:id="rId8"/>
    <p:sldId id="302" r:id="rId9"/>
    <p:sldId id="262" r:id="rId10"/>
    <p:sldId id="303" r:id="rId11"/>
    <p:sldId id="264" r:id="rId12"/>
    <p:sldId id="296" r:id="rId13"/>
    <p:sldId id="321" r:id="rId14"/>
    <p:sldId id="333" r:id="rId15"/>
    <p:sldId id="327" r:id="rId16"/>
    <p:sldId id="332" r:id="rId17"/>
    <p:sldId id="293" r:id="rId18"/>
    <p:sldId id="294" r:id="rId19"/>
    <p:sldId id="323" r:id="rId20"/>
    <p:sldId id="295" r:id="rId21"/>
    <p:sldId id="301" r:id="rId22"/>
    <p:sldId id="297" r:id="rId23"/>
    <p:sldId id="304" r:id="rId24"/>
    <p:sldId id="305" r:id="rId25"/>
    <p:sldId id="325" r:id="rId26"/>
    <p:sldId id="311" r:id="rId27"/>
    <p:sldId id="312" r:id="rId28"/>
    <p:sldId id="313" r:id="rId29"/>
    <p:sldId id="314" r:id="rId30"/>
    <p:sldId id="315" r:id="rId31"/>
    <p:sldId id="316" r:id="rId32"/>
    <p:sldId id="317" r:id="rId33"/>
    <p:sldId id="349" r:id="rId34"/>
    <p:sldId id="298" r:id="rId35"/>
    <p:sldId id="299" r:id="rId36"/>
    <p:sldId id="322" r:id="rId37"/>
    <p:sldId id="318" r:id="rId38"/>
    <p:sldId id="319" r:id="rId39"/>
    <p:sldId id="320" r:id="rId40"/>
    <p:sldId id="265" r:id="rId41"/>
    <p:sldId id="266" r:id="rId42"/>
    <p:sldId id="267" r:id="rId43"/>
    <p:sldId id="263" r:id="rId44"/>
    <p:sldId id="268" r:id="rId45"/>
    <p:sldId id="269" r:id="rId46"/>
    <p:sldId id="271" r:id="rId47"/>
    <p:sldId id="272" r:id="rId48"/>
    <p:sldId id="273" r:id="rId49"/>
    <p:sldId id="274" r:id="rId50"/>
    <p:sldId id="288" r:id="rId51"/>
    <p:sldId id="328" r:id="rId52"/>
    <p:sldId id="329" r:id="rId53"/>
    <p:sldId id="330" r:id="rId54"/>
    <p:sldId id="334" r:id="rId55"/>
    <p:sldId id="275" r:id="rId56"/>
    <p:sldId id="289" r:id="rId57"/>
    <p:sldId id="335" r:id="rId58"/>
    <p:sldId id="339" r:id="rId59"/>
    <p:sldId id="292" r:id="rId60"/>
    <p:sldId id="340" r:id="rId61"/>
    <p:sldId id="326" r:id="rId62"/>
    <p:sldId id="282" r:id="rId63"/>
    <p:sldId id="283" r:id="rId64"/>
    <p:sldId id="284" r:id="rId65"/>
    <p:sldId id="285" r:id="rId66"/>
    <p:sldId id="286" r:id="rId67"/>
    <p:sldId id="287" r:id="rId68"/>
    <p:sldId id="336" r:id="rId69"/>
    <p:sldId id="337" r:id="rId70"/>
    <p:sldId id="341" r:id="rId71"/>
    <p:sldId id="348" r:id="rId72"/>
    <p:sldId id="343" r:id="rId73"/>
    <p:sldId id="342" r:id="rId74"/>
    <p:sldId id="344" r:id="rId75"/>
    <p:sldId id="345" r:id="rId76"/>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3" d="100"/>
          <a:sy n="53" d="100"/>
        </p:scale>
        <p:origin x="-96" y="-60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85AD684-D572-4B2D-B80B-D05C64D813D0}" type="datetimeFigureOut">
              <a:rPr lang="it-IT" smtClean="0"/>
              <a:pPr/>
              <a:t>04/01/2016</a:t>
            </a:fld>
            <a:endParaRPr lang="it-IT"/>
          </a:p>
        </p:txBody>
      </p:sp>
      <p:sp>
        <p:nvSpPr>
          <p:cNvPr id="4" name="Segnaposto piè di pagina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016F80E2-EC56-4D67-8642-3ED84C5463F4}" type="slidenum">
              <a:rPr lang="it-IT" smtClean="0"/>
              <a:pPr/>
              <a:t>‹N›</a:t>
            </a:fld>
            <a:endParaRPr lang="it-IT"/>
          </a:p>
        </p:txBody>
      </p:sp>
    </p:spTree>
    <p:extLst>
      <p:ext uri="{BB962C8B-B14F-4D97-AF65-F5344CB8AC3E}">
        <p14:creationId xmlns:p14="http://schemas.microsoft.com/office/powerpoint/2010/main" xmlns="" val="837742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99C4074-F744-43E2-9924-0F82D0007B59}" type="datetimeFigureOut">
              <a:rPr lang="it-IT" smtClean="0"/>
              <a:pPr/>
              <a:t>04/01/2016</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3D7A371-640A-4FAB-BCEB-CE5E854E4594}" type="slidenum">
              <a:rPr lang="it-IT" smtClean="0"/>
              <a:pPr/>
              <a:t>‹N›</a:t>
            </a:fld>
            <a:endParaRPr lang="it-IT"/>
          </a:p>
        </p:txBody>
      </p:sp>
    </p:spTree>
    <p:extLst>
      <p:ext uri="{BB962C8B-B14F-4D97-AF65-F5344CB8AC3E}">
        <p14:creationId xmlns:p14="http://schemas.microsoft.com/office/powerpoint/2010/main" xmlns="" val="1555575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3</a:t>
            </a:fld>
            <a:endParaRPr lang="it-IT"/>
          </a:p>
        </p:txBody>
      </p:sp>
    </p:spTree>
    <p:extLst>
      <p:ext uri="{BB962C8B-B14F-4D97-AF65-F5344CB8AC3E}">
        <p14:creationId xmlns:p14="http://schemas.microsoft.com/office/powerpoint/2010/main" xmlns="" val="1276695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71</a:t>
            </a:fld>
            <a:endParaRPr lang="it-IT"/>
          </a:p>
        </p:txBody>
      </p:sp>
    </p:spTree>
    <p:extLst>
      <p:ext uri="{BB962C8B-B14F-4D97-AF65-F5344CB8AC3E}">
        <p14:creationId xmlns:p14="http://schemas.microsoft.com/office/powerpoint/2010/main" xmlns="" val="2576309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5</a:t>
            </a:fld>
            <a:endParaRPr lang="it-IT"/>
          </a:p>
        </p:txBody>
      </p:sp>
    </p:spTree>
    <p:extLst>
      <p:ext uri="{BB962C8B-B14F-4D97-AF65-F5344CB8AC3E}">
        <p14:creationId xmlns:p14="http://schemas.microsoft.com/office/powerpoint/2010/main" xmlns="" val="1994862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8</a:t>
            </a:fld>
            <a:endParaRPr lang="it-IT"/>
          </a:p>
        </p:txBody>
      </p:sp>
    </p:spTree>
    <p:extLst>
      <p:ext uri="{BB962C8B-B14F-4D97-AF65-F5344CB8AC3E}">
        <p14:creationId xmlns:p14="http://schemas.microsoft.com/office/powerpoint/2010/main" xmlns="" val="747773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17</a:t>
            </a:fld>
            <a:endParaRPr lang="it-IT"/>
          </a:p>
        </p:txBody>
      </p:sp>
    </p:spTree>
    <p:extLst>
      <p:ext uri="{BB962C8B-B14F-4D97-AF65-F5344CB8AC3E}">
        <p14:creationId xmlns:p14="http://schemas.microsoft.com/office/powerpoint/2010/main" xmlns="" val="550624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18</a:t>
            </a:fld>
            <a:endParaRPr lang="it-IT"/>
          </a:p>
        </p:txBody>
      </p:sp>
    </p:spTree>
    <p:extLst>
      <p:ext uri="{BB962C8B-B14F-4D97-AF65-F5344CB8AC3E}">
        <p14:creationId xmlns:p14="http://schemas.microsoft.com/office/powerpoint/2010/main" xmlns="" val="3030803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21</a:t>
            </a:fld>
            <a:endParaRPr lang="it-IT"/>
          </a:p>
        </p:txBody>
      </p:sp>
    </p:spTree>
    <p:extLst>
      <p:ext uri="{BB962C8B-B14F-4D97-AF65-F5344CB8AC3E}">
        <p14:creationId xmlns:p14="http://schemas.microsoft.com/office/powerpoint/2010/main" xmlns="" val="3776092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40</a:t>
            </a:fld>
            <a:endParaRPr lang="it-IT"/>
          </a:p>
        </p:txBody>
      </p:sp>
    </p:spTree>
    <p:extLst>
      <p:ext uri="{BB962C8B-B14F-4D97-AF65-F5344CB8AC3E}">
        <p14:creationId xmlns:p14="http://schemas.microsoft.com/office/powerpoint/2010/main" xmlns="" val="103537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50</a:t>
            </a:fld>
            <a:endParaRPr lang="it-IT"/>
          </a:p>
        </p:txBody>
      </p:sp>
    </p:spTree>
    <p:extLst>
      <p:ext uri="{BB962C8B-B14F-4D97-AF65-F5344CB8AC3E}">
        <p14:creationId xmlns:p14="http://schemas.microsoft.com/office/powerpoint/2010/main" xmlns="" val="21078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3D7A371-640A-4FAB-BCEB-CE5E854E4594}" type="slidenum">
              <a:rPr lang="it-IT" smtClean="0"/>
              <a:pPr/>
              <a:t>53</a:t>
            </a:fld>
            <a:endParaRPr lang="it-IT"/>
          </a:p>
        </p:txBody>
      </p:sp>
    </p:spTree>
    <p:extLst>
      <p:ext uri="{BB962C8B-B14F-4D97-AF65-F5344CB8AC3E}">
        <p14:creationId xmlns:p14="http://schemas.microsoft.com/office/powerpoint/2010/main" xmlns="" val="90106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3189614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2088858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93864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173478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3512552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2257295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1760643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143862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2183834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360112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45781F1-8DB4-451C-A8C5-4C0929021949}" type="datetimeFigureOut">
              <a:rPr lang="it-IT" smtClean="0"/>
              <a:pPr/>
              <a:t>04/01/2016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193809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5781F1-8DB4-451C-A8C5-4C0929021949}" type="datetimeFigureOut">
              <a:rPr lang="it-IT" smtClean="0"/>
              <a:pPr/>
              <a:t>04/01/2016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38CE6-5805-49E6-B8F5-78DE578F69EF}" type="slidenum">
              <a:rPr lang="it-IT" smtClean="0"/>
              <a:pPr/>
              <a:t>‹N›</a:t>
            </a:fld>
            <a:endParaRPr lang="it-IT"/>
          </a:p>
        </p:txBody>
      </p:sp>
    </p:spTree>
    <p:extLst>
      <p:ext uri="{BB962C8B-B14F-4D97-AF65-F5344CB8AC3E}">
        <p14:creationId xmlns:p14="http://schemas.microsoft.com/office/powerpoint/2010/main" xmlns="" val="724618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0" y="0"/>
            <a:ext cx="9144000" cy="3240360"/>
          </a:xfrm>
          <a:solidFill>
            <a:srgbClr val="002060"/>
          </a:solidFill>
        </p:spPr>
        <p:txBody>
          <a:bodyPr>
            <a:normAutofit/>
          </a:bodyPr>
          <a:lstStyle/>
          <a:p>
            <a:r>
              <a:rPr lang="it-IT" dirty="0" smtClean="0">
                <a:solidFill>
                  <a:srgbClr val="FFFF00"/>
                </a:solidFill>
                <a:latin typeface="Arial" pitchFamily="34" charset="0"/>
                <a:cs typeface="Arial" pitchFamily="34" charset="0"/>
              </a:rPr>
              <a:t>PERCORSI INDIVIDUALIZZATI </a:t>
            </a:r>
            <a:br>
              <a:rPr lang="it-IT" dirty="0" smtClean="0">
                <a:solidFill>
                  <a:srgbClr val="FFFF00"/>
                </a:solidFill>
                <a:latin typeface="Arial" pitchFamily="34" charset="0"/>
                <a:cs typeface="Arial" pitchFamily="34" charset="0"/>
              </a:rPr>
            </a:br>
            <a:r>
              <a:rPr lang="it-IT" dirty="0" smtClean="0">
                <a:solidFill>
                  <a:srgbClr val="FFFF00"/>
                </a:solidFill>
                <a:latin typeface="Arial" pitchFamily="34" charset="0"/>
                <a:cs typeface="Arial" pitchFamily="34" charset="0"/>
              </a:rPr>
              <a:t>E PERSONALIZZATI </a:t>
            </a:r>
            <a:br>
              <a:rPr lang="it-IT" dirty="0" smtClean="0">
                <a:solidFill>
                  <a:srgbClr val="FFFF00"/>
                </a:solidFill>
                <a:latin typeface="Arial" pitchFamily="34" charset="0"/>
                <a:cs typeface="Arial" pitchFamily="34" charset="0"/>
              </a:rPr>
            </a:br>
            <a:r>
              <a:rPr lang="it-IT" dirty="0" smtClean="0">
                <a:solidFill>
                  <a:srgbClr val="FFFF00"/>
                </a:solidFill>
                <a:latin typeface="Arial" pitchFamily="34" charset="0"/>
                <a:cs typeface="Arial" pitchFamily="34" charset="0"/>
              </a:rPr>
              <a:t/>
            </a:r>
            <a:br>
              <a:rPr lang="it-IT" dirty="0" smtClean="0">
                <a:solidFill>
                  <a:srgbClr val="FFFF00"/>
                </a:solidFill>
                <a:latin typeface="Arial" pitchFamily="34" charset="0"/>
                <a:cs typeface="Arial" pitchFamily="34" charset="0"/>
              </a:rPr>
            </a:br>
            <a:r>
              <a:rPr lang="it-IT" b="1" dirty="0" smtClean="0">
                <a:solidFill>
                  <a:schemeClr val="bg1"/>
                </a:solidFill>
                <a:latin typeface="Arial" pitchFamily="34" charset="0"/>
                <a:cs typeface="Arial" pitchFamily="34" charset="0"/>
              </a:rPr>
              <a:t>ASPETTI DI VALUTAZIONE</a:t>
            </a:r>
            <a:endParaRPr lang="it-IT" b="1" dirty="0">
              <a:solidFill>
                <a:schemeClr val="bg1"/>
              </a:solidFill>
              <a:latin typeface="Arial" pitchFamily="34" charset="0"/>
              <a:cs typeface="Arial" pitchFamily="34" charset="0"/>
            </a:endParaRPr>
          </a:p>
        </p:txBody>
      </p:sp>
      <p:sp>
        <p:nvSpPr>
          <p:cNvPr id="3" name="Sottotitolo 2"/>
          <p:cNvSpPr>
            <a:spLocks noGrp="1"/>
          </p:cNvSpPr>
          <p:nvPr>
            <p:ph type="subTitle" idx="1"/>
          </p:nvPr>
        </p:nvSpPr>
        <p:spPr>
          <a:xfrm>
            <a:off x="0" y="3212976"/>
            <a:ext cx="9144000" cy="3933056"/>
          </a:xfrm>
          <a:solidFill>
            <a:srgbClr val="002060"/>
          </a:solidFill>
        </p:spPr>
        <p:txBody>
          <a:bodyPr>
            <a:normAutofit fontScale="25000" lnSpcReduction="20000"/>
          </a:bodyPr>
          <a:lstStyle/>
          <a:p>
            <a:r>
              <a:rPr lang="it-IT" dirty="0" smtClean="0"/>
              <a:t>(</a:t>
            </a:r>
          </a:p>
          <a:p>
            <a:endParaRPr lang="it-IT" sz="12800" dirty="0" smtClean="0">
              <a:solidFill>
                <a:srgbClr val="FFFF00"/>
              </a:solidFill>
              <a:latin typeface="Arial" pitchFamily="34" charset="0"/>
              <a:cs typeface="Arial" pitchFamily="34" charset="0"/>
            </a:endParaRPr>
          </a:p>
          <a:p>
            <a:r>
              <a:rPr lang="it-IT" sz="12800" dirty="0" smtClean="0">
                <a:solidFill>
                  <a:schemeClr val="bg1"/>
                </a:solidFill>
                <a:latin typeface="Arial" pitchFamily="34" charset="0"/>
                <a:cs typeface="Arial" pitchFamily="34" charset="0"/>
              </a:rPr>
              <a:t>(</a:t>
            </a:r>
            <a:r>
              <a:rPr lang="it-IT" sz="12800" b="1" dirty="0" smtClean="0">
                <a:solidFill>
                  <a:srgbClr val="FFFF00"/>
                </a:solidFill>
                <a:latin typeface="Arial" pitchFamily="34" charset="0"/>
                <a:cs typeface="Arial" pitchFamily="34" charset="0"/>
              </a:rPr>
              <a:t>LA VALUTAZIONE SCOLASTICA </a:t>
            </a:r>
          </a:p>
          <a:p>
            <a:r>
              <a:rPr lang="it-IT" sz="12800" b="1" dirty="0" smtClean="0">
                <a:solidFill>
                  <a:srgbClr val="FFFF00"/>
                </a:solidFill>
                <a:latin typeface="Arial" pitchFamily="34" charset="0"/>
                <a:cs typeface="Arial" pitchFamily="34" charset="0"/>
              </a:rPr>
              <a:t>DEGLI ALUNNI DISABILI </a:t>
            </a:r>
          </a:p>
          <a:p>
            <a:r>
              <a:rPr lang="it-IT" sz="12800" dirty="0" smtClean="0">
                <a:solidFill>
                  <a:srgbClr val="FFFF00"/>
                </a:solidFill>
                <a:latin typeface="Arial" pitchFamily="34" charset="0"/>
                <a:cs typeface="Arial" pitchFamily="34" charset="0"/>
              </a:rPr>
              <a:t>certificati ex L. 104/1992</a:t>
            </a:r>
            <a:r>
              <a:rPr lang="it-IT" sz="12800" dirty="0" smtClean="0">
                <a:solidFill>
                  <a:schemeClr val="bg1"/>
                </a:solidFill>
                <a:latin typeface="Arial" pitchFamily="34" charset="0"/>
                <a:cs typeface="Arial" pitchFamily="34" charset="0"/>
              </a:rPr>
              <a:t>)</a:t>
            </a:r>
          </a:p>
          <a:p>
            <a:endParaRPr lang="it-IT" dirty="0" smtClean="0">
              <a:solidFill>
                <a:srgbClr val="FFFF00"/>
              </a:solidFill>
            </a:endParaRPr>
          </a:p>
          <a:p>
            <a:endParaRPr lang="it-IT" dirty="0">
              <a:solidFill>
                <a:srgbClr val="FFFF00"/>
              </a:solidFill>
            </a:endParaRPr>
          </a:p>
          <a:p>
            <a:pPr algn="r"/>
            <a:endParaRPr lang="it-IT" sz="6200" dirty="0" smtClean="0">
              <a:solidFill>
                <a:srgbClr val="FFFF00"/>
              </a:solidFill>
              <a:latin typeface="Arial" pitchFamily="34" charset="0"/>
              <a:cs typeface="Arial" pitchFamily="34" charset="0"/>
            </a:endParaRPr>
          </a:p>
          <a:p>
            <a:pPr algn="l"/>
            <a:r>
              <a:rPr lang="it-IT" sz="6200" dirty="0" smtClean="0">
                <a:solidFill>
                  <a:srgbClr val="FFFF00"/>
                </a:solidFill>
                <a:latin typeface="Arial" pitchFamily="34" charset="0"/>
                <a:cs typeface="Arial" pitchFamily="34" charset="0"/>
              </a:rPr>
              <a:t>                                                                    </a:t>
            </a:r>
          </a:p>
          <a:p>
            <a:pPr algn="l"/>
            <a:r>
              <a:rPr lang="it-IT" sz="6200" dirty="0">
                <a:solidFill>
                  <a:srgbClr val="FFFF00"/>
                </a:solidFill>
                <a:latin typeface="Arial" pitchFamily="34" charset="0"/>
                <a:cs typeface="Arial" pitchFamily="34" charset="0"/>
              </a:rPr>
              <a:t> </a:t>
            </a:r>
            <a:r>
              <a:rPr lang="it-IT" sz="6200" dirty="0" smtClean="0">
                <a:solidFill>
                  <a:srgbClr val="FFFF00"/>
                </a:solidFill>
                <a:latin typeface="Arial" pitchFamily="34" charset="0"/>
                <a:cs typeface="Arial" pitchFamily="34" charset="0"/>
              </a:rPr>
              <a:t>                                                                                                                       </a:t>
            </a:r>
            <a:r>
              <a:rPr lang="it-IT" sz="8000" dirty="0" err="1" smtClean="0">
                <a:solidFill>
                  <a:srgbClr val="FFFF00"/>
                </a:solidFill>
                <a:latin typeface="Arial" pitchFamily="34" charset="0"/>
                <a:cs typeface="Arial" pitchFamily="34" charset="0"/>
              </a:rPr>
              <a:t>Isp</a:t>
            </a:r>
            <a:r>
              <a:rPr lang="it-IT" sz="8000" dirty="0" smtClean="0">
                <a:solidFill>
                  <a:srgbClr val="FFFF00"/>
                </a:solidFill>
                <a:latin typeface="Arial" pitchFamily="34" charset="0"/>
                <a:cs typeface="Arial" pitchFamily="34" charset="0"/>
              </a:rPr>
              <a:t>. Luigi FAVRO</a:t>
            </a:r>
          </a:p>
          <a:p>
            <a:pPr algn="just"/>
            <a:r>
              <a:rPr lang="it-IT" sz="6200" dirty="0" smtClean="0">
                <a:solidFill>
                  <a:srgbClr val="FFFF00"/>
                </a:solidFill>
                <a:latin typeface="Arial" pitchFamily="34" charset="0"/>
                <a:cs typeface="Arial" pitchFamily="34" charset="0"/>
              </a:rPr>
              <a:t>                                                                                                                            </a:t>
            </a:r>
            <a:r>
              <a:rPr lang="it-IT" sz="8000" dirty="0" smtClean="0">
                <a:solidFill>
                  <a:srgbClr val="FFFF00"/>
                </a:solidFill>
                <a:latin typeface="Arial" pitchFamily="34" charset="0"/>
                <a:cs typeface="Arial" pitchFamily="34" charset="0"/>
              </a:rPr>
              <a:t>Torino  - </a:t>
            </a:r>
            <a:r>
              <a:rPr lang="it-IT" sz="8000" b="1" dirty="0" smtClean="0">
                <a:solidFill>
                  <a:srgbClr val="FFFF00"/>
                </a:solidFill>
                <a:latin typeface="Arial" pitchFamily="34" charset="0"/>
                <a:cs typeface="Arial" pitchFamily="34" charset="0"/>
              </a:rPr>
              <a:t>2015</a:t>
            </a:r>
            <a:r>
              <a:rPr lang="it-IT" sz="6200" dirty="0" smtClean="0">
                <a:solidFill>
                  <a:srgbClr val="FFFF00"/>
                </a:solidFill>
                <a:latin typeface="Arial" pitchFamily="34" charset="0"/>
                <a:cs typeface="Arial" pitchFamily="34" charset="0"/>
              </a:rPr>
              <a:t>        </a:t>
            </a:r>
            <a:r>
              <a:rPr lang="it-IT" sz="6200" dirty="0" smtClean="0">
                <a:solidFill>
                  <a:srgbClr val="FFC000"/>
                </a:solidFill>
                <a:latin typeface="Arial" pitchFamily="34" charset="0"/>
                <a:cs typeface="Arial" pitchFamily="34" charset="0"/>
              </a:rPr>
              <a:t>               </a:t>
            </a:r>
            <a:endParaRPr lang="it-IT" sz="6200" dirty="0">
              <a:solidFill>
                <a:srgbClr val="FFC000"/>
              </a:solidFill>
              <a:latin typeface="Arial" pitchFamily="34" charset="0"/>
              <a:cs typeface="Arial" pitchFamily="34" charset="0"/>
            </a:endParaRPr>
          </a:p>
        </p:txBody>
      </p:sp>
    </p:spTree>
    <p:extLst>
      <p:ext uri="{BB962C8B-B14F-4D97-AF65-F5344CB8AC3E}">
        <p14:creationId xmlns:p14="http://schemas.microsoft.com/office/powerpoint/2010/main" xmlns="" val="4247793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87" y="10100"/>
            <a:ext cx="9144000" cy="7355860"/>
          </a:xfrm>
          <a:prstGeom prst="rect">
            <a:avLst/>
          </a:prstGeom>
          <a:solidFill>
            <a:srgbClr val="002060"/>
          </a:solidFill>
        </p:spPr>
        <p:txBody>
          <a:bodyPr wrap="square">
            <a:spAutoFit/>
          </a:bodyPr>
          <a:lstStyle/>
          <a:p>
            <a:endParaRPr lang="it-IT" sz="1000" dirty="0" smtClean="0">
              <a:solidFill>
                <a:srgbClr val="FF0000"/>
              </a:solidFill>
              <a:latin typeface="Arial" pitchFamily="34" charset="0"/>
              <a:cs typeface="Arial" pitchFamily="34" charset="0"/>
            </a:endParaRPr>
          </a:p>
          <a:p>
            <a:r>
              <a:rPr lang="it-IT" sz="2400" dirty="0" smtClean="0">
                <a:solidFill>
                  <a:srgbClr val="FF0000"/>
                </a:solidFill>
                <a:latin typeface="Arial" pitchFamily="34" charset="0"/>
                <a:cs typeface="Arial" pitchFamily="34" charset="0"/>
              </a:rPr>
              <a:t> - </a:t>
            </a:r>
            <a:r>
              <a:rPr lang="it-IT" sz="2400" dirty="0" smtClean="0">
                <a:solidFill>
                  <a:schemeClr val="bg1"/>
                </a:solidFill>
                <a:latin typeface="Arial" pitchFamily="34" charset="0"/>
                <a:cs typeface="Arial" pitchFamily="34" charset="0"/>
              </a:rPr>
              <a:t>scansioni,</a:t>
            </a:r>
            <a:r>
              <a:rPr lang="it-IT" sz="2400" dirty="0" smtClean="0">
                <a:solidFill>
                  <a:srgbClr val="FF00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criter</a:t>
            </a:r>
            <a:r>
              <a:rPr lang="it-IT" sz="2400" dirty="0" smtClean="0">
                <a:solidFill>
                  <a:srgbClr val="FFFF00"/>
                </a:solidFill>
                <a:latin typeface="Arial" pitchFamily="34" charset="0"/>
                <a:cs typeface="Arial" pitchFamily="34" charset="0"/>
              </a:rPr>
              <a:t>i </a:t>
            </a:r>
            <a:r>
              <a:rPr lang="it-IT" sz="2400" dirty="0">
                <a:solidFill>
                  <a:srgbClr val="FFFF00"/>
                </a:solidFill>
                <a:latin typeface="Arial" pitchFamily="34" charset="0"/>
                <a:cs typeface="Arial" pitchFamily="34" charset="0"/>
              </a:rPr>
              <a:t>e  </a:t>
            </a:r>
            <a:r>
              <a:rPr lang="it-IT" sz="2400" dirty="0">
                <a:solidFill>
                  <a:schemeClr val="bg1"/>
                </a:solidFill>
                <a:latin typeface="Arial" pitchFamily="34" charset="0"/>
                <a:cs typeface="Arial" pitchFamily="34" charset="0"/>
              </a:rPr>
              <a:t>metodi delle verifiche </a:t>
            </a:r>
            <a:r>
              <a:rPr lang="it-IT" sz="2400" dirty="0">
                <a:solidFill>
                  <a:srgbClr val="FFFF00"/>
                </a:solidFill>
                <a:latin typeface="Arial" pitchFamily="34" charset="0"/>
                <a:cs typeface="Arial" pitchFamily="34" charset="0"/>
              </a:rPr>
              <a:t>e </a:t>
            </a:r>
            <a:r>
              <a:rPr lang="it-IT" sz="2400" dirty="0">
                <a:solidFill>
                  <a:schemeClr val="bg1"/>
                </a:solidFill>
                <a:latin typeface="Arial" pitchFamily="34" charset="0"/>
                <a:cs typeface="Arial" pitchFamily="34" charset="0"/>
              </a:rPr>
              <a:t>della  </a:t>
            </a:r>
            <a:r>
              <a:rPr lang="it-IT" sz="2400" dirty="0" smtClean="0">
                <a:solidFill>
                  <a:schemeClr val="bg1"/>
                </a:solidFill>
                <a:latin typeface="Arial" pitchFamily="34" charset="0"/>
                <a:cs typeface="Arial" pitchFamily="34" charset="0"/>
              </a:rPr>
              <a:t>valutazione</a:t>
            </a:r>
            <a:r>
              <a:rPr lang="it-IT" sz="2400" dirty="0" smtClean="0">
                <a:solidFill>
                  <a:srgbClr val="FFFF00"/>
                </a:solidFill>
                <a:latin typeface="Arial" pitchFamily="34" charset="0"/>
                <a:cs typeface="Arial" pitchFamily="34" charset="0"/>
              </a:rPr>
              <a:t> in</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err="1" smtClean="0">
                <a:solidFill>
                  <a:srgbClr val="FFFF00"/>
                </a:solidFill>
                <a:latin typeface="Arial" pitchFamily="34" charset="0"/>
                <a:cs typeface="Arial" pitchFamily="34" charset="0"/>
              </a:rPr>
              <a:t>itinere,periodica</a:t>
            </a:r>
            <a:r>
              <a:rPr lang="it-IT" sz="2400" dirty="0" smtClean="0">
                <a:solidFill>
                  <a:srgbClr val="FFFF00"/>
                </a:solidFill>
                <a:latin typeface="Arial" pitchFamily="34" charset="0"/>
                <a:cs typeface="Arial" pitchFamily="34" charset="0"/>
              </a:rPr>
              <a:t>, finale</a:t>
            </a:r>
            <a:r>
              <a:rPr lang="it-IT" sz="2400" dirty="0">
                <a:solidFill>
                  <a:srgbClr val="FFFF00"/>
                </a:solidFill>
                <a:latin typeface="Arial" pitchFamily="34" charset="0"/>
                <a:cs typeface="Arial" pitchFamily="34" charset="0"/>
              </a:rPr>
              <a:t>: poiché la valutazione degli  alunni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disabili</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va sempre </a:t>
            </a:r>
            <a:r>
              <a:rPr lang="it-IT" sz="2400" dirty="0">
                <a:solidFill>
                  <a:srgbClr val="FFFF00"/>
                </a:solidFill>
                <a:latin typeface="Arial" pitchFamily="34" charset="0"/>
                <a:cs typeface="Arial" pitchFamily="34" charset="0"/>
              </a:rPr>
              <a:t>riferita al PEI, sia </a:t>
            </a:r>
            <a:r>
              <a:rPr lang="it-IT" sz="2400" dirty="0" smtClean="0">
                <a:solidFill>
                  <a:srgbClr val="FFFF00"/>
                </a:solidFill>
                <a:latin typeface="Arial" pitchFamily="34" charset="0"/>
                <a:cs typeface="Arial" pitchFamily="34" charset="0"/>
              </a:rPr>
              <a:t>per </a:t>
            </a:r>
            <a:r>
              <a:rPr lang="it-IT" sz="2400" dirty="0">
                <a:solidFill>
                  <a:srgbClr val="FFFF00"/>
                </a:solidFill>
                <a:latin typeface="Arial" pitchFamily="34" charset="0"/>
                <a:cs typeface="Arial" pitchFamily="34" charset="0"/>
              </a:rPr>
              <a:t>quanto riguarda gli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obiettivi</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che </a:t>
            </a:r>
            <a:r>
              <a:rPr lang="it-IT" sz="2400" dirty="0">
                <a:solidFill>
                  <a:srgbClr val="FFFF00"/>
                </a:solidFill>
                <a:latin typeface="Arial" pitchFamily="34" charset="0"/>
                <a:cs typeface="Arial" pitchFamily="34" charset="0"/>
              </a:rPr>
              <a:t>i </a:t>
            </a:r>
            <a:r>
              <a:rPr lang="it-IT" sz="2400" dirty="0" smtClean="0">
                <a:solidFill>
                  <a:srgbClr val="FFFF00"/>
                </a:solidFill>
                <a:latin typeface="Arial" pitchFamily="34" charset="0"/>
                <a:cs typeface="Arial" pitchFamily="34" charset="0"/>
              </a:rPr>
              <a:t>metodi </a:t>
            </a:r>
            <a:r>
              <a:rPr lang="it-IT" sz="2400" dirty="0">
                <a:solidFill>
                  <a:srgbClr val="FFFF00"/>
                </a:solidFill>
                <a:latin typeface="Arial" pitchFamily="34" charset="0"/>
                <a:cs typeface="Arial" pitchFamily="34" charset="0"/>
              </a:rPr>
              <a:t>ed i criteri di verifica, esso  deve </a:t>
            </a:r>
            <a:r>
              <a:rPr lang="it-IT" sz="2400" dirty="0" smtClean="0">
                <a:solidFill>
                  <a:srgbClr val="FFFF00"/>
                </a:solidFill>
                <a:latin typeface="Arial" pitchFamily="34" charset="0"/>
                <a:cs typeface="Arial" pitchFamily="34" charset="0"/>
              </a:rPr>
              <a:t>contenere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in modo esplicito </a:t>
            </a:r>
            <a:r>
              <a:rPr lang="it-IT" sz="2400" dirty="0">
                <a:solidFill>
                  <a:srgbClr val="FFFF00"/>
                </a:solidFill>
                <a:latin typeface="Arial" pitchFamily="34" charset="0"/>
                <a:cs typeface="Arial" pitchFamily="34" charset="0"/>
              </a:rPr>
              <a:t>e chiaro tutti gli elementi che </a:t>
            </a:r>
            <a:r>
              <a:rPr lang="it-IT" sz="2400" dirty="0" smtClean="0">
                <a:solidFill>
                  <a:srgbClr val="FFFF00"/>
                </a:solidFill>
                <a:latin typeface="Arial" pitchFamily="34" charset="0"/>
                <a:cs typeface="Arial" pitchFamily="34" charset="0"/>
              </a:rPr>
              <a:t>consentiranno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 </a:t>
            </a:r>
            <a:r>
              <a:rPr lang="it-IT" sz="2400" dirty="0">
                <a:solidFill>
                  <a:srgbClr val="FFFF00"/>
                </a:solidFill>
                <a:latin typeface="Arial" pitchFamily="34" charset="0"/>
                <a:cs typeface="Arial" pitchFamily="34" charset="0"/>
              </a:rPr>
              <a:t>fine </a:t>
            </a:r>
            <a:r>
              <a:rPr lang="it-IT" sz="2400" dirty="0" smtClean="0">
                <a:solidFill>
                  <a:srgbClr val="FFFF00"/>
                </a:solidFill>
                <a:latin typeface="Arial" pitchFamily="34" charset="0"/>
                <a:cs typeface="Arial" pitchFamily="34" charset="0"/>
              </a:rPr>
              <a:t>anno effettivamente di </a:t>
            </a:r>
            <a:r>
              <a:rPr lang="it-IT" sz="2400" dirty="0">
                <a:solidFill>
                  <a:srgbClr val="FFFF00"/>
                </a:solidFill>
                <a:latin typeface="Arial" pitchFamily="34" charset="0"/>
                <a:cs typeface="Arial" pitchFamily="34" charset="0"/>
              </a:rPr>
              <a:t>valutare gli esiti </a:t>
            </a:r>
            <a:r>
              <a:rPr lang="it-IT" sz="2400" dirty="0" smtClean="0">
                <a:solidFill>
                  <a:srgbClr val="FFFF00"/>
                </a:solidFill>
                <a:latin typeface="Arial" pitchFamily="34" charset="0"/>
                <a:cs typeface="Arial" pitchFamily="34" charset="0"/>
              </a:rPr>
              <a:t>dell’azione</a:t>
            </a:r>
          </a:p>
          <a:p>
            <a:r>
              <a:rPr lang="it-IT" sz="2400" dirty="0" smtClean="0">
                <a:solidFill>
                  <a:srgbClr val="FFFF00"/>
                </a:solidFill>
                <a:latin typeface="Arial" pitchFamily="34" charset="0"/>
                <a:cs typeface="Arial" pitchFamily="34" charset="0"/>
              </a:rPr>
              <a:t>   didattica</a:t>
            </a:r>
          </a:p>
          <a:p>
            <a:endParaRPr lang="it-IT" sz="1000" dirty="0">
              <a:solidFill>
                <a:srgbClr val="FFFF00"/>
              </a:solidFill>
              <a:latin typeface="Arial" pitchFamily="34" charset="0"/>
              <a:cs typeface="Arial" pitchFamily="34" charset="0"/>
            </a:endParaRPr>
          </a:p>
          <a:p>
            <a:r>
              <a:rPr lang="it-IT" sz="2400" dirty="0" smtClean="0">
                <a:solidFill>
                  <a:srgbClr val="FF0000"/>
                </a:solidFill>
                <a:latin typeface="Arial" pitchFamily="34" charset="0"/>
                <a:cs typeface="Arial" pitchFamily="34" charset="0"/>
              </a:rPr>
              <a:t> - </a:t>
            </a:r>
            <a:r>
              <a:rPr lang="it-IT" sz="2400" dirty="0">
                <a:solidFill>
                  <a:srgbClr val="FFFF00"/>
                </a:solidFill>
                <a:latin typeface="Arial" pitchFamily="34" charset="0"/>
                <a:cs typeface="Arial" pitchFamily="34" charset="0"/>
              </a:rPr>
              <a:t>forme di </a:t>
            </a:r>
            <a:r>
              <a:rPr lang="it-IT" sz="2400" dirty="0">
                <a:solidFill>
                  <a:schemeClr val="bg1"/>
                </a:solidFill>
                <a:latin typeface="Arial" pitchFamily="34" charset="0"/>
                <a:cs typeface="Arial" pitchFamily="34" charset="0"/>
              </a:rPr>
              <a:t>integrazione</a:t>
            </a:r>
            <a:r>
              <a:rPr lang="it-IT" sz="2400" dirty="0">
                <a:solidFill>
                  <a:srgbClr val="FFFF00"/>
                </a:solidFill>
                <a:latin typeface="Arial" pitchFamily="34" charset="0"/>
                <a:cs typeface="Arial" pitchFamily="34" charset="0"/>
              </a:rPr>
              <a:t> tra </a:t>
            </a:r>
            <a:r>
              <a:rPr lang="it-IT" sz="2400" dirty="0">
                <a:solidFill>
                  <a:schemeClr val="bg1"/>
                </a:solidFill>
                <a:latin typeface="Arial" pitchFamily="34" charset="0"/>
                <a:cs typeface="Arial" pitchFamily="34" charset="0"/>
              </a:rPr>
              <a:t>scuola </a:t>
            </a:r>
            <a:r>
              <a:rPr lang="it-IT" sz="2400" dirty="0">
                <a:solidFill>
                  <a:srgbClr val="FFFF00"/>
                </a:solidFill>
                <a:latin typeface="Arial" pitchFamily="34" charset="0"/>
                <a:cs typeface="Arial" pitchFamily="34" charset="0"/>
              </a:rPr>
              <a:t>ed</a:t>
            </a:r>
            <a:r>
              <a:rPr lang="it-IT" sz="2400" dirty="0">
                <a:solidFill>
                  <a:schemeClr val="bg1"/>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extra-scuola</a:t>
            </a:r>
          </a:p>
          <a:p>
            <a:endParaRPr lang="it-IT" sz="1000" dirty="0">
              <a:solidFill>
                <a:schemeClr val="bg1"/>
              </a:solidFill>
              <a:latin typeface="Arial" pitchFamily="34" charset="0"/>
              <a:cs typeface="Arial" pitchFamily="34" charset="0"/>
            </a:endParaRPr>
          </a:p>
          <a:p>
            <a:r>
              <a:rPr lang="it-IT" sz="2400" dirty="0" smtClean="0">
                <a:solidFill>
                  <a:srgbClr val="FF0000"/>
                </a:solidFill>
                <a:latin typeface="Arial" pitchFamily="34" charset="0"/>
                <a:cs typeface="Arial" pitchFamily="34" charset="0"/>
              </a:rPr>
              <a:t> - </a:t>
            </a:r>
            <a:r>
              <a:rPr lang="it-IT" sz="2400" dirty="0" smtClean="0">
                <a:solidFill>
                  <a:srgbClr val="FFFF00"/>
                </a:solidFill>
                <a:latin typeface="Arial" pitchFamily="34" charset="0"/>
                <a:cs typeface="Arial" pitchFamily="34" charset="0"/>
              </a:rPr>
              <a:t>tipologia </a:t>
            </a:r>
            <a:r>
              <a:rPr lang="it-IT" sz="2400" dirty="0">
                <a:solidFill>
                  <a:srgbClr val="FFFF00"/>
                </a:solidFill>
                <a:latin typeface="Arial" pitchFamily="34" charset="0"/>
                <a:cs typeface="Arial" pitchFamily="34" charset="0"/>
              </a:rPr>
              <a:t>di percorso scolastico (es. differenziato in tutto </a:t>
            </a:r>
            <a:r>
              <a:rPr lang="it-IT" sz="2400" dirty="0" smtClean="0">
                <a:solidFill>
                  <a:srgbClr val="FFFF00"/>
                </a:solidFill>
                <a:latin typeface="Arial" pitchFamily="34" charset="0"/>
                <a:cs typeface="Arial" pitchFamily="34" charset="0"/>
              </a:rPr>
              <a:t>o </a:t>
            </a:r>
            <a:r>
              <a:rPr lang="it-IT" sz="2400" dirty="0">
                <a:solidFill>
                  <a:srgbClr val="FFFF00"/>
                </a:solidFill>
                <a:latin typeface="Arial" pitchFamily="34" charset="0"/>
                <a:cs typeface="Arial" pitchFamily="34" charset="0"/>
              </a:rPr>
              <a:t>in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parte</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semplificato, adattato,…)</a:t>
            </a:r>
          </a:p>
          <a:p>
            <a:endParaRPr lang="it-IT" sz="20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a:solidFill>
                  <a:srgbClr val="FFFF00"/>
                </a:solidFill>
                <a:latin typeface="Arial" pitchFamily="34" charset="0"/>
                <a:cs typeface="Arial" pitchFamily="34" charset="0"/>
              </a:rPr>
              <a:t>Il PEI  va redatto </a:t>
            </a:r>
            <a:r>
              <a:rPr lang="it-IT" sz="2400" dirty="0" smtClean="0">
                <a:solidFill>
                  <a:srgbClr val="FFFF00"/>
                </a:solidFill>
                <a:latin typeface="Arial" pitchFamily="34" charset="0"/>
                <a:cs typeface="Arial" pitchFamily="34" charset="0"/>
              </a:rPr>
              <a:t>e sottoscritto ad </a:t>
            </a:r>
            <a:r>
              <a:rPr lang="it-IT" sz="2400" dirty="0">
                <a:solidFill>
                  <a:srgbClr val="FFFF00"/>
                </a:solidFill>
                <a:latin typeface="Arial" pitchFamily="34" charset="0"/>
                <a:cs typeface="Arial" pitchFamily="34" charset="0"/>
              </a:rPr>
              <a:t>inizio anno </a:t>
            </a:r>
            <a:r>
              <a:rPr lang="it-IT" sz="2400" dirty="0" smtClean="0">
                <a:solidFill>
                  <a:srgbClr val="FFFF00"/>
                </a:solidFill>
                <a:latin typeface="Arial" pitchFamily="34" charset="0"/>
                <a:cs typeface="Arial" pitchFamily="34" charset="0"/>
              </a:rPr>
              <a:t>scolastico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congiuntamente</a:t>
            </a:r>
            <a:r>
              <a:rPr lang="it-IT" sz="2400" dirty="0" smtClean="0">
                <a:solidFill>
                  <a:srgbClr val="FFFF00"/>
                </a:solidFill>
                <a:latin typeface="Arial" pitchFamily="34" charset="0"/>
                <a:cs typeface="Arial" pitchFamily="34" charset="0"/>
              </a:rPr>
              <a:t> dalla </a:t>
            </a:r>
            <a:r>
              <a:rPr lang="it-IT" sz="2400" b="1" dirty="0" smtClean="0">
                <a:solidFill>
                  <a:schemeClr val="bg1"/>
                </a:solidFill>
                <a:latin typeface="Arial" pitchFamily="34" charset="0"/>
                <a:cs typeface="Arial" pitchFamily="34" charset="0"/>
              </a:rPr>
              <a:t>scuola</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 da </a:t>
            </a:r>
            <a:r>
              <a:rPr lang="it-IT" sz="2400" b="1" dirty="0">
                <a:solidFill>
                  <a:schemeClr val="bg1"/>
                </a:solidFill>
                <a:latin typeface="Arial" pitchFamily="34" charset="0"/>
                <a:cs typeface="Arial" pitchFamily="34" charset="0"/>
              </a:rPr>
              <a:t>tutti</a:t>
            </a:r>
            <a:r>
              <a:rPr lang="it-IT" sz="2400" dirty="0">
                <a:solidFill>
                  <a:srgbClr val="FFFF00"/>
                </a:solidFill>
                <a:latin typeface="Arial" pitchFamily="34" charset="0"/>
                <a:cs typeface="Arial" pitchFamily="34" charset="0"/>
              </a:rPr>
              <a:t> gli Insegnanti del </a:t>
            </a:r>
            <a:r>
              <a:rPr lang="it-IT" sz="2400" dirty="0" err="1" smtClean="0">
                <a:solidFill>
                  <a:srgbClr val="FFFF00"/>
                </a:solidFill>
                <a:latin typeface="Arial" pitchFamily="34" charset="0"/>
                <a:cs typeface="Arial" pitchFamily="34" charset="0"/>
              </a:rPr>
              <a:t>CdC</a:t>
            </a:r>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-incluso </a:t>
            </a:r>
            <a:r>
              <a:rPr lang="it-IT" sz="2400" dirty="0">
                <a:solidFill>
                  <a:srgbClr val="FFFF00"/>
                </a:solidFill>
                <a:latin typeface="Arial" pitchFamily="34" charset="0"/>
                <a:cs typeface="Arial" pitchFamily="34" charset="0"/>
              </a:rPr>
              <a:t>il Docente per le attività di </a:t>
            </a:r>
            <a:r>
              <a:rPr lang="it-IT" sz="2400" dirty="0" smtClean="0">
                <a:solidFill>
                  <a:srgbClr val="FFFF00"/>
                </a:solidFill>
                <a:latin typeface="Arial" pitchFamily="34" charset="0"/>
                <a:cs typeface="Arial" pitchFamily="34" charset="0"/>
              </a:rPr>
              <a:t>sostegno-</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e </a:t>
            </a:r>
            <a:r>
              <a:rPr lang="it-IT" sz="2400" dirty="0">
                <a:solidFill>
                  <a:srgbClr val="FFFF00"/>
                </a:solidFill>
                <a:latin typeface="Arial" pitchFamily="34" charset="0"/>
                <a:cs typeface="Arial" pitchFamily="34" charset="0"/>
              </a:rPr>
              <a:t>dai </a:t>
            </a:r>
            <a:r>
              <a:rPr lang="it-IT" sz="2400" b="1" dirty="0" smtClean="0">
                <a:solidFill>
                  <a:schemeClr val="bg1"/>
                </a:solidFill>
                <a:latin typeface="Arial" pitchFamily="34" charset="0"/>
                <a:cs typeface="Arial" pitchFamily="34" charset="0"/>
              </a:rPr>
              <a:t>Servizi</a:t>
            </a:r>
          </a:p>
          <a:p>
            <a:r>
              <a:rPr lang="it-IT" sz="2400" b="1" dirty="0">
                <a:solidFill>
                  <a:schemeClr val="bg1"/>
                </a:solidFill>
                <a:latin typeface="Arial" pitchFamily="34" charset="0"/>
                <a:cs typeface="Arial" pitchFamily="34" charset="0"/>
              </a:rPr>
              <a:t> </a:t>
            </a:r>
            <a:r>
              <a:rPr lang="it-IT" sz="2400" b="1" dirty="0" smtClean="0">
                <a:solidFill>
                  <a:schemeClr val="bg1"/>
                </a:solidFill>
                <a:latin typeface="Arial" pitchFamily="34" charset="0"/>
                <a:cs typeface="Arial" pitchFamily="34" charset="0"/>
              </a:rPr>
              <a:t>  Socio-sanitari</a:t>
            </a:r>
            <a:r>
              <a:rPr lang="it-IT" sz="2400" dirty="0" smtClean="0">
                <a:solidFill>
                  <a:schemeClr val="bg1"/>
                </a:solidFill>
                <a:latin typeface="Arial" pitchFamily="34" charset="0"/>
                <a:cs typeface="Arial" pitchFamily="34" charset="0"/>
              </a:rPr>
              <a:t> </a:t>
            </a:r>
            <a:r>
              <a:rPr lang="it-IT" sz="2400" dirty="0">
                <a:solidFill>
                  <a:schemeClr val="bg1"/>
                </a:solidFill>
                <a:latin typeface="Arial" pitchFamily="34" charset="0"/>
                <a:cs typeface="Arial" pitchFamily="34" charset="0"/>
              </a:rPr>
              <a:t>di territorio</a:t>
            </a:r>
            <a:r>
              <a:rPr lang="it-IT" sz="2400" dirty="0">
                <a:solidFill>
                  <a:srgbClr val="FFFF00"/>
                </a:solidFill>
                <a:latin typeface="Arial" pitchFamily="34" charset="0"/>
                <a:cs typeface="Arial" pitchFamily="34" charset="0"/>
              </a:rPr>
              <a:t>, con la </a:t>
            </a:r>
            <a:r>
              <a:rPr lang="it-IT" sz="2400" dirty="0" smtClean="0">
                <a:solidFill>
                  <a:srgbClr val="FFFF00"/>
                </a:solidFill>
                <a:latin typeface="Arial" pitchFamily="34" charset="0"/>
                <a:cs typeface="Arial" pitchFamily="34" charset="0"/>
              </a:rPr>
              <a:t>collaborazione della </a:t>
            </a:r>
            <a:r>
              <a:rPr lang="it-IT" sz="2400" b="1" dirty="0" smtClean="0">
                <a:solidFill>
                  <a:schemeClr val="bg1"/>
                </a:solidFill>
                <a:latin typeface="Arial" pitchFamily="34" charset="0"/>
                <a:cs typeface="Arial" pitchFamily="34" charset="0"/>
              </a:rPr>
              <a:t>Famiglia</a:t>
            </a:r>
          </a:p>
          <a:p>
            <a:r>
              <a:rPr lang="it-IT" sz="2400" b="1" dirty="0">
                <a:solidFill>
                  <a:schemeClr val="bg1"/>
                </a:solidFill>
                <a:latin typeface="Arial" pitchFamily="34" charset="0"/>
                <a:cs typeface="Arial" pitchFamily="34" charset="0"/>
              </a:rPr>
              <a:t> </a:t>
            </a:r>
            <a:r>
              <a:rPr lang="it-IT" sz="2400" b="1" dirty="0" smtClean="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PEI come </a:t>
            </a:r>
            <a:r>
              <a:rPr lang="it-IT" sz="2400" b="1" i="1" dirty="0" smtClean="0">
                <a:solidFill>
                  <a:schemeClr val="bg1"/>
                </a:solidFill>
                <a:latin typeface="Arial" pitchFamily="34" charset="0"/>
                <a:cs typeface="Arial" pitchFamily="34" charset="0"/>
              </a:rPr>
              <a:t>Progetto </a:t>
            </a:r>
            <a:r>
              <a:rPr lang="it-IT" sz="2400" b="1" i="1" dirty="0">
                <a:solidFill>
                  <a:schemeClr val="bg1"/>
                </a:solidFill>
                <a:latin typeface="Arial" pitchFamily="34" charset="0"/>
                <a:cs typeface="Arial" pitchFamily="34" charset="0"/>
              </a:rPr>
              <a:t>di vita</a:t>
            </a:r>
            <a:r>
              <a:rPr lang="it-IT" sz="2400" dirty="0" smtClean="0">
                <a:solidFill>
                  <a:srgbClr val="FFFF00"/>
                </a:solidFill>
                <a:latin typeface="Arial" pitchFamily="34" charset="0"/>
                <a:cs typeface="Arial" pitchFamily="34" charset="0"/>
              </a:rPr>
              <a:t>); è </a:t>
            </a:r>
            <a:r>
              <a:rPr lang="it-IT" sz="2400" dirty="0">
                <a:solidFill>
                  <a:srgbClr val="FFFF00"/>
                </a:solidFill>
                <a:latin typeface="Arial" pitchFamily="34" charset="0"/>
                <a:cs typeface="Arial" pitchFamily="34" charset="0"/>
              </a:rPr>
              <a:t>verificabile e </a:t>
            </a:r>
            <a:r>
              <a:rPr lang="it-IT" sz="2400" dirty="0" smtClean="0">
                <a:solidFill>
                  <a:srgbClr val="FFFF00"/>
                </a:solidFill>
                <a:latin typeface="Arial" pitchFamily="34" charset="0"/>
                <a:cs typeface="Arial" pitchFamily="34" charset="0"/>
              </a:rPr>
              <a:t>modificabile,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anche </a:t>
            </a:r>
            <a:r>
              <a:rPr lang="it-IT" sz="2400" dirty="0">
                <a:solidFill>
                  <a:srgbClr val="FFFF00"/>
                </a:solidFill>
                <a:latin typeface="Arial" pitchFamily="34" charset="0"/>
                <a:cs typeface="Arial" pitchFamily="34" charset="0"/>
              </a:rPr>
              <a:t>in itinere </a:t>
            </a:r>
          </a:p>
          <a:p>
            <a:endParaRPr lang="it-IT" sz="2400" dirty="0" smtClean="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047775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11579"/>
            <a:ext cx="9395520" cy="10033516"/>
          </a:xfrm>
          <a:prstGeom prst="rect">
            <a:avLst/>
          </a:prstGeom>
          <a:solidFill>
            <a:srgbClr val="002060"/>
          </a:solidFill>
        </p:spPr>
        <p:txBody>
          <a:bodyPr wrap="square">
            <a:spAutoFit/>
          </a:bodyPr>
          <a:lstStyle/>
          <a:p>
            <a:r>
              <a:rPr lang="it-IT" sz="3200" b="1" dirty="0" smtClean="0">
                <a:solidFill>
                  <a:srgbClr val="FF0000"/>
                </a:solidFill>
                <a:latin typeface="Arial" pitchFamily="34" charset="0"/>
                <a:cs typeface="Arial" pitchFamily="34" charset="0"/>
              </a:rPr>
              <a:t> III.</a:t>
            </a:r>
            <a:r>
              <a:rPr lang="it-IT" sz="3200" b="1" dirty="0" smtClean="0">
                <a:solidFill>
                  <a:srgbClr val="FFFF00"/>
                </a:solidFill>
                <a:latin typeface="Arial" pitchFamily="34" charset="0"/>
                <a:cs typeface="Arial" pitchFamily="34" charset="0"/>
              </a:rPr>
              <a:t>PRINCIPALE </a:t>
            </a:r>
            <a:r>
              <a:rPr lang="it-IT" sz="3200" b="1" dirty="0" smtClean="0">
                <a:solidFill>
                  <a:schemeClr val="bg1"/>
                </a:solidFill>
                <a:latin typeface="Arial" pitchFamily="34" charset="0"/>
                <a:cs typeface="Arial" pitchFamily="34" charset="0"/>
              </a:rPr>
              <a:t>NORMATIVA</a:t>
            </a:r>
            <a:r>
              <a:rPr lang="it-IT" sz="3200" b="1" dirty="0" smtClean="0">
                <a:solidFill>
                  <a:srgbClr val="FFFF00"/>
                </a:solidFill>
                <a:latin typeface="Arial" pitchFamily="34" charset="0"/>
                <a:cs typeface="Arial" pitchFamily="34" charset="0"/>
              </a:rPr>
              <a:t> DI RIFERIMENTO</a:t>
            </a:r>
          </a:p>
          <a:p>
            <a:endParaRPr lang="it-IT" sz="800" b="1" dirty="0" smtClean="0">
              <a:solidFill>
                <a:srgbClr val="FFFF00"/>
              </a:solidFill>
              <a:latin typeface="Arial" pitchFamily="34" charset="0"/>
              <a:cs typeface="Arial" pitchFamily="34" charset="0"/>
            </a:endParaRPr>
          </a:p>
          <a:p>
            <a:pPr algn="ctr"/>
            <a:r>
              <a:rPr lang="it-IT" sz="3200" dirty="0" smtClean="0">
                <a:solidFill>
                  <a:srgbClr val="FF0000"/>
                </a:solidFill>
                <a:latin typeface="Arial" pitchFamily="34" charset="0"/>
                <a:cs typeface="Arial" pitchFamily="34" charset="0"/>
              </a:rPr>
              <a:t>a. </a:t>
            </a:r>
            <a:r>
              <a:rPr lang="it-IT" sz="3200" dirty="0" smtClean="0">
                <a:solidFill>
                  <a:schemeClr val="bg1"/>
                </a:solidFill>
                <a:latin typeface="Arial" pitchFamily="34" charset="0"/>
                <a:cs typeface="Arial" pitchFamily="34" charset="0"/>
              </a:rPr>
              <a:t>VALUTAZIONE ALUNNI DISABILI  </a:t>
            </a:r>
          </a:p>
          <a:p>
            <a:pPr algn="ctr"/>
            <a:r>
              <a:rPr lang="it-IT" dirty="0" smtClean="0">
                <a:solidFill>
                  <a:srgbClr val="FFFF00"/>
                </a:solidFill>
                <a:latin typeface="Arial" pitchFamily="34" charset="0"/>
                <a:cs typeface="Arial" pitchFamily="34" charset="0"/>
              </a:rPr>
              <a:t>(ordine cronologico)</a:t>
            </a:r>
            <a:endParaRPr lang="it-IT" sz="800" b="1" dirty="0" smtClean="0">
              <a:solidFill>
                <a:srgbClr val="FFFF00"/>
              </a:solidFill>
              <a:latin typeface="Arial" pitchFamily="34" charset="0"/>
              <a:cs typeface="Arial" pitchFamily="34" charset="0"/>
            </a:endParaRPr>
          </a:p>
          <a:p>
            <a:endParaRPr lang="it-IT" sz="800" b="1" dirty="0" smtClean="0">
              <a:solidFill>
                <a:srgbClr val="FFFF00"/>
              </a:solidFill>
              <a:latin typeface="Arial" pitchFamily="34" charset="0"/>
              <a:cs typeface="Arial" pitchFamily="34" charset="0"/>
            </a:endParaRPr>
          </a:p>
          <a:p>
            <a:endParaRPr lang="it-IT" sz="800" b="1"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L. n. 517/1977</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D.M. 26.08.1981</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D.M. 10.12.1984</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Circolare Telegrafica n. 189/1985</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Sentenza della Corte Costituzionale n. 215/1987</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Parere del Consiglio di Stato n. 348/1991</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L. n. 104/1992 - art.16</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err="1" smtClean="0">
                <a:solidFill>
                  <a:srgbClr val="FFFF00"/>
                </a:solidFill>
                <a:latin typeface="Arial" pitchFamily="34" charset="0"/>
                <a:cs typeface="Arial" pitchFamily="34" charset="0"/>
              </a:rPr>
              <a:t>D.Lgs.</a:t>
            </a:r>
            <a:r>
              <a:rPr lang="it-IT" sz="2800" dirty="0" smtClean="0">
                <a:solidFill>
                  <a:srgbClr val="FFFF00"/>
                </a:solidFill>
                <a:latin typeface="Arial" pitchFamily="34" charset="0"/>
                <a:cs typeface="Arial" pitchFamily="34" charset="0"/>
              </a:rPr>
              <a:t> n. 297/1994 - artt. 313-318</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DPR n. 249/1998 -art. 2 (Diritti) ,c.4, 3°periodo</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DPR n. 323/1998 - art. 6 </a:t>
            </a:r>
          </a:p>
          <a:p>
            <a:endParaRPr lang="it-IT" sz="800" dirty="0" smtClean="0">
              <a:solidFill>
                <a:srgbClr val="FFFF00"/>
              </a:solidFill>
              <a:latin typeface="Arial" pitchFamily="34" charset="0"/>
              <a:cs typeface="Arial" pitchFamily="34" charset="0"/>
            </a:endParaRPr>
          </a:p>
          <a:p>
            <a:r>
              <a:rPr lang="pt-BR" sz="2800" dirty="0" smtClean="0">
                <a:solidFill>
                  <a:srgbClr val="FFFF00"/>
                </a:solidFill>
                <a:latin typeface="Arial" pitchFamily="34" charset="0"/>
                <a:cs typeface="Arial" pitchFamily="34" charset="0"/>
              </a:rPr>
              <a:t>       </a:t>
            </a:r>
            <a:r>
              <a:rPr lang="pt-BR" sz="2800" dirty="0" smtClean="0">
                <a:solidFill>
                  <a:srgbClr val="FF0000"/>
                </a:solidFill>
                <a:latin typeface="Arial" pitchFamily="34" charset="0"/>
                <a:cs typeface="Arial" pitchFamily="34" charset="0"/>
                <a:sym typeface="Wingdings" pitchFamily="2" charset="2"/>
              </a:rPr>
              <a:t></a:t>
            </a:r>
            <a:r>
              <a:rPr lang="pt-BR" sz="2800" dirty="0" smtClean="0">
                <a:solidFill>
                  <a:srgbClr val="FFFF00"/>
                </a:solidFill>
                <a:latin typeface="Arial" pitchFamily="34" charset="0"/>
                <a:cs typeface="Arial" pitchFamily="34" charset="0"/>
              </a:rPr>
              <a:t>O.M</a:t>
            </a:r>
            <a:r>
              <a:rPr lang="pt-BR" sz="2800" dirty="0">
                <a:solidFill>
                  <a:srgbClr val="FFFF00"/>
                </a:solidFill>
                <a:latin typeface="Arial" pitchFamily="34" charset="0"/>
                <a:cs typeface="Arial" pitchFamily="34" charset="0"/>
              </a:rPr>
              <a:t>. n. 90/2001 - artt. 11 (c. 11), 12 e 13</a:t>
            </a:r>
          </a:p>
          <a:p>
            <a:endParaRPr lang="it-IT" sz="28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16759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1700" y="-8878"/>
            <a:ext cx="9252520" cy="7571303"/>
          </a:xfrm>
          <a:prstGeom prst="rect">
            <a:avLst/>
          </a:prstGeom>
          <a:solidFill>
            <a:srgbClr val="002060"/>
          </a:solidFill>
        </p:spPr>
        <p:txBody>
          <a:bodyPr wrap="square">
            <a:spAutoFit/>
          </a:bodyPr>
          <a:lstStyle/>
          <a:p>
            <a:pPr algn="r"/>
            <a:r>
              <a:rPr lang="it-IT" dirty="0" smtClean="0">
                <a:solidFill>
                  <a:srgbClr val="FFFF00"/>
                </a:solidFill>
              </a:rPr>
              <a:t> (segue ordine cronologico)          </a:t>
            </a:r>
          </a:p>
          <a:p>
            <a:r>
              <a:rPr lang="it-IT" sz="3200" dirty="0" smtClean="0">
                <a:solidFill>
                  <a:srgbClr val="FFFF00"/>
                </a:solidFill>
                <a:latin typeface="Arial" pitchFamily="34" charset="0"/>
                <a:cs typeface="Arial" pitchFamily="34" charset="0"/>
              </a:rPr>
              <a:t>    PRINCIPALE </a:t>
            </a:r>
            <a:r>
              <a:rPr lang="it-IT" sz="3200" dirty="0">
                <a:solidFill>
                  <a:schemeClr val="bg1"/>
                </a:solidFill>
                <a:latin typeface="Arial" pitchFamily="34" charset="0"/>
                <a:cs typeface="Arial" pitchFamily="34" charset="0"/>
              </a:rPr>
              <a:t>NORMATIVA</a:t>
            </a:r>
            <a:r>
              <a:rPr lang="it-IT" sz="3200" dirty="0">
                <a:solidFill>
                  <a:srgbClr val="FFFF00"/>
                </a:solidFill>
                <a:latin typeface="Arial" pitchFamily="34" charset="0"/>
                <a:cs typeface="Arial" pitchFamily="34" charset="0"/>
              </a:rPr>
              <a:t> DI RIFERIMENTO</a:t>
            </a:r>
          </a:p>
          <a:p>
            <a:r>
              <a:rPr lang="it-IT" sz="2800" dirty="0" smtClean="0">
                <a:solidFill>
                  <a:schemeClr val="bg1"/>
                </a:solidFill>
                <a:latin typeface="Arial" pitchFamily="34" charset="0"/>
                <a:cs typeface="Arial" pitchFamily="34" charset="0"/>
              </a:rPr>
              <a:t>               VALUTAZIONE ALUNNI DISABILI</a:t>
            </a:r>
            <a:endParaRPr lang="it-IT" dirty="0">
              <a:solidFill>
                <a:srgbClr val="FFFF00"/>
              </a:solidFill>
            </a:endParaRPr>
          </a:p>
          <a:p>
            <a:r>
              <a:rPr lang="it-IT" sz="2800" dirty="0" smtClean="0">
                <a:solidFill>
                  <a:srgbClr val="FF0000"/>
                </a:solidFill>
                <a:latin typeface="Arial" pitchFamily="34" charset="0"/>
                <a:cs typeface="Arial" pitchFamily="34" charset="0"/>
              </a:rPr>
              <a:t>       -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 </a:t>
            </a:r>
            <a:r>
              <a:rPr lang="it-IT" sz="2800" dirty="0" err="1">
                <a:solidFill>
                  <a:srgbClr val="FFFF00"/>
                </a:solidFill>
                <a:latin typeface="Arial" pitchFamily="34" charset="0"/>
                <a:cs typeface="Arial" pitchFamily="34" charset="0"/>
              </a:rPr>
              <a:t>Lgs</a:t>
            </a:r>
            <a:r>
              <a:rPr lang="it-IT" sz="2800" dirty="0">
                <a:solidFill>
                  <a:srgbClr val="FFFF00"/>
                </a:solidFill>
                <a:latin typeface="Arial" pitchFamily="34" charset="0"/>
                <a:cs typeface="Arial" pitchFamily="34" charset="0"/>
              </a:rPr>
              <a:t>  n. 59/2004 - artt. 8 e </a:t>
            </a:r>
            <a:r>
              <a:rPr lang="it-IT" sz="2800" dirty="0" smtClean="0">
                <a:solidFill>
                  <a:srgbClr val="FFFF00"/>
                </a:solidFill>
                <a:latin typeface="Arial" pitchFamily="34" charset="0"/>
                <a:cs typeface="Arial" pitchFamily="34" charset="0"/>
              </a:rPr>
              <a:t>11</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D. </a:t>
            </a:r>
            <a:r>
              <a:rPr lang="it-IT" sz="2800" dirty="0" err="1">
                <a:solidFill>
                  <a:srgbClr val="FFFF00"/>
                </a:solidFill>
                <a:latin typeface="Arial" pitchFamily="34" charset="0"/>
                <a:cs typeface="Arial" pitchFamily="34" charset="0"/>
              </a:rPr>
              <a:t>Lgs</a:t>
            </a:r>
            <a:r>
              <a:rPr lang="it-IT" sz="2800" dirty="0">
                <a:solidFill>
                  <a:srgbClr val="FFFF00"/>
                </a:solidFill>
                <a:latin typeface="Arial" pitchFamily="34" charset="0"/>
                <a:cs typeface="Arial" pitchFamily="34" charset="0"/>
              </a:rPr>
              <a:t>. n. 226/2005 - art. </a:t>
            </a:r>
            <a:r>
              <a:rPr lang="it-IT" sz="2800" dirty="0" smtClean="0">
                <a:solidFill>
                  <a:srgbClr val="FFFF00"/>
                </a:solidFill>
                <a:latin typeface="Arial" pitchFamily="34" charset="0"/>
                <a:cs typeface="Arial" pitchFamily="34" charset="0"/>
              </a:rPr>
              <a:t>13</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L. n. 1/2007 - art. 3 </a:t>
            </a:r>
            <a:endParaRPr lang="it-IT" sz="2800" dirty="0" smtClean="0">
              <a:solidFill>
                <a:srgbClr val="FFFF00"/>
              </a:solidFill>
              <a:latin typeface="Arial" pitchFamily="34" charset="0"/>
              <a:cs typeface="Arial" pitchFamily="34" charset="0"/>
            </a:endParaRP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L. n. 176/.2007  - </a:t>
            </a:r>
            <a:r>
              <a:rPr lang="it-IT" sz="2800" dirty="0" smtClean="0">
                <a:solidFill>
                  <a:srgbClr val="FFFF00"/>
                </a:solidFill>
                <a:latin typeface="Arial" pitchFamily="34" charset="0"/>
                <a:cs typeface="Arial" pitchFamily="34" charset="0"/>
              </a:rPr>
              <a:t>art.1 </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L. n.169/2008 - artt. 2  e </a:t>
            </a:r>
            <a:r>
              <a:rPr lang="it-IT" sz="2800" dirty="0" smtClean="0">
                <a:solidFill>
                  <a:srgbClr val="FFFF00"/>
                </a:solidFill>
                <a:latin typeface="Arial" pitchFamily="34" charset="0"/>
                <a:cs typeface="Arial" pitchFamily="34" charset="0"/>
              </a:rPr>
              <a:t>3</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O.M. n. 40/2009 - art. 6 </a:t>
            </a:r>
            <a:endParaRPr lang="it-IT" sz="2800" dirty="0" smtClean="0">
              <a:solidFill>
                <a:srgbClr val="FFFF00"/>
              </a:solidFill>
              <a:latin typeface="Arial" pitchFamily="34" charset="0"/>
              <a:cs typeface="Arial" pitchFamily="34" charset="0"/>
            </a:endParaRP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LINEE-GUIDA </a:t>
            </a:r>
            <a:r>
              <a:rPr lang="it-IT" sz="2800" dirty="0">
                <a:solidFill>
                  <a:srgbClr val="FFFF00"/>
                </a:solidFill>
                <a:latin typeface="Arial" pitchFamily="34" charset="0"/>
                <a:cs typeface="Arial" pitchFamily="34" charset="0"/>
              </a:rPr>
              <a:t>.08.2009, III, </a:t>
            </a:r>
            <a:r>
              <a:rPr lang="it-IT" sz="2800" dirty="0" smtClean="0">
                <a:solidFill>
                  <a:srgbClr val="FFFF00"/>
                </a:solidFill>
                <a:latin typeface="Arial" pitchFamily="34" charset="0"/>
                <a:cs typeface="Arial" pitchFamily="34" charset="0"/>
              </a:rPr>
              <a:t>1.2</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D.P.R</a:t>
            </a:r>
            <a:r>
              <a:rPr lang="it-IT" sz="2800" dirty="0">
                <a:solidFill>
                  <a:srgbClr val="FFFF00"/>
                </a:solidFill>
                <a:latin typeface="Arial" pitchFamily="34" charset="0"/>
                <a:cs typeface="Arial" pitchFamily="34" charset="0"/>
              </a:rPr>
              <a:t>. n.122/2009 - artt. 1 e </a:t>
            </a:r>
            <a:r>
              <a:rPr lang="it-IT" sz="2800" dirty="0" smtClean="0">
                <a:solidFill>
                  <a:srgbClr val="FFFF00"/>
                </a:solidFill>
                <a:latin typeface="Arial" pitchFamily="34" charset="0"/>
                <a:cs typeface="Arial" pitchFamily="34" charset="0"/>
              </a:rPr>
              <a:t>9</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 C.M. n° </a:t>
            </a:r>
            <a:r>
              <a:rPr lang="it-IT" sz="2800" dirty="0" smtClean="0">
                <a:solidFill>
                  <a:srgbClr val="FFFF00"/>
                </a:solidFill>
                <a:latin typeface="Arial" pitchFamily="34" charset="0"/>
                <a:cs typeface="Arial" pitchFamily="34" charset="0"/>
              </a:rPr>
              <a:t>48/2012</a:t>
            </a:r>
          </a:p>
          <a:p>
            <a:endParaRPr lang="it-IT" sz="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sym typeface="Wingdings" pitchFamily="2" charset="2"/>
              </a:rPr>
              <a:t>O.M. n. 11/2015 - art. 22</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MIUR </a:t>
            </a:r>
            <a:r>
              <a:rPr lang="it-IT" sz="2800" dirty="0">
                <a:solidFill>
                  <a:srgbClr val="FFFF00"/>
                </a:solidFill>
                <a:latin typeface="Arial" pitchFamily="34" charset="0"/>
                <a:cs typeface="Arial" pitchFamily="34" charset="0"/>
              </a:rPr>
              <a:t>- URP, FAQ </a:t>
            </a:r>
            <a:endParaRPr lang="it-IT" sz="2800" dirty="0" smtClean="0">
              <a:solidFill>
                <a:srgbClr val="FFFF00"/>
              </a:solidFill>
              <a:latin typeface="Arial" pitchFamily="34" charset="0"/>
              <a:cs typeface="Arial" pitchFamily="34" charset="0"/>
            </a:endParaRPr>
          </a:p>
          <a:p>
            <a:endParaRPr lang="it-IT" sz="2800" dirty="0">
              <a:latin typeface="Arial" pitchFamily="34" charset="0"/>
              <a:cs typeface="Arial" pitchFamily="34" charset="0"/>
            </a:endParaRPr>
          </a:p>
        </p:txBody>
      </p:sp>
    </p:spTree>
    <p:extLst>
      <p:ext uri="{BB962C8B-B14F-4D97-AF65-F5344CB8AC3E}">
        <p14:creationId xmlns:p14="http://schemas.microsoft.com/office/powerpoint/2010/main" xmlns="" val="2240986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44624"/>
            <a:ext cx="9251504" cy="6986528"/>
          </a:xfrm>
          <a:prstGeom prst="rect">
            <a:avLst/>
          </a:prstGeom>
          <a:solidFill>
            <a:srgbClr val="002060"/>
          </a:solidFill>
        </p:spPr>
        <p:txBody>
          <a:bodyPr wrap="square">
            <a:spAutoFit/>
          </a:bodyPr>
          <a:lstStyle/>
          <a:p>
            <a:pPr algn="ctr"/>
            <a:r>
              <a:rPr lang="it-IT" sz="3200" dirty="0">
                <a:solidFill>
                  <a:srgbClr val="FFFF00"/>
                </a:solidFill>
                <a:latin typeface="Arial" pitchFamily="34" charset="0"/>
                <a:cs typeface="Arial" pitchFamily="34" charset="0"/>
              </a:rPr>
              <a:t>PRINCIPALE NORMATIVA DI </a:t>
            </a:r>
            <a:r>
              <a:rPr lang="it-IT" sz="3200" dirty="0" smtClean="0">
                <a:solidFill>
                  <a:srgbClr val="FFFF00"/>
                </a:solidFill>
                <a:latin typeface="Arial" pitchFamily="34" charset="0"/>
                <a:cs typeface="Arial" pitchFamily="34" charset="0"/>
              </a:rPr>
              <a:t>RIFERIMENTO</a:t>
            </a:r>
            <a:endParaRPr lang="it-IT" sz="3200" dirty="0">
              <a:solidFill>
                <a:srgbClr val="FFFF00"/>
              </a:solidFill>
              <a:latin typeface="Arial" pitchFamily="34" charset="0"/>
              <a:cs typeface="Arial" pitchFamily="34" charset="0"/>
            </a:endParaRPr>
          </a:p>
          <a:p>
            <a:pPr algn="ctr"/>
            <a:r>
              <a:rPr lang="it-IT" sz="3200" dirty="0">
                <a:solidFill>
                  <a:srgbClr val="FF0000"/>
                </a:solidFill>
                <a:latin typeface="Arial" pitchFamily="34" charset="0"/>
                <a:cs typeface="Arial" pitchFamily="34" charset="0"/>
              </a:rPr>
              <a:t>b</a:t>
            </a:r>
            <a:r>
              <a:rPr lang="it-IT" sz="3200" dirty="0" smtClean="0">
                <a:solidFill>
                  <a:srgbClr val="FF0000"/>
                </a:solidFill>
                <a:latin typeface="Arial" pitchFamily="34" charset="0"/>
                <a:cs typeface="Arial" pitchFamily="34" charset="0"/>
              </a:rPr>
              <a:t>. </a:t>
            </a:r>
            <a:r>
              <a:rPr lang="it-IT" sz="3200" dirty="0" smtClean="0">
                <a:solidFill>
                  <a:schemeClr val="bg1"/>
                </a:solidFill>
                <a:latin typeface="Arial" pitchFamily="34" charset="0"/>
                <a:cs typeface="Arial" pitchFamily="34" charset="0"/>
              </a:rPr>
              <a:t>VALUTAZIONE </a:t>
            </a:r>
            <a:r>
              <a:rPr lang="it-IT" sz="3200" dirty="0">
                <a:solidFill>
                  <a:schemeClr val="bg1"/>
                </a:solidFill>
                <a:latin typeface="Arial" pitchFamily="34" charset="0"/>
                <a:cs typeface="Arial" pitchFamily="34" charset="0"/>
              </a:rPr>
              <a:t>ALUNNI CON </a:t>
            </a:r>
            <a:r>
              <a:rPr lang="it-IT" sz="3200" dirty="0" smtClean="0">
                <a:solidFill>
                  <a:srgbClr val="FF0000"/>
                </a:solidFill>
                <a:latin typeface="Arial" pitchFamily="34" charset="0"/>
                <a:cs typeface="Arial" pitchFamily="34" charset="0"/>
              </a:rPr>
              <a:t>BES</a:t>
            </a:r>
          </a:p>
          <a:p>
            <a:pPr algn="ctr"/>
            <a:endParaRPr lang="it-IT" sz="800" dirty="0" smtClean="0">
              <a:solidFill>
                <a:schemeClr val="bg1"/>
              </a:solidFill>
              <a:latin typeface="Arial" pitchFamily="34" charset="0"/>
              <a:cs typeface="Arial" pitchFamily="34" charset="0"/>
            </a:endParaRPr>
          </a:p>
          <a:p>
            <a:r>
              <a:rPr lang="it-IT" sz="2800" dirty="0" smtClean="0">
                <a:solidFill>
                  <a:schemeClr val="bg1"/>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a:t>
            </a:r>
            <a:r>
              <a:rPr lang="it-IT" sz="2800" dirty="0">
                <a:solidFill>
                  <a:srgbClr val="FFFF00"/>
                </a:solidFill>
                <a:latin typeface="Arial" pitchFamily="34" charset="0"/>
                <a:cs typeface="Arial" pitchFamily="34" charset="0"/>
              </a:rPr>
              <a:t>. n.170/ </a:t>
            </a:r>
            <a:r>
              <a:rPr lang="it-IT" sz="2800" dirty="0" smtClean="0">
                <a:solidFill>
                  <a:srgbClr val="FFFF00"/>
                </a:solidFill>
                <a:latin typeface="Arial" pitchFamily="34" charset="0"/>
                <a:cs typeface="Arial" pitchFamily="34" charset="0"/>
              </a:rPr>
              <a:t>8.10.2010 </a:t>
            </a:r>
            <a:r>
              <a:rPr lang="it-IT" sz="20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Nuove norme in materia di </a:t>
            </a:r>
            <a:r>
              <a:rPr lang="it-IT" sz="2000" dirty="0" smtClean="0">
                <a:solidFill>
                  <a:srgbClr val="FFFF00"/>
                </a:solidFill>
                <a:latin typeface="Arial" pitchFamily="34" charset="0"/>
                <a:cs typeface="Arial" pitchFamily="34" charset="0"/>
              </a:rPr>
              <a:t>DSA in </a:t>
            </a:r>
            <a:r>
              <a:rPr lang="it-IT" sz="2000" dirty="0">
                <a:solidFill>
                  <a:srgbClr val="FFFF00"/>
                </a:solidFill>
                <a:latin typeface="Arial" pitchFamily="34" charset="0"/>
                <a:cs typeface="Arial" pitchFamily="34" charset="0"/>
              </a:rPr>
              <a:t>ambito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scolastico</a:t>
            </a:r>
            <a:r>
              <a:rPr lang="it-IT" sz="2000" b="1" dirty="0" smtClean="0">
                <a:solidFill>
                  <a:srgbClr val="FFFF00"/>
                </a:solidFill>
                <a:latin typeface="Arial" pitchFamily="34" charset="0"/>
                <a:cs typeface="Arial" pitchFamily="34" charset="0"/>
              </a:rPr>
              <a:t> </a:t>
            </a:r>
          </a:p>
          <a:p>
            <a:endParaRPr lang="it-IT" sz="800" b="1" dirty="0" smtClean="0">
              <a:solidFill>
                <a:srgbClr val="FFFF00"/>
              </a:solidFill>
              <a:latin typeface="Arial" pitchFamily="34" charset="0"/>
              <a:cs typeface="Arial" pitchFamily="34" charset="0"/>
            </a:endParaRPr>
          </a:p>
          <a:p>
            <a:r>
              <a:rPr lang="it-IT" sz="2000" b="1"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D.M</a:t>
            </a:r>
            <a:r>
              <a:rPr lang="it-IT" sz="2800" dirty="0">
                <a:solidFill>
                  <a:srgbClr val="FFFF00"/>
                </a:solidFill>
                <a:latin typeface="Arial" pitchFamily="34" charset="0"/>
                <a:cs typeface="Arial" pitchFamily="34" charset="0"/>
              </a:rPr>
              <a:t>. n. 5669/2011 </a:t>
            </a:r>
            <a:r>
              <a:rPr lang="it-IT" sz="2000" dirty="0">
                <a:solidFill>
                  <a:srgbClr val="FFFF00"/>
                </a:solidFill>
                <a:latin typeface="Arial" pitchFamily="34" charset="0"/>
                <a:cs typeface="Arial" pitchFamily="34" charset="0"/>
              </a:rPr>
              <a:t>applicativo della L. 170/2010 </a:t>
            </a:r>
            <a:r>
              <a:rPr lang="it-IT" sz="2000" dirty="0" smtClean="0">
                <a:solidFill>
                  <a:srgbClr val="FFFF00"/>
                </a:solidFill>
                <a:latin typeface="Arial" pitchFamily="34" charset="0"/>
                <a:cs typeface="Arial" pitchFamily="34" charset="0"/>
              </a:rPr>
              <a:t>- in </a:t>
            </a:r>
            <a:r>
              <a:rPr lang="it-IT" sz="2000" dirty="0">
                <a:solidFill>
                  <a:srgbClr val="FFFF00"/>
                </a:solidFill>
                <a:latin typeface="Arial" pitchFamily="34" charset="0"/>
                <a:cs typeface="Arial" pitchFamily="34" charset="0"/>
              </a:rPr>
              <a:t>allegato </a:t>
            </a:r>
            <a:r>
              <a:rPr lang="it-IT" sz="2000" dirty="0" smtClean="0">
                <a:solidFill>
                  <a:schemeClr val="bg1"/>
                </a:solidFill>
                <a:latin typeface="Arial" pitchFamily="34" charset="0"/>
                <a:cs typeface="Arial" pitchFamily="34" charset="0"/>
              </a:rPr>
              <a:t>Linee</a:t>
            </a:r>
          </a:p>
          <a:p>
            <a:r>
              <a:rPr lang="it-IT" sz="2000" dirty="0">
                <a:solidFill>
                  <a:schemeClr val="bg1"/>
                </a:solidFill>
                <a:latin typeface="Arial" pitchFamily="34" charset="0"/>
                <a:cs typeface="Arial" pitchFamily="34" charset="0"/>
              </a:rPr>
              <a:t> </a:t>
            </a:r>
            <a:r>
              <a:rPr lang="it-IT" sz="2000" dirty="0" smtClean="0">
                <a:solidFill>
                  <a:schemeClr val="bg1"/>
                </a:solidFill>
                <a:latin typeface="Arial" pitchFamily="34" charset="0"/>
                <a:cs typeface="Arial" pitchFamily="34" charset="0"/>
              </a:rPr>
              <a:t>    </a:t>
            </a:r>
            <a:r>
              <a:rPr lang="it-IT" sz="2000" dirty="0">
                <a:solidFill>
                  <a:schemeClr val="bg1"/>
                </a:solidFill>
                <a:latin typeface="Arial" pitchFamily="34" charset="0"/>
                <a:cs typeface="Arial" pitchFamily="34" charset="0"/>
              </a:rPr>
              <a:t>guida</a:t>
            </a:r>
            <a:r>
              <a:rPr lang="it-IT" sz="2000" dirty="0">
                <a:solidFill>
                  <a:srgbClr val="FFFF00"/>
                </a:solidFill>
                <a:latin typeface="Arial" pitchFamily="34" charset="0"/>
                <a:cs typeface="Arial" pitchFamily="34" charset="0"/>
              </a:rPr>
              <a:t> per il diritto allo studio degli alunni </a:t>
            </a:r>
            <a:r>
              <a:rPr lang="it-IT" sz="2000" dirty="0" smtClean="0">
                <a:solidFill>
                  <a:srgbClr val="FFFF00"/>
                </a:solidFill>
                <a:latin typeface="Arial" pitchFamily="34" charset="0"/>
                <a:cs typeface="Arial" pitchFamily="34" charset="0"/>
              </a:rPr>
              <a:t>e </a:t>
            </a:r>
            <a:r>
              <a:rPr lang="it-IT" sz="2000" dirty="0">
                <a:solidFill>
                  <a:srgbClr val="FFFF00"/>
                </a:solidFill>
                <a:latin typeface="Arial" pitchFamily="34" charset="0"/>
                <a:cs typeface="Arial" pitchFamily="34" charset="0"/>
              </a:rPr>
              <a:t>degli studenti  con </a:t>
            </a:r>
            <a:r>
              <a:rPr lang="it-IT" sz="2000" dirty="0" smtClean="0">
                <a:solidFill>
                  <a:schemeClr val="bg1"/>
                </a:solidFill>
                <a:latin typeface="Arial" pitchFamily="34" charset="0"/>
                <a:cs typeface="Arial" pitchFamily="34" charset="0"/>
              </a:rPr>
              <a:t>DSA</a:t>
            </a:r>
            <a:r>
              <a:rPr lang="it-IT" sz="2000" dirty="0" smtClean="0">
                <a:solidFill>
                  <a:srgbClr val="FFFF00"/>
                </a:solidFill>
                <a:latin typeface="Arial" pitchFamily="34" charset="0"/>
                <a:cs typeface="Arial" pitchFamily="34" charset="0"/>
              </a:rPr>
              <a:t> </a:t>
            </a:r>
          </a:p>
          <a:p>
            <a:endParaRPr lang="it-IT" sz="800" b="1" dirty="0">
              <a:solidFill>
                <a:srgbClr val="FFFF00"/>
              </a:solidFill>
              <a:latin typeface="Arial" pitchFamily="34" charset="0"/>
              <a:cs typeface="Arial" pitchFamily="34" charset="0"/>
            </a:endParaRPr>
          </a:p>
          <a:p>
            <a:r>
              <a:rPr lang="it-IT" sz="2800" b="1" dirty="0" smtClean="0">
                <a:solidFill>
                  <a:schemeClr val="bg1"/>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b="1" dirty="0" smtClean="0">
                <a:solidFill>
                  <a:schemeClr val="bg1"/>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Accordo </a:t>
            </a:r>
            <a:r>
              <a:rPr lang="it-IT" sz="2800" dirty="0">
                <a:solidFill>
                  <a:srgbClr val="FFFF00"/>
                </a:solidFill>
                <a:latin typeface="Arial" pitchFamily="34" charset="0"/>
                <a:cs typeface="Arial" pitchFamily="34" charset="0"/>
              </a:rPr>
              <a:t>Stato-Regioni  24.07.2012 </a:t>
            </a:r>
            <a:r>
              <a:rPr lang="it-IT" sz="2000" dirty="0">
                <a:solidFill>
                  <a:srgbClr val="FFFF00"/>
                </a:solidFill>
                <a:latin typeface="Arial" pitchFamily="34" charset="0"/>
                <a:cs typeface="Arial" pitchFamily="34" charset="0"/>
              </a:rPr>
              <a:t>- Indicazioni per la</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diagnosi </a:t>
            </a:r>
            <a:r>
              <a:rPr lang="it-IT" sz="2000" dirty="0">
                <a:solidFill>
                  <a:srgbClr val="FFFF00"/>
                </a:solidFill>
                <a:latin typeface="Arial" pitchFamily="34" charset="0"/>
                <a:cs typeface="Arial" pitchFamily="34" charset="0"/>
              </a:rPr>
              <a:t>e la certificazione dei </a:t>
            </a:r>
            <a:r>
              <a:rPr lang="it-IT" sz="2000" dirty="0" smtClean="0">
                <a:solidFill>
                  <a:srgbClr val="FFFF00"/>
                </a:solidFill>
                <a:latin typeface="Arial" pitchFamily="34" charset="0"/>
                <a:cs typeface="Arial" pitchFamily="34" charset="0"/>
              </a:rPr>
              <a:t>DSA</a:t>
            </a:r>
          </a:p>
          <a:p>
            <a:endParaRPr lang="it-IT" sz="800" dirty="0" smtClean="0">
              <a:solidFill>
                <a:srgbClr val="FFFF00"/>
              </a:solidFill>
              <a:latin typeface="Arial" pitchFamily="34" charset="0"/>
              <a:cs typeface="Arial" pitchFamily="34" charset="0"/>
            </a:endParaRPr>
          </a:p>
          <a:p>
            <a:r>
              <a:rPr lang="it-IT" sz="20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Direttiva </a:t>
            </a:r>
            <a:r>
              <a:rPr lang="it-IT" sz="2800" dirty="0">
                <a:solidFill>
                  <a:srgbClr val="FFFF00"/>
                </a:solidFill>
                <a:latin typeface="Arial" pitchFamily="34" charset="0"/>
                <a:cs typeface="Arial" pitchFamily="34" charset="0"/>
              </a:rPr>
              <a:t>MIUR 27.12.2012 </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Allegate  </a:t>
            </a:r>
            <a:r>
              <a:rPr lang="it-IT" sz="2000" dirty="0">
                <a:solidFill>
                  <a:schemeClr val="bg1"/>
                </a:solidFill>
                <a:latin typeface="Arial" pitchFamily="34" charset="0"/>
                <a:cs typeface="Arial" pitchFamily="34" charset="0"/>
              </a:rPr>
              <a:t>Linee </a:t>
            </a:r>
            <a:r>
              <a:rPr lang="it-IT" sz="2000" dirty="0" smtClean="0">
                <a:solidFill>
                  <a:schemeClr val="bg1"/>
                </a:solidFill>
                <a:latin typeface="Arial" pitchFamily="34" charset="0"/>
                <a:cs typeface="Arial" pitchFamily="34" charset="0"/>
              </a:rPr>
              <a:t>guida </a:t>
            </a:r>
            <a:r>
              <a:rPr lang="it-IT" sz="2000" dirty="0">
                <a:solidFill>
                  <a:schemeClr val="bg1"/>
                </a:solidFill>
                <a:latin typeface="Arial" pitchFamily="34" charset="0"/>
                <a:cs typeface="Arial" pitchFamily="34" charset="0"/>
              </a:rPr>
              <a:t>sui </a:t>
            </a:r>
            <a:r>
              <a:rPr lang="it-IT" sz="2000" dirty="0" smtClean="0">
                <a:solidFill>
                  <a:schemeClr val="bg1"/>
                </a:solidFill>
                <a:latin typeface="Arial" pitchFamily="34" charset="0"/>
                <a:cs typeface="Arial" pitchFamily="34" charset="0"/>
              </a:rPr>
              <a:t>BES</a:t>
            </a:r>
          </a:p>
          <a:p>
            <a:endParaRPr lang="it-IT" sz="800" dirty="0">
              <a:solidFill>
                <a:schemeClr val="bg1"/>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C.M</a:t>
            </a:r>
            <a:r>
              <a:rPr lang="it-IT" sz="2800" dirty="0">
                <a:solidFill>
                  <a:srgbClr val="FFFF00"/>
                </a:solidFill>
                <a:latin typeface="Arial" pitchFamily="34" charset="0"/>
                <a:cs typeface="Arial" pitchFamily="34" charset="0"/>
              </a:rPr>
              <a:t>. n. 8 /2013 </a:t>
            </a:r>
            <a:r>
              <a:rPr lang="it-IT" sz="2000" dirty="0">
                <a:solidFill>
                  <a:srgbClr val="FFFF00"/>
                </a:solidFill>
                <a:latin typeface="Arial" pitchFamily="34" charset="0"/>
                <a:cs typeface="Arial" pitchFamily="34" charset="0"/>
              </a:rPr>
              <a:t>-  Indicazioni operative sui </a:t>
            </a:r>
            <a:r>
              <a:rPr lang="it-IT" sz="2000" dirty="0" smtClean="0">
                <a:solidFill>
                  <a:srgbClr val="FFFF00"/>
                </a:solidFill>
                <a:latin typeface="Arial" pitchFamily="34" charset="0"/>
                <a:cs typeface="Arial" pitchFamily="34" charset="0"/>
              </a:rPr>
              <a:t>BES</a:t>
            </a:r>
          </a:p>
          <a:p>
            <a:endParaRPr lang="it-IT" sz="800" dirty="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DGR </a:t>
            </a:r>
            <a:r>
              <a:rPr lang="it-IT" sz="2800" dirty="0">
                <a:solidFill>
                  <a:srgbClr val="FFFF00"/>
                </a:solidFill>
                <a:latin typeface="Arial" pitchFamily="34" charset="0"/>
                <a:cs typeface="Arial" pitchFamily="34" charset="0"/>
              </a:rPr>
              <a:t>Piemonte  n. 16-7072/4.2.2014 </a:t>
            </a:r>
            <a:r>
              <a:rPr lang="it-IT" sz="2000" dirty="0">
                <a:solidFill>
                  <a:srgbClr val="FFFF00"/>
                </a:solidFill>
                <a:latin typeface="Arial" pitchFamily="34" charset="0"/>
                <a:cs typeface="Arial" pitchFamily="34" charset="0"/>
              </a:rPr>
              <a:t>- Legge </a:t>
            </a:r>
            <a:r>
              <a:rPr lang="it-IT" sz="2000" dirty="0" smtClean="0">
                <a:solidFill>
                  <a:srgbClr val="FFFF00"/>
                </a:solidFill>
                <a:latin typeface="Arial" pitchFamily="34" charset="0"/>
                <a:cs typeface="Arial" pitchFamily="34" charset="0"/>
              </a:rPr>
              <a:t>170/2010</a:t>
            </a:r>
          </a:p>
          <a:p>
            <a:endParaRPr lang="it-IT" sz="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D.P.R</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n.122/2009 </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art. 11 (DSA)</a:t>
            </a:r>
          </a:p>
          <a:p>
            <a:endParaRPr lang="it-IT" sz="8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O.M</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n.11/2015 - art. 23</a:t>
            </a:r>
          </a:p>
          <a:p>
            <a:endParaRPr lang="it-IT" sz="8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MIUR </a:t>
            </a:r>
            <a:r>
              <a:rPr lang="it-IT" sz="2800" dirty="0">
                <a:solidFill>
                  <a:srgbClr val="FFFF00"/>
                </a:solidFill>
                <a:latin typeface="Arial" pitchFamily="34" charset="0"/>
                <a:cs typeface="Arial" pitchFamily="34" charset="0"/>
              </a:rPr>
              <a:t>- URP, FAQ </a:t>
            </a:r>
          </a:p>
        </p:txBody>
      </p:sp>
    </p:spTree>
    <p:extLst>
      <p:ext uri="{BB962C8B-B14F-4D97-AF65-F5344CB8AC3E}">
        <p14:creationId xmlns:p14="http://schemas.microsoft.com/office/powerpoint/2010/main" xmlns="" val="646263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252520" cy="7786747"/>
          </a:xfrm>
          <a:prstGeom prst="rect">
            <a:avLst/>
          </a:prstGeom>
          <a:solidFill>
            <a:srgbClr val="002060"/>
          </a:solidFill>
        </p:spPr>
        <p:txBody>
          <a:bodyPr wrap="square">
            <a:spAutoFit/>
          </a:bodyPr>
          <a:lstStyle/>
          <a:p>
            <a:endParaRPr lang="it-IT" sz="2800" dirty="0" smtClean="0">
              <a:latin typeface="Arial" pitchFamily="34" charset="0"/>
              <a:cs typeface="Arial" pitchFamily="34" charset="0"/>
            </a:endParaRPr>
          </a:p>
          <a:p>
            <a:r>
              <a:rPr lang="it-IT" sz="2800" dirty="0" smtClean="0">
                <a:latin typeface="Arial" pitchFamily="34" charset="0"/>
                <a:cs typeface="Arial" pitchFamily="34" charset="0"/>
              </a:rPr>
              <a:t> </a:t>
            </a:r>
            <a:r>
              <a:rPr lang="it-IT" sz="2800" dirty="0">
                <a:solidFill>
                  <a:srgbClr val="FFFF00"/>
                </a:solidFill>
                <a:latin typeface="Arial" pitchFamily="34" charset="0"/>
                <a:cs typeface="Arial" pitchFamily="34" charset="0"/>
              </a:rPr>
              <a:t>F</a:t>
            </a:r>
            <a:r>
              <a:rPr lang="it-IT" sz="2800" dirty="0" smtClean="0">
                <a:solidFill>
                  <a:srgbClr val="FFFF00"/>
                </a:solidFill>
                <a:latin typeface="Arial" pitchFamily="34" charset="0"/>
                <a:cs typeface="Arial" pitchFamily="34" charset="0"/>
              </a:rPr>
              <a:t>ra </a:t>
            </a:r>
            <a:r>
              <a:rPr lang="it-IT" sz="2800" dirty="0">
                <a:solidFill>
                  <a:srgbClr val="FFFF00"/>
                </a:solidFill>
                <a:latin typeface="Arial" pitchFamily="34" charset="0"/>
                <a:cs typeface="Arial" pitchFamily="34" charset="0"/>
              </a:rPr>
              <a:t>gli scopi del </a:t>
            </a:r>
            <a:r>
              <a:rPr lang="it-IT" sz="2800" dirty="0">
                <a:solidFill>
                  <a:schemeClr val="bg1"/>
                </a:solidFill>
                <a:latin typeface="Arial" pitchFamily="34" charset="0"/>
                <a:cs typeface="Arial" pitchFamily="34" charset="0"/>
              </a:rPr>
              <a:t>PEI</a:t>
            </a:r>
            <a:r>
              <a:rPr lang="it-IT" sz="2800" dirty="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(per i disabili) </a:t>
            </a:r>
            <a:r>
              <a:rPr lang="it-IT" sz="2800" dirty="0">
                <a:solidFill>
                  <a:srgbClr val="FFFF00"/>
                </a:solidFill>
                <a:latin typeface="Arial" pitchFamily="34" charset="0"/>
                <a:cs typeface="Arial" pitchFamily="34" charset="0"/>
              </a:rPr>
              <a:t>e del </a:t>
            </a:r>
            <a:r>
              <a:rPr lang="it-IT" sz="2800" dirty="0">
                <a:solidFill>
                  <a:schemeClr val="bg1"/>
                </a:solidFill>
                <a:latin typeface="Arial" pitchFamily="34" charset="0"/>
                <a:cs typeface="Arial" pitchFamily="34" charset="0"/>
              </a:rPr>
              <a:t>PDP</a:t>
            </a:r>
            <a:r>
              <a:rPr lang="it-IT" sz="2800" dirty="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(per </a:t>
            </a:r>
            <a:r>
              <a:rPr lang="it-IT" sz="2000" dirty="0" smtClean="0">
                <a:solidFill>
                  <a:srgbClr val="FFFF00"/>
                </a:solidFill>
                <a:latin typeface="Arial" pitchFamily="34" charset="0"/>
                <a:cs typeface="Arial" pitchFamily="34" charset="0"/>
              </a:rPr>
              <a:t>gli altri </a:t>
            </a:r>
            <a:r>
              <a:rPr lang="it-IT" sz="2000" dirty="0">
                <a:solidFill>
                  <a:srgbClr val="FFFF00"/>
                </a:solidFill>
                <a:latin typeface="Arial" pitchFamily="34" charset="0"/>
                <a:cs typeface="Arial" pitchFamily="34" charset="0"/>
              </a:rPr>
              <a:t>BES</a:t>
            </a:r>
            <a:r>
              <a:rPr lang="it-IT" sz="2000" dirty="0" smtClean="0">
                <a:solidFill>
                  <a:srgbClr val="FFFF00"/>
                </a:solidFill>
                <a:latin typeface="Arial" pitchFamily="34" charset="0"/>
                <a:cs typeface="Arial" pitchFamily="34" charset="0"/>
              </a:rPr>
              <a:t>)</a:t>
            </a:r>
          </a:p>
          <a:p>
            <a:r>
              <a:rPr lang="it-IT" sz="2800" dirty="0" smtClean="0">
                <a:solidFill>
                  <a:srgbClr val="FFFF00"/>
                </a:solidFill>
                <a:latin typeface="Arial" pitchFamily="34" charset="0"/>
                <a:cs typeface="Arial" pitchFamily="34" charset="0"/>
              </a:rPr>
              <a:t> v’è </a:t>
            </a:r>
            <a:r>
              <a:rPr lang="it-IT" sz="2800" dirty="0">
                <a:solidFill>
                  <a:srgbClr val="FFFF00"/>
                </a:solidFill>
                <a:latin typeface="Arial" pitchFamily="34" charset="0"/>
                <a:cs typeface="Arial" pitchFamily="34" charset="0"/>
              </a:rPr>
              <a:t>anche quello di “</a:t>
            </a:r>
            <a:r>
              <a:rPr lang="it-IT" sz="2800" i="1" dirty="0">
                <a:solidFill>
                  <a:schemeClr val="bg1"/>
                </a:solidFill>
                <a:latin typeface="Arial" pitchFamily="34" charset="0"/>
                <a:cs typeface="Arial" pitchFamily="34" charset="0"/>
              </a:rPr>
              <a:t>definire, monitorare </a:t>
            </a:r>
            <a:r>
              <a:rPr lang="it-IT" sz="2800" i="1" dirty="0" smtClean="0">
                <a:solidFill>
                  <a:schemeClr val="bg1"/>
                </a:solidFill>
                <a:latin typeface="Arial" pitchFamily="34" charset="0"/>
                <a:cs typeface="Arial" pitchFamily="34" charset="0"/>
              </a:rPr>
              <a:t>e documentare</a:t>
            </a:r>
          </a:p>
          <a:p>
            <a:r>
              <a:rPr lang="it-IT" sz="2800" i="1" dirty="0" smtClean="0">
                <a:solidFill>
                  <a:schemeClr val="bg1"/>
                </a:solidFill>
                <a:latin typeface="Arial" pitchFamily="34" charset="0"/>
                <a:cs typeface="Arial" pitchFamily="34" charset="0"/>
              </a:rPr>
              <a:t> </a:t>
            </a:r>
            <a:r>
              <a:rPr lang="it-IT" sz="2800" i="1" dirty="0">
                <a:solidFill>
                  <a:schemeClr val="bg1"/>
                </a:solidFill>
                <a:latin typeface="Arial" pitchFamily="34" charset="0"/>
                <a:cs typeface="Arial" pitchFamily="34" charset="0"/>
              </a:rPr>
              <a:t>i criteri di valutazione </a:t>
            </a:r>
            <a:r>
              <a:rPr lang="it-IT" sz="2800" i="1" dirty="0" smtClean="0">
                <a:solidFill>
                  <a:schemeClr val="bg1"/>
                </a:solidFill>
                <a:latin typeface="Arial" pitchFamily="34" charset="0"/>
                <a:cs typeface="Arial" pitchFamily="34" charset="0"/>
              </a:rPr>
              <a:t>degli apprendimenti</a:t>
            </a:r>
            <a:r>
              <a:rPr lang="it-IT" sz="2800" dirty="0" smtClean="0">
                <a:solidFill>
                  <a:srgbClr val="FFFF00"/>
                </a:solidFill>
                <a:latin typeface="Arial" pitchFamily="34" charset="0"/>
                <a:cs typeface="Arial" pitchFamily="34" charset="0"/>
              </a:rPr>
              <a:t>”; tali criteri</a:t>
            </a:r>
          </a:p>
          <a:p>
            <a:r>
              <a:rPr lang="it-IT" sz="2800" dirty="0" smtClean="0">
                <a:solidFill>
                  <a:srgbClr val="FFFF00"/>
                </a:solidFill>
                <a:latin typeface="Arial" pitchFamily="34" charset="0"/>
                <a:cs typeface="Arial" pitchFamily="34" charset="0"/>
              </a:rPr>
              <a:t> valutativi possono (e se occorre </a:t>
            </a:r>
            <a:r>
              <a:rPr lang="it-IT" sz="2800" dirty="0" smtClean="0">
                <a:solidFill>
                  <a:schemeClr val="bg1"/>
                </a:solidFill>
                <a:latin typeface="Arial" pitchFamily="34" charset="0"/>
                <a:cs typeface="Arial" pitchFamily="34" charset="0"/>
              </a:rPr>
              <a:t>debbono</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essere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adattati all’alunno</a:t>
            </a:r>
            <a:r>
              <a:rPr lang="it-IT" sz="2800" dirty="0" smtClean="0">
                <a:solidFill>
                  <a:srgbClr val="FFFF00"/>
                </a:solidFill>
                <a:latin typeface="Arial" pitchFamily="34" charset="0"/>
                <a:cs typeface="Arial" pitchFamily="34" charset="0"/>
              </a:rPr>
              <a:t>, cioè </a:t>
            </a:r>
            <a:r>
              <a:rPr lang="it-IT" sz="2800" b="1" i="1" u="sng" dirty="0" smtClean="0">
                <a:solidFill>
                  <a:schemeClr val="bg1"/>
                </a:solidFill>
                <a:latin typeface="Arial" pitchFamily="34" charset="0"/>
                <a:cs typeface="Arial" pitchFamily="34" charset="0"/>
              </a:rPr>
              <a:t>personalizzati</a:t>
            </a:r>
            <a:endParaRPr lang="it-IT" sz="28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a:t>
            </a:r>
            <a:r>
              <a:rPr lang="it-IT" sz="2400" i="1" dirty="0">
                <a:solidFill>
                  <a:srgbClr val="FFFF00"/>
                </a:solidFill>
                <a:latin typeface="Arial" pitchFamily="34" charset="0"/>
                <a:cs typeface="Arial" pitchFamily="34" charset="0"/>
              </a:rPr>
              <a:t>Le istituzioni scolastiche adottano </a:t>
            </a:r>
            <a:r>
              <a:rPr lang="it-IT" sz="2400" i="1" dirty="0">
                <a:solidFill>
                  <a:schemeClr val="bg1"/>
                </a:solidFill>
                <a:latin typeface="Arial" pitchFamily="34" charset="0"/>
                <a:cs typeface="Arial" pitchFamily="34" charset="0"/>
              </a:rPr>
              <a:t>modalità valutative che </a:t>
            </a:r>
            <a:endParaRPr lang="it-IT" sz="2400" i="1" dirty="0" smtClean="0">
              <a:solidFill>
                <a:schemeClr val="bg1"/>
              </a:solidFill>
              <a:latin typeface="Arial" pitchFamily="34" charset="0"/>
              <a:cs typeface="Arial" pitchFamily="34" charset="0"/>
            </a:endParaRPr>
          </a:p>
          <a:p>
            <a:r>
              <a:rPr lang="it-IT" sz="2400" i="1" dirty="0" smtClean="0">
                <a:solidFill>
                  <a:schemeClr val="bg1"/>
                </a:solidFill>
                <a:latin typeface="Arial" pitchFamily="34" charset="0"/>
                <a:cs typeface="Arial" pitchFamily="34" charset="0"/>
              </a:rPr>
              <a:t>  consentano</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all’alunno e allo studente con DSA </a:t>
            </a:r>
            <a:r>
              <a:rPr lang="it-IT" sz="2400" i="1" dirty="0">
                <a:solidFill>
                  <a:schemeClr val="bg1"/>
                </a:solidFill>
                <a:latin typeface="Arial" pitchFamily="34" charset="0"/>
                <a:cs typeface="Arial" pitchFamily="34" charset="0"/>
              </a:rPr>
              <a:t>di </a:t>
            </a:r>
            <a:r>
              <a:rPr lang="it-IT" sz="2400" i="1" dirty="0" smtClean="0">
                <a:solidFill>
                  <a:schemeClr val="bg1"/>
                </a:solidFill>
                <a:latin typeface="Arial" pitchFamily="34" charset="0"/>
                <a:cs typeface="Arial" pitchFamily="34" charset="0"/>
              </a:rPr>
              <a:t>dimostrare</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effettivamente il livello di apprendimento raggiunto</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mediante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l’applicazione di misure che determinino le condizioni </a:t>
            </a:r>
            <a:r>
              <a:rPr lang="it-IT" sz="2400" i="1" dirty="0" smtClean="0">
                <a:solidFill>
                  <a:srgbClr val="FFFF00"/>
                </a:solidFill>
                <a:latin typeface="Arial" pitchFamily="34" charset="0"/>
                <a:cs typeface="Arial" pitchFamily="34" charset="0"/>
              </a:rPr>
              <a:t>per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l’espletamento </a:t>
            </a:r>
            <a:r>
              <a:rPr lang="it-IT" sz="2400" i="1" dirty="0">
                <a:solidFill>
                  <a:srgbClr val="FFFF00"/>
                </a:solidFill>
                <a:latin typeface="Arial" pitchFamily="34" charset="0"/>
                <a:cs typeface="Arial" pitchFamily="34" charset="0"/>
              </a:rPr>
              <a:t>della prestazione da valutare </a:t>
            </a:r>
            <a:r>
              <a:rPr lang="it-IT" sz="2400" i="1" dirty="0" smtClean="0">
                <a:solidFill>
                  <a:srgbClr val="FFFF00"/>
                </a:solidFill>
                <a:latin typeface="Arial" pitchFamily="34" charset="0"/>
                <a:cs typeface="Arial" pitchFamily="34" charset="0"/>
              </a:rPr>
              <a:t>-</a:t>
            </a:r>
            <a:r>
              <a:rPr lang="it-IT" sz="2400" i="1" dirty="0">
                <a:solidFill>
                  <a:srgbClr val="FFFF00"/>
                </a:solidFill>
                <a:latin typeface="Arial" pitchFamily="34" charset="0"/>
                <a:cs typeface="Arial" pitchFamily="34" charset="0"/>
              </a:rPr>
              <a:t>relativamente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ai </a:t>
            </a:r>
            <a:r>
              <a:rPr lang="it-IT" sz="2400" i="1" dirty="0">
                <a:solidFill>
                  <a:srgbClr val="FFFF00"/>
                </a:solidFill>
                <a:latin typeface="Arial" pitchFamily="34" charset="0"/>
                <a:cs typeface="Arial" pitchFamily="34" charset="0"/>
              </a:rPr>
              <a:t>tempi di effettuazione ed alle modalità di strutturazione </a:t>
            </a:r>
            <a:r>
              <a:rPr lang="it-IT" sz="2400" i="1" dirty="0" smtClean="0">
                <a:solidFill>
                  <a:srgbClr val="FFFF00"/>
                </a:solidFill>
                <a:latin typeface="Arial" pitchFamily="34" charset="0"/>
                <a:cs typeface="Arial" pitchFamily="34" charset="0"/>
              </a:rPr>
              <a:t>delle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prove- riservando particolare attenzione alla padronanza dei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contenuti </a:t>
            </a:r>
            <a:r>
              <a:rPr lang="it-IT" sz="2400" i="1" dirty="0">
                <a:solidFill>
                  <a:srgbClr val="FFFF00"/>
                </a:solidFill>
                <a:latin typeface="Arial" pitchFamily="34" charset="0"/>
                <a:cs typeface="Arial" pitchFamily="34" charset="0"/>
              </a:rPr>
              <a:t>disciplinari, a prescindere dagli aspetti legati </a:t>
            </a:r>
            <a:r>
              <a:rPr lang="it-IT" sz="2400" i="1" dirty="0" smtClean="0">
                <a:solidFill>
                  <a:srgbClr val="FFFF00"/>
                </a:solidFill>
                <a:latin typeface="Arial" pitchFamily="34" charset="0"/>
                <a:cs typeface="Arial" pitchFamily="34" charset="0"/>
              </a:rPr>
              <a:t>all’abilità</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deficitaria” </a:t>
            </a:r>
            <a:endParaRPr lang="it-IT" sz="2400" i="1" dirty="0" smtClean="0">
              <a:solidFill>
                <a:srgbClr val="FFFF00"/>
              </a:solidFill>
              <a:latin typeface="Arial" pitchFamily="34" charset="0"/>
              <a:cs typeface="Arial" pitchFamily="34" charset="0"/>
            </a:endParaRPr>
          </a:p>
          <a:p>
            <a:r>
              <a:rPr lang="it-IT" sz="2400" b="1" i="1" dirty="0">
                <a:solidFill>
                  <a:srgbClr val="FFFF00"/>
                </a:solidFill>
                <a:latin typeface="Arial" pitchFamily="34" charset="0"/>
                <a:cs typeface="Arial" pitchFamily="34" charset="0"/>
              </a:rPr>
              <a:t> </a:t>
            </a:r>
            <a:r>
              <a:rPr lang="it-IT" sz="2400" b="1" i="1"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art. 6, c.2, DM </a:t>
            </a:r>
            <a:r>
              <a:rPr lang="it-IT" sz="2000" b="1" dirty="0" smtClean="0">
                <a:solidFill>
                  <a:schemeClr val="bg1"/>
                </a:solidFill>
                <a:latin typeface="Arial" pitchFamily="34" charset="0"/>
                <a:cs typeface="Arial" pitchFamily="34" charset="0"/>
              </a:rPr>
              <a:t>n.5669/2011)</a:t>
            </a: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135375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7450"/>
            <a:ext cx="9131178" cy="7263527"/>
          </a:xfrm>
          <a:prstGeom prst="rect">
            <a:avLst/>
          </a:prstGeom>
          <a:solidFill>
            <a:srgbClr val="002060"/>
          </a:solidFill>
        </p:spPr>
        <p:txBody>
          <a:bodyPr wrap="square">
            <a:spAutoFit/>
          </a:bodyPr>
          <a:lstStyle/>
          <a:p>
            <a:r>
              <a:rPr lang="it-IT" sz="2800" dirty="0" smtClean="0">
                <a:solidFill>
                  <a:srgbClr val="FFFF00"/>
                </a:solidFill>
                <a:latin typeface="Arial" pitchFamily="34" charset="0"/>
                <a:cs typeface="Arial" pitchFamily="34" charset="0"/>
              </a:rPr>
              <a:t>  La ratio di questa norma sta nell’esigenza di consentire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 ciascun allievo la possibilità di </a:t>
            </a:r>
            <a:r>
              <a:rPr lang="it-IT" sz="2800" dirty="0" smtClean="0">
                <a:solidFill>
                  <a:schemeClr val="bg1"/>
                </a:solidFill>
                <a:latin typeface="Arial" pitchFamily="34" charset="0"/>
                <a:cs typeface="Arial" pitchFamily="34" charset="0"/>
              </a:rPr>
              <a:t>dimostrare </a:t>
            </a:r>
            <a:r>
              <a:rPr lang="it-IT" sz="2800" dirty="0">
                <a:solidFill>
                  <a:schemeClr val="bg1"/>
                </a:solidFill>
                <a:latin typeface="Arial" pitchFamily="34" charset="0"/>
                <a:cs typeface="Arial" pitchFamily="34" charset="0"/>
              </a:rPr>
              <a:t>i livelli </a:t>
            </a:r>
            <a:r>
              <a:rPr lang="it-IT" sz="2800" dirty="0" smtClean="0">
                <a:solidFill>
                  <a:schemeClr val="bg1"/>
                </a:solidFill>
                <a:latin typeface="Arial" pitchFamily="34" charset="0"/>
                <a:cs typeface="Arial" pitchFamily="34" charset="0"/>
              </a:rPr>
              <a:t>degli</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apprendimenti raggiunti</a:t>
            </a:r>
            <a:r>
              <a:rPr lang="it-IT" sz="2800" dirty="0">
                <a:solidFill>
                  <a:srgbClr val="FFFF00"/>
                </a:solidFill>
                <a:latin typeface="Arial" pitchFamily="34" charset="0"/>
                <a:cs typeface="Arial" pitchFamily="34" charset="0"/>
              </a:rPr>
              <a:t>, senza </a:t>
            </a:r>
            <a:r>
              <a:rPr lang="it-IT" sz="2800" dirty="0" smtClean="0">
                <a:solidFill>
                  <a:srgbClr val="FFFF00"/>
                </a:solidFill>
                <a:latin typeface="Arial" pitchFamily="34" charset="0"/>
                <a:cs typeface="Arial" pitchFamily="34" charset="0"/>
              </a:rPr>
              <a:t>dover essere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forzatamente penalizzato </a:t>
            </a:r>
            <a:r>
              <a:rPr lang="it-IT" sz="2800" dirty="0">
                <a:solidFill>
                  <a:srgbClr val="FFFF00"/>
                </a:solidFill>
                <a:latin typeface="Arial" pitchFamily="34" charset="0"/>
                <a:cs typeface="Arial" pitchFamily="34" charset="0"/>
              </a:rPr>
              <a:t>da procedure </a:t>
            </a:r>
            <a:r>
              <a:rPr lang="it-IT" sz="2800" dirty="0" smtClean="0">
                <a:solidFill>
                  <a:srgbClr val="FFFF00"/>
                </a:solidFill>
                <a:latin typeface="Arial" pitchFamily="34" charset="0"/>
                <a:cs typeface="Arial" pitchFamily="34" charset="0"/>
              </a:rPr>
              <a:t>di valutazione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scolastica che </a:t>
            </a:r>
            <a:r>
              <a:rPr lang="it-IT" sz="2800" dirty="0">
                <a:solidFill>
                  <a:srgbClr val="FFFF00"/>
                </a:solidFill>
                <a:latin typeface="Arial" pitchFamily="34" charset="0"/>
                <a:cs typeface="Arial" pitchFamily="34" charset="0"/>
              </a:rPr>
              <a:t>non </a:t>
            </a:r>
            <a:r>
              <a:rPr lang="it-IT" sz="2800" dirty="0" smtClean="0">
                <a:solidFill>
                  <a:srgbClr val="FFFF00"/>
                </a:solidFill>
                <a:latin typeface="Arial" pitchFamily="34" charset="0"/>
                <a:cs typeface="Arial" pitchFamily="34" charset="0"/>
              </a:rPr>
              <a:t>considerano o tengano conto delle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sue difficoltà specifiche</a:t>
            </a:r>
          </a:p>
          <a:p>
            <a:r>
              <a:rPr lang="it-IT" sz="2800" dirty="0" smtClean="0">
                <a:solidFill>
                  <a:srgbClr val="FFFF00"/>
                </a:solidFill>
                <a:latin typeface="Arial" pitchFamily="34" charset="0"/>
                <a:cs typeface="Arial" pitchFamily="34" charset="0"/>
              </a:rPr>
              <a:t>  Perciò appare necessario </a:t>
            </a:r>
            <a:r>
              <a:rPr lang="it-IT" sz="2800" b="1" dirty="0">
                <a:solidFill>
                  <a:schemeClr val="bg1"/>
                </a:solidFill>
                <a:latin typeface="Arial" pitchFamily="34" charset="0"/>
                <a:cs typeface="Arial" pitchFamily="34" charset="0"/>
              </a:rPr>
              <a:t>personalizzare i criteri </a:t>
            </a:r>
            <a:r>
              <a:rPr lang="it-IT" sz="2800" b="1" dirty="0" smtClean="0">
                <a:solidFill>
                  <a:schemeClr val="bg1"/>
                </a:solidFill>
                <a:latin typeface="Arial" pitchFamily="34" charset="0"/>
                <a:cs typeface="Arial" pitchFamily="34" charset="0"/>
              </a:rPr>
              <a:t>di </a:t>
            </a:r>
          </a:p>
          <a:p>
            <a:r>
              <a:rPr lang="it-IT" sz="2800" b="1" dirty="0">
                <a:solidFill>
                  <a:schemeClr val="bg1"/>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 valutazione </a:t>
            </a:r>
            <a:r>
              <a:rPr lang="it-IT" sz="2800" b="1" dirty="0">
                <a:solidFill>
                  <a:schemeClr val="bg1"/>
                </a:solidFill>
                <a:latin typeface="Arial" pitchFamily="34" charset="0"/>
                <a:cs typeface="Arial" pitchFamily="34" charset="0"/>
              </a:rPr>
              <a:t>degli apprendimenti </a:t>
            </a:r>
            <a:r>
              <a:rPr lang="it-IT" sz="2800" dirty="0">
                <a:solidFill>
                  <a:srgbClr val="FFFF00"/>
                </a:solidFill>
                <a:latin typeface="Arial" pitchFamily="34" charset="0"/>
                <a:cs typeface="Arial" pitchFamily="34" charset="0"/>
              </a:rPr>
              <a:t>e </a:t>
            </a:r>
            <a:r>
              <a:rPr lang="it-IT" sz="2800" dirty="0" smtClean="0">
                <a:solidFill>
                  <a:srgbClr val="FFFF00"/>
                </a:solidFill>
                <a:latin typeface="Arial" pitchFamily="34" charset="0"/>
                <a:cs typeface="Arial" pitchFamily="34" charset="0"/>
              </a:rPr>
              <a:t>tenere </a:t>
            </a:r>
            <a:r>
              <a:rPr lang="it-IT" sz="2800" dirty="0">
                <a:solidFill>
                  <a:srgbClr val="FFFF00"/>
                </a:solidFill>
                <a:latin typeface="Arial" pitchFamily="34" charset="0"/>
                <a:cs typeface="Arial" pitchFamily="34" charset="0"/>
              </a:rPr>
              <a:t>separate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le conoscenze/competenze/abilità </a:t>
            </a:r>
            <a:r>
              <a:rPr lang="it-IT" sz="2800" dirty="0">
                <a:solidFill>
                  <a:srgbClr val="FFFF00"/>
                </a:solidFill>
                <a:latin typeface="Arial" pitchFamily="34" charset="0"/>
                <a:cs typeface="Arial" pitchFamily="34" charset="0"/>
              </a:rPr>
              <a:t>che si </a:t>
            </a:r>
            <a:r>
              <a:rPr lang="it-IT" sz="2800" dirty="0" smtClean="0">
                <a:solidFill>
                  <a:srgbClr val="FFFF00"/>
                </a:solidFill>
                <a:latin typeface="Arial" pitchFamily="34" charset="0"/>
                <a:cs typeface="Arial" pitchFamily="34" charset="0"/>
              </a:rPr>
              <a:t>debbono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valutare </a:t>
            </a:r>
            <a:r>
              <a:rPr lang="it-IT" sz="2800" dirty="0">
                <a:solidFill>
                  <a:srgbClr val="FFFF00"/>
                </a:solidFill>
                <a:latin typeface="Arial" pitchFamily="34" charset="0"/>
                <a:cs typeface="Arial" pitchFamily="34" charset="0"/>
              </a:rPr>
              <a:t>dalle eventuali difficoltà di accesso legate </a:t>
            </a:r>
            <a:r>
              <a:rPr lang="it-IT" sz="2800" dirty="0" smtClean="0">
                <a:solidFill>
                  <a:srgbClr val="FFFF00"/>
                </a:solidFill>
                <a:latin typeface="Arial" pitchFamily="34" charset="0"/>
                <a:cs typeface="Arial" pitchFamily="34" charset="0"/>
              </a:rPr>
              <a:t>al</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disturbo dello studente</a:t>
            </a:r>
          </a:p>
          <a:p>
            <a:endParaRPr lang="it-IT" sz="20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N.B</a:t>
            </a:r>
            <a:r>
              <a:rPr lang="it-IT" sz="2400" dirty="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Non si </a:t>
            </a:r>
            <a:r>
              <a:rPr lang="it-IT" sz="2400" dirty="0">
                <a:solidFill>
                  <a:srgbClr val="FFFF00"/>
                </a:solidFill>
                <a:latin typeface="Arial" pitchFamily="34" charset="0"/>
                <a:cs typeface="Arial" pitchFamily="34" charset="0"/>
              </a:rPr>
              <a:t>tratta di </a:t>
            </a:r>
            <a:r>
              <a:rPr lang="it-IT" sz="2400" dirty="0" smtClean="0">
                <a:solidFill>
                  <a:srgbClr val="FFFF00"/>
                </a:solidFill>
                <a:latin typeface="Arial" pitchFamily="34" charset="0"/>
                <a:cs typeface="Arial" pitchFamily="34" charset="0"/>
              </a:rPr>
              <a:t>favorire gli alunni </a:t>
            </a:r>
            <a:r>
              <a:rPr lang="it-IT" sz="2400" dirty="0">
                <a:solidFill>
                  <a:srgbClr val="FFFF00"/>
                </a:solidFill>
                <a:latin typeface="Arial" pitchFamily="34" charset="0"/>
                <a:cs typeface="Arial" pitchFamily="34" charset="0"/>
              </a:rPr>
              <a:t>con </a:t>
            </a:r>
            <a:r>
              <a:rPr lang="it-IT" sz="2400" dirty="0" smtClean="0">
                <a:solidFill>
                  <a:srgbClr val="FFFF00"/>
                </a:solidFill>
                <a:latin typeface="Arial" pitchFamily="34" charset="0"/>
                <a:cs typeface="Arial" pitchFamily="34" charset="0"/>
              </a:rPr>
              <a:t>BES dando </a:t>
            </a:r>
            <a:r>
              <a:rPr lang="it-IT" sz="2400" dirty="0">
                <a:solidFill>
                  <a:srgbClr val="FFFF00"/>
                </a:solidFill>
                <a:latin typeface="Arial" pitchFamily="34" charset="0"/>
                <a:cs typeface="Arial" pitchFamily="34" charset="0"/>
              </a:rPr>
              <a:t>loro </a:t>
            </a:r>
            <a:r>
              <a:rPr lang="it-IT" sz="2400" dirty="0" smtClean="0">
                <a:solidFill>
                  <a:srgbClr val="FFFF00"/>
                </a:solidFill>
                <a:latin typeface="Arial" pitchFamily="34" charset="0"/>
                <a:cs typeface="Arial" pitchFamily="34" charset="0"/>
              </a:rPr>
              <a:t>una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possibilità </a:t>
            </a:r>
            <a:r>
              <a:rPr lang="it-IT" sz="2400" dirty="0">
                <a:solidFill>
                  <a:srgbClr val="FFFF00"/>
                </a:solidFill>
                <a:latin typeface="Arial" pitchFamily="34" charset="0"/>
                <a:cs typeface="Arial" pitchFamily="34" charset="0"/>
              </a:rPr>
              <a:t>in più rispetto agli </a:t>
            </a:r>
            <a:r>
              <a:rPr lang="it-IT" sz="2400" dirty="0" smtClean="0">
                <a:solidFill>
                  <a:srgbClr val="FFFF00"/>
                </a:solidFill>
                <a:latin typeface="Arial" pitchFamily="34" charset="0"/>
                <a:cs typeface="Arial" pitchFamily="34" charset="0"/>
              </a:rPr>
              <a:t>altri o un aiuto facilitante, ma di un</a:t>
            </a:r>
          </a:p>
          <a:p>
            <a:r>
              <a:rPr lang="it-IT" sz="2400" dirty="0" smtClean="0">
                <a:solidFill>
                  <a:srgbClr val="FFFF00"/>
                </a:solidFill>
                <a:latin typeface="Arial" pitchFamily="34" charset="0"/>
                <a:cs typeface="Arial" pitchFamily="34" charset="0"/>
              </a:rPr>
              <a:t> </a:t>
            </a:r>
            <a:r>
              <a:rPr lang="it-IT" sz="2400" b="1" dirty="0">
                <a:solidFill>
                  <a:schemeClr val="bg1"/>
                </a:solidFill>
                <a:latin typeface="Arial" pitchFamily="34" charset="0"/>
                <a:cs typeface="Arial" pitchFamily="34" charset="0"/>
              </a:rPr>
              <a:t>ATTO DI EQUITA</a:t>
            </a:r>
            <a:r>
              <a:rPr lang="it-IT" sz="2400" b="1" dirty="0" smtClean="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che in qualche modo compensi gli effetti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negativi provocati dal disturbo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t>
            </a:r>
            <a:r>
              <a:rPr lang="it-IT" sz="2000" i="1" dirty="0" smtClean="0">
                <a:solidFill>
                  <a:schemeClr val="bg1"/>
                </a:solidFill>
                <a:latin typeface="Arial" pitchFamily="34" charset="0"/>
                <a:cs typeface="Arial" pitchFamily="34" charset="0"/>
              </a:rPr>
              <a:t>Non </a:t>
            </a:r>
            <a:r>
              <a:rPr lang="it-IT" sz="2000" i="1" dirty="0">
                <a:solidFill>
                  <a:schemeClr val="bg1"/>
                </a:solidFill>
                <a:latin typeface="Arial" pitchFamily="34" charset="0"/>
                <a:cs typeface="Arial" pitchFamily="34" charset="0"/>
              </a:rPr>
              <a:t>c’è nulla che sia più ingiusto quanto far parti uguali fra disuguali </a:t>
            </a:r>
            <a:r>
              <a:rPr lang="it-IT" sz="2000" i="1" dirty="0" smtClean="0">
                <a:solidFill>
                  <a:srgbClr val="FFFF00"/>
                </a:solidFill>
                <a:latin typeface="Arial" pitchFamily="34" charset="0"/>
                <a:cs typeface="Arial" pitchFamily="34" charset="0"/>
              </a:rPr>
              <a:t>«</a:t>
            </a:r>
            <a:endParaRPr lang="it-IT" sz="2000" i="1" dirty="0">
              <a:solidFill>
                <a:srgbClr val="FFFF00"/>
              </a:solidFill>
              <a:latin typeface="Arial" pitchFamily="34" charset="0"/>
              <a:cs typeface="Arial" pitchFamily="34" charset="0"/>
            </a:endParaRPr>
          </a:p>
          <a:p>
            <a:r>
              <a:rPr lang="it-IT" dirty="0" smtClean="0">
                <a:solidFill>
                  <a:srgbClr val="FFFF00"/>
                </a:solidFill>
                <a:latin typeface="Arial" pitchFamily="34" charset="0"/>
                <a:cs typeface="Arial" pitchFamily="34" charset="0"/>
              </a:rPr>
              <a:t>                                                                                                                      (don Milani)</a:t>
            </a:r>
            <a:endParaRPr lang="it-IT"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348981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6036"/>
            <a:ext cx="9171440" cy="6986528"/>
          </a:xfrm>
          <a:prstGeom prst="rect">
            <a:avLst/>
          </a:prstGeom>
          <a:solidFill>
            <a:srgbClr val="002060"/>
          </a:solidFill>
        </p:spPr>
        <p:txBody>
          <a:bodyPr wrap="square">
            <a:spAutoFit/>
          </a:bodyPr>
          <a:lstStyle/>
          <a:p>
            <a:r>
              <a:rPr lang="it-IT" sz="2800" dirty="0" smtClean="0">
                <a:solidFill>
                  <a:srgbClr val="FFFF00"/>
                </a:solidFill>
                <a:latin typeface="Arial" pitchFamily="34" charset="0"/>
                <a:cs typeface="Arial" pitchFamily="34" charset="0"/>
              </a:rPr>
              <a:t> In effetti </a:t>
            </a:r>
            <a:r>
              <a:rPr lang="it-IT" sz="2800" dirty="0">
                <a:solidFill>
                  <a:srgbClr val="FFFF00"/>
                </a:solidFill>
                <a:latin typeface="Arial" pitchFamily="34" charset="0"/>
                <a:cs typeface="Arial" pitchFamily="34" charset="0"/>
              </a:rPr>
              <a:t>si sta semplicemente </a:t>
            </a:r>
            <a:r>
              <a:rPr lang="it-IT" sz="2800" dirty="0">
                <a:solidFill>
                  <a:schemeClr val="bg1"/>
                </a:solidFill>
                <a:latin typeface="Arial" pitchFamily="34" charset="0"/>
                <a:cs typeface="Arial" pitchFamily="34" charset="0"/>
              </a:rPr>
              <a:t>personalizzando l</a:t>
            </a:r>
            <a:r>
              <a:rPr lang="it-IT" sz="2800" dirty="0" smtClean="0">
                <a:solidFill>
                  <a:schemeClr val="bg1"/>
                </a:solidFill>
                <a:latin typeface="Arial" pitchFamily="34" charset="0"/>
                <a:cs typeface="Arial" pitchFamily="34" charset="0"/>
              </a:rPr>
              <a:t>a</a:t>
            </a:r>
          </a:p>
          <a:p>
            <a:r>
              <a:rPr lang="it-IT" sz="2800" dirty="0" smtClean="0">
                <a:solidFill>
                  <a:schemeClr val="bg1"/>
                </a:solidFill>
                <a:latin typeface="Arial" pitchFamily="34" charset="0"/>
                <a:cs typeface="Arial" pitchFamily="34" charset="0"/>
              </a:rPr>
              <a:t> </a:t>
            </a:r>
            <a:r>
              <a:rPr lang="it-IT" sz="2800" dirty="0">
                <a:solidFill>
                  <a:schemeClr val="bg1"/>
                </a:solidFill>
                <a:latin typeface="Arial" pitchFamily="34" charset="0"/>
                <a:cs typeface="Arial" pitchFamily="34" charset="0"/>
              </a:rPr>
              <a:t>modalità di </a:t>
            </a:r>
            <a:r>
              <a:rPr lang="it-IT" sz="2800" dirty="0" smtClean="0">
                <a:solidFill>
                  <a:schemeClr val="bg1"/>
                </a:solidFill>
                <a:latin typeface="Arial" pitchFamily="34" charset="0"/>
                <a:cs typeface="Arial" pitchFamily="34" charset="0"/>
              </a:rPr>
              <a:t>verifica</a:t>
            </a:r>
            <a:endParaRPr lang="it-IT" sz="2800" dirty="0" smtClean="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Ad es.</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all’allievo affetto da </a:t>
            </a:r>
            <a:r>
              <a:rPr lang="it-IT" sz="2800" dirty="0" err="1" smtClean="0">
                <a:solidFill>
                  <a:schemeClr val="bg1"/>
                </a:solidFill>
                <a:latin typeface="Arial" pitchFamily="34" charset="0"/>
                <a:cs typeface="Arial" pitchFamily="34" charset="0"/>
              </a:rPr>
              <a:t>discalculia</a:t>
            </a:r>
            <a:r>
              <a:rPr lang="it-IT" sz="2800" dirty="0" smtClean="0">
                <a:solidFill>
                  <a:srgbClr val="FFFF00"/>
                </a:solidFill>
                <a:latin typeface="Arial" pitchFamily="34" charset="0"/>
                <a:cs typeface="Arial" pitchFamily="34" charset="0"/>
              </a:rPr>
              <a:t> si consente di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utilizzare </a:t>
            </a:r>
            <a:r>
              <a:rPr lang="it-IT" sz="2800" dirty="0">
                <a:solidFill>
                  <a:srgbClr val="FFFF00"/>
                </a:solidFill>
                <a:latin typeface="Arial" pitchFamily="34" charset="0"/>
                <a:cs typeface="Arial" pitchFamily="34" charset="0"/>
              </a:rPr>
              <a:t>la calcolatrice </a:t>
            </a:r>
            <a:r>
              <a:rPr lang="it-IT" sz="2800" dirty="0" smtClean="0">
                <a:solidFill>
                  <a:srgbClr val="FFFF00"/>
                </a:solidFill>
                <a:latin typeface="Arial" pitchFamily="34" charset="0"/>
                <a:cs typeface="Arial" pitchFamily="34" charset="0"/>
              </a:rPr>
              <a:t> perché possa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dimostrare </a:t>
            </a:r>
            <a:r>
              <a:rPr lang="it-IT" sz="2800" dirty="0">
                <a:solidFill>
                  <a:srgbClr val="FFFF00"/>
                </a:solidFill>
                <a:latin typeface="Arial" pitchFamily="34" charset="0"/>
                <a:cs typeface="Arial" pitchFamily="34" charset="0"/>
              </a:rPr>
              <a:t>che </a:t>
            </a:r>
            <a:r>
              <a:rPr lang="it-IT" sz="2800" dirty="0" smtClean="0">
                <a:solidFill>
                  <a:srgbClr val="FFFF00"/>
                </a:solidFill>
                <a:latin typeface="Arial" pitchFamily="34" charset="0"/>
                <a:cs typeface="Arial" pitchFamily="34" charset="0"/>
              </a:rPr>
              <a:t>ha appreso conoscenze /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competenze / capacità di risolvere un problema</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all’allievo con una </a:t>
            </a:r>
            <a:r>
              <a:rPr lang="it-IT" sz="2800" dirty="0">
                <a:solidFill>
                  <a:schemeClr val="bg1"/>
                </a:solidFill>
                <a:latin typeface="Arial" pitchFamily="34" charset="0"/>
                <a:cs typeface="Arial" pitchFamily="34" charset="0"/>
              </a:rPr>
              <a:t>difficoltà di </a:t>
            </a:r>
            <a:r>
              <a:rPr lang="it-IT" sz="2800" dirty="0" smtClean="0">
                <a:solidFill>
                  <a:schemeClr val="bg1"/>
                </a:solidFill>
                <a:latin typeface="Arial" pitchFamily="34" charset="0"/>
                <a:cs typeface="Arial" pitchFamily="34" charset="0"/>
              </a:rPr>
              <a:t>linguaggio </a:t>
            </a:r>
            <a:r>
              <a:rPr lang="it-IT" sz="2800" dirty="0" smtClean="0">
                <a:solidFill>
                  <a:srgbClr val="FFFF00"/>
                </a:solidFill>
                <a:latin typeface="Arial" pitchFamily="34" charset="0"/>
                <a:cs typeface="Arial" pitchFamily="34" charset="0"/>
              </a:rPr>
              <a:t>si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consente di </a:t>
            </a:r>
            <a:r>
              <a:rPr lang="it-IT" sz="2800" dirty="0">
                <a:solidFill>
                  <a:srgbClr val="FFFF00"/>
                </a:solidFill>
                <a:latin typeface="Arial" pitchFamily="34" charset="0"/>
                <a:cs typeface="Arial" pitchFamily="34" charset="0"/>
              </a:rPr>
              <a:t>relazionare per iscritto anziché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oralmente</a:t>
            </a:r>
            <a:r>
              <a:rPr lang="it-IT" sz="2800" dirty="0">
                <a:solidFill>
                  <a:srgbClr val="FFFF00"/>
                </a:solidFill>
                <a:latin typeface="Arial" pitchFamily="34" charset="0"/>
                <a:cs typeface="Arial" pitchFamily="34" charset="0"/>
              </a:rPr>
              <a:t>, così </a:t>
            </a:r>
            <a:r>
              <a:rPr lang="it-IT" sz="2800" dirty="0" smtClean="0">
                <a:solidFill>
                  <a:srgbClr val="FFFF00"/>
                </a:solidFill>
                <a:latin typeface="Arial" pitchFamily="34" charset="0"/>
                <a:cs typeface="Arial" pitchFamily="34" charset="0"/>
              </a:rPr>
              <a:t>da poter </a:t>
            </a:r>
            <a:r>
              <a:rPr lang="it-IT" sz="2800" dirty="0">
                <a:solidFill>
                  <a:srgbClr val="FFFF00"/>
                </a:solidFill>
                <a:latin typeface="Arial" pitchFamily="34" charset="0"/>
                <a:cs typeface="Arial" pitchFamily="34" charset="0"/>
              </a:rPr>
              <a:t>dimostrare </a:t>
            </a:r>
            <a:r>
              <a:rPr lang="it-IT" sz="2800" dirty="0" smtClean="0">
                <a:solidFill>
                  <a:srgbClr val="FFFF00"/>
                </a:solidFill>
                <a:latin typeface="Arial" pitchFamily="34" charset="0"/>
                <a:cs typeface="Arial" pitchFamily="34" charset="0"/>
              </a:rPr>
              <a:t>ciò che ha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appreso</a:t>
            </a:r>
            <a:r>
              <a:rPr lang="it-IT" sz="2800" dirty="0">
                <a:solidFill>
                  <a:srgbClr val="FFFF00"/>
                </a:solidFill>
                <a:latin typeface="Arial" pitchFamily="34" charset="0"/>
                <a:cs typeface="Arial" pitchFamily="34" charset="0"/>
              </a:rPr>
              <a:t>, senza </a:t>
            </a:r>
            <a:r>
              <a:rPr lang="it-IT" sz="2800" dirty="0" smtClean="0">
                <a:solidFill>
                  <a:srgbClr val="FFFF00"/>
                </a:solidFill>
                <a:latin typeface="Arial" pitchFamily="34" charset="0"/>
                <a:cs typeface="Arial" pitchFamily="34" charset="0"/>
              </a:rPr>
              <a:t>essere penalizzato </a:t>
            </a:r>
            <a:r>
              <a:rPr lang="it-IT" sz="2800" dirty="0">
                <a:solidFill>
                  <a:srgbClr val="FFFF00"/>
                </a:solidFill>
                <a:latin typeface="Arial" pitchFamily="34" charset="0"/>
                <a:cs typeface="Arial" pitchFamily="34" charset="0"/>
              </a:rPr>
              <a:t>dalla </a:t>
            </a:r>
            <a:r>
              <a:rPr lang="it-IT" sz="2800" dirty="0" smtClean="0">
                <a:solidFill>
                  <a:srgbClr val="FFFF00"/>
                </a:solidFill>
                <a:latin typeface="Arial" pitchFamily="34" charset="0"/>
                <a:cs typeface="Arial" pitchFamily="34" charset="0"/>
              </a:rPr>
              <a:t>sua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difficoltà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esprimerlo oralmente</a:t>
            </a:r>
          </a:p>
          <a:p>
            <a:endParaRPr lang="it-IT" sz="28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3979712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756576" cy="7263527"/>
          </a:xfrm>
          <a:prstGeom prst="rect">
            <a:avLst/>
          </a:prstGeom>
          <a:solidFill>
            <a:srgbClr val="002060"/>
          </a:solidFill>
        </p:spPr>
        <p:txBody>
          <a:bodyPr wrap="square">
            <a:spAutoFit/>
          </a:bodyPr>
          <a:lstStyle/>
          <a:p>
            <a:pPr algn="ctr"/>
            <a:r>
              <a:rPr lang="it-IT" sz="2800" dirty="0" smtClean="0">
                <a:solidFill>
                  <a:srgbClr val="FF0000"/>
                </a:solidFill>
                <a:latin typeface="Arial" pitchFamily="34" charset="0"/>
                <a:cs typeface="Arial" pitchFamily="34" charset="0"/>
              </a:rPr>
              <a:t>III. </a:t>
            </a:r>
            <a:r>
              <a:rPr lang="it-IT" sz="2800" dirty="0" smtClean="0">
                <a:solidFill>
                  <a:srgbClr val="FFFF00"/>
                </a:solidFill>
                <a:latin typeface="Arial" pitchFamily="34" charset="0"/>
                <a:cs typeface="Arial" pitchFamily="34" charset="0"/>
              </a:rPr>
              <a:t>PRINCIPALE </a:t>
            </a:r>
            <a:r>
              <a:rPr lang="it-IT" sz="2800" dirty="0" smtClean="0">
                <a:solidFill>
                  <a:schemeClr val="bg1"/>
                </a:solidFill>
                <a:latin typeface="Arial" pitchFamily="34" charset="0"/>
                <a:cs typeface="Arial" pitchFamily="34" charset="0"/>
              </a:rPr>
              <a:t>NORMATIVA</a:t>
            </a:r>
            <a:r>
              <a:rPr lang="it-IT" sz="2800" dirty="0" smtClean="0">
                <a:solidFill>
                  <a:srgbClr val="FFFF00"/>
                </a:solidFill>
                <a:latin typeface="Arial" pitchFamily="34" charset="0"/>
                <a:cs typeface="Arial" pitchFamily="34" charset="0"/>
              </a:rPr>
              <a:t> DI RIFERIMENTO </a:t>
            </a:r>
            <a:r>
              <a:rPr lang="it-IT" dirty="0" smtClean="0">
                <a:solidFill>
                  <a:srgbClr val="FFFF00"/>
                </a:solidFill>
                <a:latin typeface="Arial" pitchFamily="34" charset="0"/>
                <a:cs typeface="Arial" pitchFamily="34" charset="0"/>
              </a:rPr>
              <a:t>(ordine tematico)</a:t>
            </a:r>
          </a:p>
          <a:p>
            <a:pPr algn="ctr"/>
            <a:r>
              <a:rPr lang="it-IT" sz="2800" dirty="0" smtClean="0">
                <a:solidFill>
                  <a:srgbClr val="FF0000"/>
                </a:solidFill>
                <a:latin typeface="Arial" pitchFamily="34" charset="0"/>
                <a:cs typeface="Arial" pitchFamily="34" charset="0"/>
              </a:rPr>
              <a:t>a. </a:t>
            </a:r>
            <a:r>
              <a:rPr lang="it-IT" sz="2800" b="1" dirty="0" smtClean="0">
                <a:solidFill>
                  <a:schemeClr val="bg1"/>
                </a:solidFill>
                <a:latin typeface="Arial" pitchFamily="34" charset="0"/>
                <a:cs typeface="Arial" pitchFamily="34" charset="0"/>
              </a:rPr>
              <a:t>LA VALUTAZIONE A SCUOLA</a:t>
            </a:r>
            <a:endParaRPr lang="it-IT" sz="2800" b="1" dirty="0">
              <a:solidFill>
                <a:schemeClr val="bg1"/>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i="1" dirty="0">
                <a:solidFill>
                  <a:srgbClr val="FFFF00"/>
                </a:solidFill>
                <a:latin typeface="Arial" pitchFamily="34" charset="0"/>
                <a:cs typeface="Arial" pitchFamily="34" charset="0"/>
              </a:rPr>
              <a:t>La valutazione precede, accompagna e segue i </a:t>
            </a:r>
            <a:endParaRPr lang="it-IT" sz="2800" i="1" dirty="0" smtClean="0">
              <a:solidFill>
                <a:srgbClr val="FFFF00"/>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percorsi </a:t>
            </a:r>
            <a:r>
              <a:rPr lang="it-IT" sz="2800" i="1" dirty="0">
                <a:solidFill>
                  <a:srgbClr val="FFFF00"/>
                </a:solidFill>
                <a:latin typeface="Arial" pitchFamily="34" charset="0"/>
                <a:cs typeface="Arial" pitchFamily="34" charset="0"/>
              </a:rPr>
              <a:t>curricolari. Assume funzione formativa, di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accompagnamento </a:t>
            </a:r>
            <a:r>
              <a:rPr lang="it-IT" sz="2800" i="1" dirty="0">
                <a:solidFill>
                  <a:srgbClr val="FFFF00"/>
                </a:solidFill>
                <a:latin typeface="Arial" pitchFamily="34" charset="0"/>
                <a:cs typeface="Arial" pitchFamily="34" charset="0"/>
              </a:rPr>
              <a:t>dei processi di apprendimento e di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stimolo </a:t>
            </a:r>
            <a:r>
              <a:rPr lang="it-IT" sz="2800" i="1" dirty="0">
                <a:solidFill>
                  <a:srgbClr val="FFFF00"/>
                </a:solidFill>
                <a:latin typeface="Arial" pitchFamily="34" charset="0"/>
                <a:cs typeface="Arial" pitchFamily="34" charset="0"/>
              </a:rPr>
              <a:t>di miglioramento </a:t>
            </a:r>
            <a:r>
              <a:rPr lang="it-IT" sz="2800" i="1" dirty="0" smtClean="0">
                <a:solidFill>
                  <a:srgbClr val="FFFF00"/>
                </a:solidFill>
                <a:latin typeface="Arial" pitchFamily="34" charset="0"/>
                <a:cs typeface="Arial" pitchFamily="34" charset="0"/>
              </a:rPr>
              <a:t>continuo</a:t>
            </a:r>
            <a:r>
              <a:rPr lang="it-IT" sz="2800"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Indicazioni Nazionali 2007</a:t>
            </a:r>
            <a:r>
              <a:rPr lang="it-IT" sz="2000" b="1" dirty="0" smtClean="0">
                <a:solidFill>
                  <a:schemeClr val="bg1"/>
                </a:solidFill>
                <a:latin typeface="Arial" pitchFamily="34" charset="0"/>
                <a:cs typeface="Arial" pitchFamily="34" charset="0"/>
              </a:rPr>
              <a:t>)</a:t>
            </a:r>
          </a:p>
          <a:p>
            <a:endParaRPr lang="it-IT" sz="800" b="1"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a:t>
            </a:r>
            <a:r>
              <a:rPr lang="it-IT" sz="2800" i="1" dirty="0">
                <a:solidFill>
                  <a:srgbClr val="FFFF00"/>
                </a:solidFill>
                <a:latin typeface="Arial" pitchFamily="34" charset="0"/>
                <a:cs typeface="Arial" pitchFamily="34" charset="0"/>
              </a:rPr>
              <a:t>La </a:t>
            </a:r>
            <a:r>
              <a:rPr lang="it-IT" sz="2800" i="1" dirty="0" smtClean="0">
                <a:solidFill>
                  <a:srgbClr val="FFFF00"/>
                </a:solidFill>
                <a:latin typeface="Arial" pitchFamily="34" charset="0"/>
                <a:cs typeface="Arial" pitchFamily="34" charset="0"/>
              </a:rPr>
              <a:t>valutazione </a:t>
            </a:r>
            <a:r>
              <a:rPr lang="it-IT" sz="2800" i="1" dirty="0" smtClean="0">
                <a:solidFill>
                  <a:srgbClr val="FF00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ha per oggetto il </a:t>
            </a:r>
            <a:r>
              <a:rPr lang="it-IT" sz="2800" i="1" dirty="0">
                <a:solidFill>
                  <a:schemeClr val="bg1"/>
                </a:solidFill>
                <a:latin typeface="Arial" pitchFamily="34" charset="0"/>
                <a:cs typeface="Arial" pitchFamily="34" charset="0"/>
              </a:rPr>
              <a:t>processo di </a:t>
            </a:r>
            <a:endParaRPr lang="it-IT" sz="2800" i="1" dirty="0" smtClean="0">
              <a:solidFill>
                <a:schemeClr val="bg1"/>
              </a:solidFill>
              <a:latin typeface="Arial" pitchFamily="34" charset="0"/>
              <a:cs typeface="Arial" pitchFamily="34" charset="0"/>
            </a:endParaRP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apprendimento</a:t>
            </a:r>
            <a:r>
              <a:rPr lang="it-IT" sz="2800" i="1" dirty="0">
                <a:solidFill>
                  <a:srgbClr val="FFFF00"/>
                </a:solidFill>
                <a:latin typeface="Arial" pitchFamily="34" charset="0"/>
                <a:cs typeface="Arial" pitchFamily="34" charset="0"/>
              </a:rPr>
              <a:t>, il </a:t>
            </a:r>
            <a:r>
              <a:rPr lang="it-IT" sz="2800" i="1" dirty="0">
                <a:solidFill>
                  <a:schemeClr val="bg1"/>
                </a:solidFill>
                <a:latin typeface="Arial" pitchFamily="34" charset="0"/>
                <a:cs typeface="Arial" pitchFamily="34" charset="0"/>
              </a:rPr>
              <a:t>comportamento</a:t>
            </a:r>
            <a:r>
              <a:rPr lang="it-IT" sz="2800" i="1" dirty="0">
                <a:solidFill>
                  <a:srgbClr val="FFFF00"/>
                </a:solidFill>
                <a:latin typeface="Arial" pitchFamily="34" charset="0"/>
                <a:cs typeface="Arial" pitchFamily="34" charset="0"/>
              </a:rPr>
              <a:t> e il </a:t>
            </a:r>
            <a:r>
              <a:rPr lang="it-IT" sz="2800" i="1" dirty="0" smtClean="0">
                <a:solidFill>
                  <a:schemeClr val="bg1"/>
                </a:solidFill>
                <a:latin typeface="Arial" pitchFamily="34" charset="0"/>
                <a:cs typeface="Arial" pitchFamily="34" charset="0"/>
              </a:rPr>
              <a:t>rendimento</a:t>
            </a:r>
          </a:p>
          <a:p>
            <a:r>
              <a:rPr lang="it-IT" sz="2800" i="1" dirty="0" smtClean="0">
                <a:solidFill>
                  <a:schemeClr val="bg1"/>
                </a:solidFill>
                <a:latin typeface="Arial" pitchFamily="34" charset="0"/>
                <a:cs typeface="Arial" pitchFamily="34" charset="0"/>
              </a:rPr>
              <a:t> scolastico            </a:t>
            </a:r>
            <a:r>
              <a:rPr lang="it-IT" sz="2800" i="1" dirty="0" smtClean="0">
                <a:solidFill>
                  <a:srgbClr val="FF0000"/>
                </a:solidFill>
                <a:latin typeface="Arial" pitchFamily="34" charset="0"/>
                <a:cs typeface="Arial" pitchFamily="34" charset="0"/>
              </a:rPr>
              <a:t>-</a:t>
            </a:r>
            <a:r>
              <a:rPr lang="it-IT" sz="2800" i="1" dirty="0" smtClean="0">
                <a:solidFill>
                  <a:schemeClr val="bg1"/>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è espressione </a:t>
            </a:r>
            <a:r>
              <a:rPr lang="it-IT" sz="2800" i="1" dirty="0">
                <a:solidFill>
                  <a:srgbClr val="FFFF00"/>
                </a:solidFill>
                <a:latin typeface="Arial" pitchFamily="34" charset="0"/>
                <a:cs typeface="Arial" pitchFamily="34" charset="0"/>
              </a:rPr>
              <a:t>dell’autonomia </a:t>
            </a:r>
            <a:r>
              <a:rPr lang="it-IT" sz="2800" i="1" dirty="0" smtClean="0">
                <a:solidFill>
                  <a:srgbClr val="FFFF00"/>
                </a:solidFill>
                <a:latin typeface="Arial" pitchFamily="34" charset="0"/>
                <a:cs typeface="Arial" pitchFamily="34" charset="0"/>
              </a:rPr>
              <a:t>propria</a:t>
            </a:r>
          </a:p>
          <a:p>
            <a:r>
              <a:rPr lang="it-IT" sz="2800" i="1" dirty="0" smtClean="0">
                <a:solidFill>
                  <a:srgbClr val="FFFF00"/>
                </a:solidFill>
                <a:latin typeface="Arial" pitchFamily="34" charset="0"/>
                <a:cs typeface="Arial" pitchFamily="34" charset="0"/>
              </a:rPr>
              <a:t> della </a:t>
            </a:r>
            <a:r>
              <a:rPr lang="it-IT" sz="2800" i="1" dirty="0">
                <a:solidFill>
                  <a:srgbClr val="FFFF00"/>
                </a:solidFill>
                <a:latin typeface="Arial" pitchFamily="34" charset="0"/>
                <a:cs typeface="Arial" pitchFamily="34" charset="0"/>
              </a:rPr>
              <a:t>funzione docente, nella sua dimensione </a:t>
            </a:r>
            <a:r>
              <a:rPr lang="it-IT" sz="2800" i="1" dirty="0" smtClean="0">
                <a:solidFill>
                  <a:srgbClr val="FFFF00"/>
                </a:solidFill>
                <a:latin typeface="Arial" pitchFamily="34" charset="0"/>
                <a:cs typeface="Arial" pitchFamily="34" charset="0"/>
              </a:rPr>
              <a:t>sia</a:t>
            </a:r>
          </a:p>
          <a:p>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individuale che collegiale, nonché </a:t>
            </a:r>
            <a:r>
              <a:rPr lang="it-IT" sz="2800" i="1" dirty="0" smtClean="0">
                <a:solidFill>
                  <a:srgbClr val="FFFF00"/>
                </a:solidFill>
                <a:latin typeface="Arial" pitchFamily="34" charset="0"/>
                <a:cs typeface="Arial" pitchFamily="34" charset="0"/>
              </a:rPr>
              <a:t>dell’autonomia</a:t>
            </a:r>
          </a:p>
          <a:p>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didattica delle istituzioni </a:t>
            </a:r>
            <a:r>
              <a:rPr lang="it-IT" sz="2800" i="1" dirty="0" smtClean="0">
                <a:solidFill>
                  <a:srgbClr val="FFFF00"/>
                </a:solidFill>
                <a:latin typeface="Arial" pitchFamily="34" charset="0"/>
                <a:cs typeface="Arial" pitchFamily="34" charset="0"/>
              </a:rPr>
              <a:t>scolastiche</a:t>
            </a:r>
            <a:endParaRPr lang="it-IT" sz="2800" i="1" dirty="0">
              <a:solidFill>
                <a:srgbClr val="FFFF00"/>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Il </a:t>
            </a:r>
            <a:r>
              <a:rPr lang="it-IT" sz="2800" i="1" dirty="0">
                <a:solidFill>
                  <a:srgbClr val="FFFF00"/>
                </a:solidFill>
                <a:latin typeface="Arial" pitchFamily="34" charset="0"/>
                <a:cs typeface="Arial" pitchFamily="34" charset="0"/>
              </a:rPr>
              <a:t>collegio dei docenti definisce modalità e criteri per </a:t>
            </a:r>
            <a:endParaRPr lang="it-IT" sz="2800" i="1" dirty="0" smtClean="0">
              <a:solidFill>
                <a:srgbClr val="FFFF00"/>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assicurare </a:t>
            </a:r>
            <a:r>
              <a:rPr lang="it-IT" sz="2800" i="1" dirty="0">
                <a:solidFill>
                  <a:srgbClr val="FFFF00"/>
                </a:solidFill>
                <a:latin typeface="Arial" pitchFamily="34" charset="0"/>
                <a:cs typeface="Arial" pitchFamily="34" charset="0"/>
              </a:rPr>
              <a:t>omogeneità, equità, trasparenza, nel </a:t>
            </a:r>
            <a:r>
              <a:rPr lang="it-IT" sz="2800" i="1" dirty="0" smtClean="0">
                <a:solidFill>
                  <a:srgbClr val="FFFF00"/>
                </a:solidFill>
                <a:latin typeface="Arial" pitchFamily="34" charset="0"/>
                <a:cs typeface="Arial" pitchFamily="34" charset="0"/>
              </a:rPr>
              <a:t>rispetto</a:t>
            </a:r>
          </a:p>
          <a:p>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del principio della libertà </a:t>
            </a:r>
            <a:r>
              <a:rPr lang="it-IT" sz="2800" i="1" dirty="0" smtClean="0">
                <a:solidFill>
                  <a:srgbClr val="FFFF00"/>
                </a:solidFill>
                <a:latin typeface="Arial" pitchFamily="34" charset="0"/>
                <a:cs typeface="Arial" pitchFamily="34" charset="0"/>
              </a:rPr>
              <a:t>d’insegnamento</a:t>
            </a:r>
          </a:p>
          <a:p>
            <a:r>
              <a:rPr lang="it-IT" sz="2000" b="1" dirty="0" smtClean="0">
                <a:solidFill>
                  <a:schemeClr val="bg1"/>
                </a:solidFill>
                <a:latin typeface="Arial" pitchFamily="34" charset="0"/>
                <a:cs typeface="Arial" pitchFamily="34" charset="0"/>
              </a:rPr>
              <a:t> (art.1 DPR </a:t>
            </a:r>
            <a:r>
              <a:rPr lang="it-IT" sz="2000" b="1" dirty="0">
                <a:solidFill>
                  <a:schemeClr val="bg1"/>
                </a:solidFill>
                <a:latin typeface="Arial" pitchFamily="34" charset="0"/>
                <a:cs typeface="Arial" pitchFamily="34" charset="0"/>
              </a:rPr>
              <a:t>n. 122/2009</a:t>
            </a:r>
            <a:r>
              <a:rPr lang="it-IT" sz="2000" b="1" dirty="0" smtClean="0">
                <a:solidFill>
                  <a:schemeClr val="bg1"/>
                </a:solidFill>
                <a:latin typeface="Arial" pitchFamily="34" charset="0"/>
                <a:cs typeface="Arial" pitchFamily="34" charset="0"/>
              </a:rPr>
              <a:t>)</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432057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918" y="18978"/>
            <a:ext cx="9330446" cy="8586966"/>
          </a:xfrm>
          <a:prstGeom prst="rect">
            <a:avLst/>
          </a:prstGeom>
          <a:solidFill>
            <a:srgbClr val="002060"/>
          </a:solidFill>
        </p:spPr>
        <p:txBody>
          <a:bodyPr wrap="square">
            <a:spAutoFit/>
          </a:bodyPr>
          <a:lstStyle/>
          <a:p>
            <a:r>
              <a:rPr lang="it-IT" sz="2800" dirty="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In questo contesto e tenuto conto soprattutto della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funzione di tutela dei terzi,  </a:t>
            </a:r>
            <a:r>
              <a:rPr lang="it-IT" sz="2800" i="1" dirty="0" smtClean="0">
                <a:solidFill>
                  <a:schemeClr val="bg1"/>
                </a:solidFill>
                <a:latin typeface="Arial" pitchFamily="34" charset="0"/>
                <a:cs typeface="Arial" pitchFamily="34" charset="0"/>
              </a:rPr>
              <a:t>non </a:t>
            </a:r>
            <a:r>
              <a:rPr lang="it-IT" sz="2800" i="1" dirty="0">
                <a:solidFill>
                  <a:schemeClr val="bg1"/>
                </a:solidFill>
                <a:latin typeface="Arial" pitchFamily="34" charset="0"/>
                <a:cs typeface="Arial" pitchFamily="34" charset="0"/>
              </a:rPr>
              <a:t>si può configurare </a:t>
            </a:r>
            <a:endParaRPr lang="it-IT" sz="2800" i="1" dirty="0" smtClean="0">
              <a:solidFill>
                <a:schemeClr val="bg1"/>
              </a:solidFill>
              <a:latin typeface="Arial" pitchFamily="34" charset="0"/>
              <a:cs typeface="Arial" pitchFamily="34" charset="0"/>
            </a:endParaRP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un </a:t>
            </a:r>
            <a:r>
              <a:rPr lang="it-IT" sz="2800" i="1" dirty="0">
                <a:solidFill>
                  <a:schemeClr val="bg1"/>
                </a:solidFill>
                <a:latin typeface="Arial" pitchFamily="34" charset="0"/>
                <a:cs typeface="Arial" pitchFamily="34" charset="0"/>
              </a:rPr>
              <a:t>supposto diritto al </a:t>
            </a:r>
            <a:r>
              <a:rPr lang="it-IT" sz="2800" i="1" dirty="0" smtClean="0">
                <a:solidFill>
                  <a:schemeClr val="bg1"/>
                </a:solidFill>
                <a:latin typeface="Arial" pitchFamily="34" charset="0"/>
                <a:cs typeface="Arial" pitchFamily="34" charset="0"/>
              </a:rPr>
              <a:t>conseguimento </a:t>
            </a:r>
            <a:r>
              <a:rPr lang="it-IT" sz="2800" i="1" dirty="0">
                <a:solidFill>
                  <a:schemeClr val="bg1"/>
                </a:solidFill>
                <a:latin typeface="Arial" pitchFamily="34" charset="0"/>
                <a:cs typeface="Arial" pitchFamily="34" charset="0"/>
              </a:rPr>
              <a:t>del titolo </a:t>
            </a:r>
            <a:r>
              <a:rPr lang="it-IT" sz="2800" i="1" dirty="0" smtClean="0">
                <a:solidFill>
                  <a:schemeClr val="bg1"/>
                </a:solidFill>
                <a:latin typeface="Arial" pitchFamily="34" charset="0"/>
                <a:cs typeface="Arial" pitchFamily="34" charset="0"/>
              </a:rPr>
              <a:t>legale</a:t>
            </a: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a:t>
            </a:r>
            <a:r>
              <a:rPr lang="it-IT" sz="2800" i="1" dirty="0">
                <a:solidFill>
                  <a:schemeClr val="bg1"/>
                </a:solidFill>
                <a:latin typeface="Arial" pitchFamily="34" charset="0"/>
                <a:cs typeface="Arial" pitchFamily="34" charset="0"/>
              </a:rPr>
              <a:t>di studio , che </a:t>
            </a:r>
            <a:r>
              <a:rPr lang="it-IT" sz="2800" i="1" dirty="0" smtClean="0">
                <a:solidFill>
                  <a:schemeClr val="bg1"/>
                </a:solidFill>
                <a:latin typeface="Arial" pitchFamily="34" charset="0"/>
                <a:cs typeface="Arial" pitchFamily="34" charset="0"/>
              </a:rPr>
              <a:t>prescinda da </a:t>
            </a:r>
            <a:r>
              <a:rPr lang="it-IT" sz="2800" i="1" dirty="0">
                <a:solidFill>
                  <a:schemeClr val="bg1"/>
                </a:solidFill>
                <a:latin typeface="Arial" pitchFamily="34" charset="0"/>
                <a:cs typeface="Arial" pitchFamily="34" charset="0"/>
              </a:rPr>
              <a:t>un </a:t>
            </a:r>
            <a:r>
              <a:rPr lang="it-IT" sz="2800" i="1" dirty="0" smtClean="0">
                <a:solidFill>
                  <a:schemeClr val="bg1"/>
                </a:solidFill>
                <a:latin typeface="Arial" pitchFamily="34" charset="0"/>
                <a:cs typeface="Arial" pitchFamily="34" charset="0"/>
              </a:rPr>
              <a:t>oggettivo accertamento</a:t>
            </a: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a:t>
            </a:r>
            <a:r>
              <a:rPr lang="it-IT" sz="2800" i="1" dirty="0">
                <a:solidFill>
                  <a:schemeClr val="bg1"/>
                </a:solidFill>
                <a:latin typeface="Arial" pitchFamily="34" charset="0"/>
                <a:cs typeface="Arial" pitchFamily="34" charset="0"/>
              </a:rPr>
              <a:t>di </a:t>
            </a:r>
            <a:r>
              <a:rPr lang="it-IT" sz="2800" i="1" dirty="0" smtClean="0">
                <a:solidFill>
                  <a:schemeClr val="bg1"/>
                </a:solidFill>
                <a:latin typeface="Arial" pitchFamily="34" charset="0"/>
                <a:cs typeface="Arial" pitchFamily="34" charset="0"/>
              </a:rPr>
              <a:t>competenze effettivamente acquisite</a:t>
            </a:r>
          </a:p>
          <a:p>
            <a:endParaRPr lang="it-IT" sz="2800" i="1" dirty="0">
              <a:solidFill>
                <a:srgbClr val="FFFF00"/>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Il </a:t>
            </a:r>
            <a:r>
              <a:rPr lang="it-IT" sz="2800" i="1" dirty="0">
                <a:solidFill>
                  <a:srgbClr val="FFFF00"/>
                </a:solidFill>
                <a:latin typeface="Arial" pitchFamily="34" charset="0"/>
                <a:cs typeface="Arial" pitchFamily="34" charset="0"/>
              </a:rPr>
              <a:t>titolo di studio </a:t>
            </a:r>
            <a:r>
              <a:rPr lang="it-IT" sz="2800" i="1" dirty="0">
                <a:solidFill>
                  <a:schemeClr val="bg1"/>
                </a:solidFill>
                <a:latin typeface="Arial" pitchFamily="34" charset="0"/>
                <a:cs typeface="Arial" pitchFamily="34" charset="0"/>
              </a:rPr>
              <a:t>non può essere conseguito </a:t>
            </a:r>
            <a:r>
              <a:rPr lang="it-IT" sz="2800" i="1" dirty="0">
                <a:solidFill>
                  <a:srgbClr val="FFFF00"/>
                </a:solidFill>
                <a:latin typeface="Arial" pitchFamily="34" charset="0"/>
                <a:cs typeface="Arial" pitchFamily="34" charset="0"/>
              </a:rPr>
              <a:t>da </a:t>
            </a:r>
            <a:r>
              <a:rPr lang="it-IT" sz="2800" i="1" dirty="0" smtClean="0">
                <a:solidFill>
                  <a:srgbClr val="FFFF00"/>
                </a:solidFill>
                <a:latin typeface="Arial" pitchFamily="34" charset="0"/>
                <a:cs typeface="Arial" pitchFamily="34" charset="0"/>
              </a:rPr>
              <a:t>chi</a:t>
            </a:r>
          </a:p>
          <a:p>
            <a:r>
              <a:rPr lang="it-IT" sz="2800" i="1" dirty="0" smtClean="0">
                <a:solidFill>
                  <a:srgbClr val="FFFF00"/>
                </a:solidFill>
                <a:latin typeface="Arial" pitchFamily="34" charset="0"/>
                <a:cs typeface="Arial" pitchFamily="34" charset="0"/>
              </a:rPr>
              <a:t>     rimane </a:t>
            </a:r>
            <a:r>
              <a:rPr lang="it-IT" sz="2800" i="1" dirty="0">
                <a:solidFill>
                  <a:srgbClr val="FFFF00"/>
                </a:solidFill>
                <a:latin typeface="Arial" pitchFamily="34" charset="0"/>
                <a:cs typeface="Arial" pitchFamily="34" charset="0"/>
              </a:rPr>
              <a:t>al di sotto di quella soglia di competenze che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è </a:t>
            </a:r>
            <a:r>
              <a:rPr lang="it-IT" sz="2800" i="1" dirty="0">
                <a:solidFill>
                  <a:srgbClr val="FFFF00"/>
                </a:solidFill>
                <a:latin typeface="Arial" pitchFamily="34" charset="0"/>
                <a:cs typeface="Arial" pitchFamily="34" charset="0"/>
              </a:rPr>
              <a:t>necessaria per il conseguimento del </a:t>
            </a:r>
            <a:r>
              <a:rPr lang="it-IT" sz="2800" i="1" dirty="0" smtClean="0">
                <a:solidFill>
                  <a:srgbClr val="FFFF00"/>
                </a:solidFill>
                <a:latin typeface="Arial" pitchFamily="34" charset="0"/>
                <a:cs typeface="Arial" pitchFamily="34" charset="0"/>
              </a:rPr>
              <a:t>titolo</a:t>
            </a:r>
          </a:p>
          <a:p>
            <a:endParaRPr lang="it-IT" sz="2800" i="1" dirty="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Al </a:t>
            </a:r>
            <a:r>
              <a:rPr lang="it-IT" sz="2800" i="1" dirty="0">
                <a:solidFill>
                  <a:srgbClr val="FFFF00"/>
                </a:solidFill>
                <a:latin typeface="Arial" pitchFamily="34" charset="0"/>
                <a:cs typeface="Arial" pitchFamily="34" charset="0"/>
              </a:rPr>
              <a:t>fine del rilascio del titolo di studio, </a:t>
            </a:r>
            <a:r>
              <a:rPr lang="it-IT" sz="2800" i="1" dirty="0">
                <a:solidFill>
                  <a:schemeClr val="bg1"/>
                </a:solidFill>
                <a:latin typeface="Arial" pitchFamily="34" charset="0"/>
                <a:cs typeface="Arial" pitchFamily="34" charset="0"/>
              </a:rPr>
              <a:t>sono importanti </a:t>
            </a:r>
            <a:endParaRPr lang="it-IT" sz="2800" i="1" dirty="0" smtClean="0">
              <a:solidFill>
                <a:schemeClr val="bg1"/>
              </a:solidFill>
              <a:latin typeface="Arial" pitchFamily="34" charset="0"/>
              <a:cs typeface="Arial" pitchFamily="34" charset="0"/>
            </a:endParaRP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le </a:t>
            </a:r>
            <a:r>
              <a:rPr lang="it-IT" sz="2800" i="1" dirty="0">
                <a:solidFill>
                  <a:schemeClr val="bg1"/>
                </a:solidFill>
                <a:latin typeface="Arial" pitchFamily="34" charset="0"/>
                <a:cs typeface="Arial" pitchFamily="34" charset="0"/>
              </a:rPr>
              <a:t>conoscenze, competenze e le capacità conseguite </a:t>
            </a:r>
            <a:endParaRPr lang="it-IT" sz="2800" i="1" dirty="0" smtClean="0">
              <a:solidFill>
                <a:schemeClr val="bg1"/>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e </a:t>
            </a:r>
            <a:r>
              <a:rPr lang="it-IT" sz="2800" i="1" dirty="0">
                <a:solidFill>
                  <a:srgbClr val="FFFF00"/>
                </a:solidFill>
                <a:latin typeface="Arial" pitchFamily="34" charset="0"/>
                <a:cs typeface="Arial" pitchFamily="34" charset="0"/>
              </a:rPr>
              <a:t>non il percorso fatto per </a:t>
            </a:r>
            <a:r>
              <a:rPr lang="it-IT" sz="2800" i="1" dirty="0" smtClean="0">
                <a:solidFill>
                  <a:srgbClr val="FFFF00"/>
                </a:solidFill>
                <a:latin typeface="Arial" pitchFamily="34" charset="0"/>
                <a:cs typeface="Arial" pitchFamily="34" charset="0"/>
              </a:rPr>
              <a:t>conseguirle</a:t>
            </a:r>
          </a:p>
          <a:p>
            <a:endParaRPr lang="it-IT" sz="2800" dirty="0" smtClean="0">
              <a:solidFill>
                <a:srgbClr val="FFFF00"/>
              </a:solidFill>
              <a:latin typeface="Arial" pitchFamily="34" charset="0"/>
              <a:cs typeface="Arial" pitchFamily="34" charset="0"/>
            </a:endParaRPr>
          </a:p>
          <a:p>
            <a:r>
              <a:rPr lang="it-IT" sz="2000" b="1" dirty="0" smtClean="0">
                <a:solidFill>
                  <a:schemeClr val="bg1"/>
                </a:solidFill>
                <a:latin typeface="Arial" pitchFamily="34" charset="0"/>
                <a:cs typeface="Arial" pitchFamily="34" charset="0"/>
              </a:rPr>
              <a:t>       (Parere del Consiglio di Stato n</a:t>
            </a:r>
            <a:r>
              <a:rPr lang="it-IT" sz="2000" b="1" dirty="0">
                <a:solidFill>
                  <a:schemeClr val="bg1"/>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348/1991)</a:t>
            </a:r>
          </a:p>
          <a:p>
            <a:endParaRPr lang="it-IT" sz="2000" b="1" dirty="0">
              <a:solidFill>
                <a:srgbClr val="FFFF00"/>
              </a:solidFill>
              <a:latin typeface="Arial" pitchFamily="34" charset="0"/>
              <a:cs typeface="Arial" pitchFamily="34" charset="0"/>
            </a:endParaRPr>
          </a:p>
          <a:p>
            <a:endParaRPr lang="it-IT" sz="2000" b="1" dirty="0" smtClean="0">
              <a:solidFill>
                <a:srgbClr val="FFFF00"/>
              </a:solidFill>
              <a:latin typeface="Arial" pitchFamily="34" charset="0"/>
              <a:cs typeface="Arial" pitchFamily="34" charset="0"/>
            </a:endParaRPr>
          </a:p>
          <a:p>
            <a:endParaRPr lang="it-IT" sz="2000" b="1" dirty="0">
              <a:solidFill>
                <a:srgbClr val="FFFF00"/>
              </a:solidFill>
              <a:latin typeface="Arial" pitchFamily="34" charset="0"/>
              <a:cs typeface="Arial" pitchFamily="34" charset="0"/>
            </a:endParaRPr>
          </a:p>
          <a:p>
            <a:endParaRPr lang="it-IT" sz="2000" b="1" dirty="0" smtClean="0">
              <a:solidFill>
                <a:srgbClr val="FFFF00"/>
              </a:solidFill>
              <a:latin typeface="Arial" pitchFamily="34" charset="0"/>
              <a:cs typeface="Arial" pitchFamily="34" charset="0"/>
            </a:endParaRPr>
          </a:p>
          <a:p>
            <a:endParaRPr lang="it-IT" sz="2000" b="1" dirty="0">
              <a:solidFill>
                <a:srgbClr val="FFFF00"/>
              </a:solidFill>
              <a:latin typeface="Arial" pitchFamily="34" charset="0"/>
              <a:cs typeface="Arial" pitchFamily="34" charset="0"/>
            </a:endParaRPr>
          </a:p>
          <a:p>
            <a:endParaRPr lang="it-IT" sz="2000" b="1" dirty="0" smtClean="0">
              <a:solidFill>
                <a:srgbClr val="FFFF00"/>
              </a:solidFill>
              <a:latin typeface="Arial" pitchFamily="34" charset="0"/>
              <a:cs typeface="Arial" pitchFamily="34" charset="0"/>
            </a:endParaRPr>
          </a:p>
          <a:p>
            <a:endParaRPr lang="it-IT" sz="2000" b="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382083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5496" y="-1738"/>
            <a:ext cx="9108504" cy="7109639"/>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Se l’handicap rende difficile, ma non impossibile in senso</a:t>
            </a:r>
          </a:p>
          <a:p>
            <a:r>
              <a:rPr lang="it-IT" sz="2400" i="1" dirty="0" smtClean="0">
                <a:solidFill>
                  <a:srgbClr val="FFFF00"/>
                </a:solidFill>
                <a:latin typeface="Arial" pitchFamily="34" charset="0"/>
                <a:cs typeface="Arial" pitchFamily="34" charset="0"/>
              </a:rPr>
              <a:t> assoluto, il raggiungimento di un certo livello di competenze da</a:t>
            </a:r>
          </a:p>
          <a:p>
            <a:r>
              <a:rPr lang="it-IT" sz="2400" i="1" dirty="0" smtClean="0">
                <a:solidFill>
                  <a:srgbClr val="FFFF00"/>
                </a:solidFill>
                <a:latin typeface="Arial" pitchFamily="34" charset="0"/>
                <a:cs typeface="Arial" pitchFamily="34" charset="0"/>
              </a:rPr>
              <a:t> parte del soggetto, vale a dire che si tratta di </a:t>
            </a:r>
            <a:r>
              <a:rPr lang="it-IT" sz="2400" i="1" dirty="0" smtClean="0">
                <a:solidFill>
                  <a:schemeClr val="bg1"/>
                </a:solidFill>
                <a:latin typeface="Arial" pitchFamily="34" charset="0"/>
                <a:cs typeface="Arial" pitchFamily="34" charset="0"/>
              </a:rPr>
              <a:t>un ostacolo</a:t>
            </a:r>
          </a:p>
          <a:p>
            <a:r>
              <a:rPr lang="it-IT" sz="2400" i="1" dirty="0" smtClean="0">
                <a:solidFill>
                  <a:schemeClr val="bg1"/>
                </a:solidFill>
                <a:latin typeface="Arial" pitchFamily="34" charset="0"/>
                <a:cs typeface="Arial" pitchFamily="34" charset="0"/>
              </a:rPr>
              <a:t> superabile attraverso le opportune misure di sostegno</a:t>
            </a:r>
          </a:p>
          <a:p>
            <a:r>
              <a:rPr lang="it-IT" sz="2400" i="1" dirty="0" smtClean="0">
                <a:solidFill>
                  <a:schemeClr val="bg1"/>
                </a:solidFill>
                <a:latin typeface="Arial" pitchFamily="34" charset="0"/>
                <a:cs typeface="Arial" pitchFamily="34" charset="0"/>
              </a:rPr>
              <a:t> all’apprendimento e d’integrazione dell’insegnamento</a:t>
            </a:r>
            <a:r>
              <a:rPr lang="it-IT" sz="2400" i="1" dirty="0" smtClean="0">
                <a:solidFill>
                  <a:srgbClr val="FFFF00"/>
                </a:solidFill>
                <a:latin typeface="Arial" pitchFamily="34" charset="0"/>
                <a:cs typeface="Arial" pitchFamily="34" charset="0"/>
              </a:rPr>
              <a:t>, allora è</a:t>
            </a:r>
          </a:p>
          <a:p>
            <a:r>
              <a:rPr lang="it-IT" sz="2400" i="1" dirty="0" smtClean="0">
                <a:solidFill>
                  <a:srgbClr val="FFFF00"/>
                </a:solidFill>
                <a:latin typeface="Arial" pitchFamily="34" charset="0"/>
                <a:cs typeface="Arial" pitchFamily="34" charset="0"/>
              </a:rPr>
              <a:t> compito dello Stato, ai sensi dell’art. 3 della Costituzione, </a:t>
            </a:r>
          </a:p>
          <a:p>
            <a:r>
              <a:rPr lang="it-IT" sz="2400" i="1" dirty="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rimuovere un siffatto ostacolo</a:t>
            </a:r>
            <a:r>
              <a:rPr lang="it-IT" sz="2400" i="1" dirty="0" smtClean="0">
                <a:solidFill>
                  <a:srgbClr val="FFFF00"/>
                </a:solidFill>
                <a:latin typeface="Arial" pitchFamily="34" charset="0"/>
                <a:cs typeface="Arial" pitchFamily="34" charset="0"/>
              </a:rPr>
              <a:t>; salvo, beninteso, </a:t>
            </a:r>
            <a:r>
              <a:rPr lang="it-IT" sz="2400" i="1" dirty="0" smtClean="0">
                <a:solidFill>
                  <a:schemeClr val="bg1"/>
                </a:solidFill>
                <a:latin typeface="Arial" pitchFamily="34" charset="0"/>
                <a:cs typeface="Arial" pitchFamily="34" charset="0"/>
              </a:rPr>
              <a:t>il dovere del </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soggetto di cooperare con il proprio impegno</a:t>
            </a:r>
            <a:r>
              <a:rPr lang="it-IT" sz="2400" i="1" dirty="0" smtClean="0">
                <a:solidFill>
                  <a:srgbClr val="FFFF00"/>
                </a:solidFill>
                <a:latin typeface="Arial" pitchFamily="34" charset="0"/>
                <a:cs typeface="Arial" pitchFamily="34" charset="0"/>
              </a:rPr>
              <a:t>, nella misura in cui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è capace di farlo. In questo senso si può parlare di un diritto,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costituzionalmente riconosciuto, del conseguimento dei titoli</a:t>
            </a:r>
          </a:p>
          <a:p>
            <a:r>
              <a:rPr lang="it-IT" sz="2400" i="1" dirty="0" smtClean="0">
                <a:solidFill>
                  <a:srgbClr val="FFFF00"/>
                </a:solidFill>
                <a:latin typeface="Arial" pitchFamily="34" charset="0"/>
                <a:cs typeface="Arial" pitchFamily="34" charset="0"/>
              </a:rPr>
              <a:t> legali di studio anche da parte dei soggetti portatori di handicap: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da intendere, più precisamente, come </a:t>
            </a:r>
            <a:r>
              <a:rPr lang="it-IT" sz="2400" i="1" dirty="0" smtClean="0">
                <a:solidFill>
                  <a:schemeClr val="bg1"/>
                </a:solidFill>
                <a:latin typeface="Arial" pitchFamily="34" charset="0"/>
                <a:cs typeface="Arial" pitchFamily="34" charset="0"/>
              </a:rPr>
              <a:t>diritto del soggetto ad </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essere messo in grado, con l’aiuto della collettività, di </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raggiungere quel livello di competenze che è necessario e</a:t>
            </a:r>
          </a:p>
          <a:p>
            <a:r>
              <a:rPr lang="it-IT" sz="2400" i="1" dirty="0" smtClean="0">
                <a:solidFill>
                  <a:schemeClr val="bg1"/>
                </a:solidFill>
                <a:latin typeface="Arial" pitchFamily="34" charset="0"/>
                <a:cs typeface="Arial" pitchFamily="34" charset="0"/>
              </a:rPr>
              <a:t> sufficiente</a:t>
            </a:r>
            <a:r>
              <a:rPr lang="it-IT" sz="2400" i="1" dirty="0" smtClean="0">
                <a:solidFill>
                  <a:srgbClr val="FFFF00"/>
                </a:solidFill>
                <a:latin typeface="Arial" pitchFamily="34" charset="0"/>
                <a:cs typeface="Arial" pitchFamily="34" charset="0"/>
              </a:rPr>
              <a:t>, secondo le regole generali, per il conseguimento del</a:t>
            </a:r>
          </a:p>
          <a:p>
            <a:r>
              <a:rPr lang="it-IT" sz="2400" i="1" dirty="0" smtClean="0">
                <a:solidFill>
                  <a:srgbClr val="FFFF00"/>
                </a:solidFill>
                <a:latin typeface="Arial" pitchFamily="34" charset="0"/>
                <a:cs typeface="Arial" pitchFamily="34" charset="0"/>
              </a:rPr>
              <a:t> titolo legale di studio. </a:t>
            </a:r>
            <a:r>
              <a:rPr lang="it-IT" sz="2400" i="1" dirty="0" smtClean="0">
                <a:solidFill>
                  <a:schemeClr val="bg1"/>
                </a:solidFill>
                <a:latin typeface="Arial" pitchFamily="34" charset="0"/>
                <a:cs typeface="Arial" pitchFamily="34" charset="0"/>
              </a:rPr>
              <a:t>Ma se l’ostacolo non è superabile neppure attraverso mezzi straordinari di sostegno e di integrazione, allora non si ravvisa un dovere dello Stato di rilasciare, ciò nonostante, un titolo legale </a:t>
            </a:r>
            <a:r>
              <a:rPr lang="it-IT" sz="2400" i="1" dirty="0">
                <a:solidFill>
                  <a:schemeClr val="bg1"/>
                </a:solidFill>
                <a:latin typeface="Arial" pitchFamily="34" charset="0"/>
                <a:cs typeface="Arial" pitchFamily="34" charset="0"/>
              </a:rPr>
              <a:t>di </a:t>
            </a:r>
            <a:r>
              <a:rPr lang="it-IT" sz="2400" i="1" dirty="0" smtClean="0">
                <a:solidFill>
                  <a:schemeClr val="bg1"/>
                </a:solidFill>
                <a:latin typeface="Arial" pitchFamily="34" charset="0"/>
                <a:cs typeface="Arial" pitchFamily="34" charset="0"/>
              </a:rPr>
              <a:t>studio   </a:t>
            </a:r>
            <a:r>
              <a:rPr lang="it-IT" sz="2000" b="1" dirty="0">
                <a:solidFill>
                  <a:schemeClr val="bg1"/>
                </a:solidFill>
                <a:latin typeface="Arial" pitchFamily="34" charset="0"/>
                <a:cs typeface="Arial" pitchFamily="34" charset="0"/>
              </a:rPr>
              <a:t>(Parere del Consiglio di Stato n. 348/1991</a:t>
            </a:r>
            <a:r>
              <a:rPr lang="it-IT" sz="2000" b="1" dirty="0" smtClean="0">
                <a:solidFill>
                  <a:schemeClr val="bg1"/>
                </a:solidFill>
                <a:latin typeface="Arial" pitchFamily="34" charset="0"/>
                <a:cs typeface="Arial" pitchFamily="34" charset="0"/>
              </a:rPr>
              <a:t>)</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31293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592" y="0"/>
            <a:ext cx="9222927" cy="6894195"/>
          </a:xfrm>
          <a:prstGeom prst="rect">
            <a:avLst/>
          </a:prstGeom>
          <a:solidFill>
            <a:srgbClr val="002060"/>
          </a:solidFill>
        </p:spPr>
        <p:txBody>
          <a:bodyPr wrap="square">
            <a:spAutoFit/>
          </a:bodyPr>
          <a:lstStyle/>
          <a:p>
            <a:pPr algn="ctr"/>
            <a:r>
              <a:rPr lang="it-IT" sz="3600" b="1" dirty="0">
                <a:solidFill>
                  <a:schemeClr val="bg1"/>
                </a:solidFill>
                <a:latin typeface="Arial" pitchFamily="34" charset="0"/>
                <a:cs typeface="Arial" pitchFamily="34" charset="0"/>
              </a:rPr>
              <a:t>TEMATICHE  </a:t>
            </a:r>
            <a:r>
              <a:rPr lang="it-IT" sz="3600" b="1" dirty="0" smtClean="0">
                <a:solidFill>
                  <a:schemeClr val="bg1"/>
                </a:solidFill>
                <a:latin typeface="Arial" pitchFamily="34" charset="0"/>
                <a:cs typeface="Arial" pitchFamily="34" charset="0"/>
              </a:rPr>
              <a:t>DELL’INCONTRO</a:t>
            </a:r>
            <a:endParaRPr lang="it-IT" sz="3600" dirty="0" smtClean="0">
              <a:solidFill>
                <a:schemeClr val="bg1"/>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I.   </a:t>
            </a:r>
            <a:r>
              <a:rPr lang="it-IT" sz="2800" dirty="0" smtClean="0">
                <a:solidFill>
                  <a:srgbClr val="FFFF00"/>
                </a:solidFill>
                <a:latin typeface="Arial" pitchFamily="34" charset="0"/>
                <a:cs typeface="Arial" pitchFamily="34" charset="0"/>
              </a:rPr>
              <a:t>Obiettivi</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II.  </a:t>
            </a:r>
            <a:r>
              <a:rPr lang="it-IT" sz="2800" dirty="0" smtClean="0">
                <a:solidFill>
                  <a:srgbClr val="FFFF00"/>
                </a:solidFill>
                <a:latin typeface="Arial" pitchFamily="34" charset="0"/>
                <a:cs typeface="Arial" pitchFamily="34" charset="0"/>
              </a:rPr>
              <a:t>Premesse</a:t>
            </a:r>
          </a:p>
          <a:p>
            <a:endParaRPr lang="it-IT" sz="800" dirty="0" smtClean="0">
              <a:solidFill>
                <a:srgbClr val="FFFF00"/>
              </a:solidFill>
              <a:latin typeface="Arial" pitchFamily="34" charset="0"/>
              <a:cs typeface="Arial" pitchFamily="34" charset="0"/>
            </a:endParaRP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III. </a:t>
            </a:r>
            <a:r>
              <a:rPr lang="it-IT" sz="2800" dirty="0" smtClean="0">
                <a:solidFill>
                  <a:srgbClr val="FFFF00"/>
                </a:solidFill>
                <a:latin typeface="Arial" pitchFamily="34" charset="0"/>
                <a:cs typeface="Arial" pitchFamily="34" charset="0"/>
              </a:rPr>
              <a:t>Principale normativa di riferimento </a:t>
            </a:r>
            <a:r>
              <a:rPr lang="it-IT" sz="2400" dirty="0" smtClean="0">
                <a:solidFill>
                  <a:srgbClr val="FFFF00"/>
                </a:solidFill>
                <a:latin typeface="Arial" pitchFamily="34" charset="0"/>
                <a:cs typeface="Arial" pitchFamily="34" charset="0"/>
              </a:rPr>
              <a:t>(ordine cronologico 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tematico)</a:t>
            </a:r>
            <a:r>
              <a:rPr lang="it-IT" sz="24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per gli alunni con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disabilità</a:t>
            </a:r>
          </a:p>
          <a:p>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altri BES</a:t>
            </a:r>
          </a:p>
          <a:p>
            <a:endParaRPr lang="it-IT" sz="10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IV.</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La valutazione scolastica</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a:t>
            </a:r>
            <a:r>
              <a:rPr lang="it-IT" sz="2800" dirty="0" smtClean="0">
                <a:solidFill>
                  <a:srgbClr val="FFFF00"/>
                </a:solidFill>
                <a:latin typeface="Arial" pitchFamily="34" charset="0"/>
                <a:cs typeface="Arial" pitchFamily="34" charset="0"/>
              </a:rPr>
              <a:t> peculiarità generali</a:t>
            </a:r>
          </a:p>
          <a:p>
            <a:endParaRPr lang="it-IT" sz="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b. </a:t>
            </a:r>
            <a:r>
              <a:rPr lang="it-IT" sz="2800" dirty="0" smtClean="0">
                <a:solidFill>
                  <a:srgbClr val="FFFF00"/>
                </a:solidFill>
                <a:latin typeface="Arial" pitchFamily="34" charset="0"/>
                <a:cs typeface="Arial" pitchFamily="34" charset="0"/>
              </a:rPr>
              <a:t>specificità per gli alunni disabili</a:t>
            </a:r>
          </a:p>
          <a:p>
            <a:endParaRPr lang="it-IT" sz="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 1°ciclo d’istruzione </a:t>
            </a:r>
            <a:r>
              <a:rPr lang="it-IT" sz="2400" dirty="0" smtClean="0">
                <a:solidFill>
                  <a:srgbClr val="FFFF00"/>
                </a:solidFill>
                <a:latin typeface="Arial" pitchFamily="34" charset="0"/>
                <a:cs typeface="Arial" pitchFamily="34" charset="0"/>
              </a:rPr>
              <a:t>(scuola primaria e secondaria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 1° grado)</a:t>
            </a:r>
          </a:p>
          <a:p>
            <a:endParaRPr lang="it-IT" sz="8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 2°ciclo d’istruzione </a:t>
            </a:r>
            <a:r>
              <a:rPr lang="it-IT" sz="2400" dirty="0" smtClean="0">
                <a:solidFill>
                  <a:srgbClr val="FFFF00"/>
                </a:solidFill>
                <a:latin typeface="Arial" pitchFamily="34" charset="0"/>
                <a:cs typeface="Arial" pitchFamily="34" charset="0"/>
              </a:rPr>
              <a:t>(scuola secondaria di 2° gr.)</a:t>
            </a:r>
          </a:p>
          <a:p>
            <a:endParaRPr lang="it-IT" sz="8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in sede d’esame di stato</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660034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0456" y="-891480"/>
            <a:ext cx="9180512" cy="6863417"/>
          </a:xfrm>
          <a:prstGeom prst="rect">
            <a:avLst/>
          </a:prstGeom>
          <a:solidFill>
            <a:srgbClr val="002060"/>
          </a:solidFill>
        </p:spPr>
        <p:txBody>
          <a:bodyPr wrap="square">
            <a:spAutoFit/>
          </a:bodyPr>
          <a:lstStyle/>
          <a:p>
            <a:pPr algn="ctr"/>
            <a:r>
              <a:rPr lang="it-IT" sz="2800" dirty="0" smtClean="0">
                <a:solidFill>
                  <a:srgbClr val="FFFF00"/>
                </a:solidFill>
                <a:latin typeface="Arial" pitchFamily="34" charset="0"/>
                <a:cs typeface="Arial" pitchFamily="34" charset="0"/>
              </a:rPr>
              <a:t> </a:t>
            </a:r>
            <a:r>
              <a:rPr lang="it-IT" sz="3600" dirty="0" smtClean="0">
                <a:solidFill>
                  <a:srgbClr val="FF0000"/>
                </a:solidFill>
                <a:latin typeface="Arial" pitchFamily="34" charset="0"/>
                <a:cs typeface="Arial" pitchFamily="34" charset="0"/>
              </a:rPr>
              <a:t>b</a:t>
            </a:r>
            <a:r>
              <a:rPr lang="it-IT" sz="3600" dirty="0">
                <a:solidFill>
                  <a:srgbClr val="FF0000"/>
                </a:solidFill>
                <a:latin typeface="Arial" pitchFamily="34" charset="0"/>
                <a:cs typeface="Arial" pitchFamily="34" charset="0"/>
              </a:rPr>
              <a:t>. </a:t>
            </a:r>
            <a:r>
              <a:rPr lang="it-IT" sz="3600" dirty="0" smtClean="0">
                <a:solidFill>
                  <a:srgbClr val="FF0000"/>
                </a:solidFill>
                <a:latin typeface="Arial" pitchFamily="34" charset="0"/>
                <a:cs typeface="Arial" pitchFamily="34" charset="0"/>
              </a:rPr>
              <a:t>  </a:t>
            </a:r>
            <a:r>
              <a:rPr lang="it-IT" sz="3600" b="1" dirty="0" smtClean="0">
                <a:solidFill>
                  <a:schemeClr val="bg1"/>
                </a:solidFill>
                <a:latin typeface="Arial" pitchFamily="34" charset="0"/>
                <a:cs typeface="Arial" pitchFamily="34" charset="0"/>
              </a:rPr>
              <a:t>LA </a:t>
            </a:r>
            <a:r>
              <a:rPr lang="it-IT" sz="3600" b="1" dirty="0">
                <a:solidFill>
                  <a:schemeClr val="bg1"/>
                </a:solidFill>
                <a:latin typeface="Arial" pitchFamily="34" charset="0"/>
                <a:cs typeface="Arial" pitchFamily="34" charset="0"/>
              </a:rPr>
              <a:t>VALUTAZIONE SCOLASTICA </a:t>
            </a:r>
            <a:endParaRPr lang="it-IT" sz="2000" b="1" dirty="0">
              <a:solidFill>
                <a:schemeClr val="bg1"/>
              </a:solidFill>
              <a:latin typeface="Arial" pitchFamily="34" charset="0"/>
              <a:cs typeface="Arial" pitchFamily="34" charset="0"/>
            </a:endParaRPr>
          </a:p>
          <a:p>
            <a:pPr algn="ctr"/>
            <a:r>
              <a:rPr lang="it-IT" sz="2800" dirty="0">
                <a:solidFill>
                  <a:srgbClr val="FF0000"/>
                </a:solidFill>
                <a:latin typeface="Arial" pitchFamily="34" charset="0"/>
                <a:cs typeface="Arial" pitchFamily="34" charset="0"/>
              </a:rPr>
              <a:t>       </a:t>
            </a:r>
            <a:r>
              <a:rPr lang="it-IT" sz="3600" b="1" dirty="0" smtClean="0">
                <a:solidFill>
                  <a:schemeClr val="bg1"/>
                </a:solidFill>
                <a:latin typeface="Arial" pitchFamily="34" charset="0"/>
                <a:cs typeface="Arial" pitchFamily="34" charset="0"/>
              </a:rPr>
              <a:t>DEGLI </a:t>
            </a:r>
            <a:r>
              <a:rPr lang="it-IT" sz="3600" b="1" dirty="0">
                <a:solidFill>
                  <a:schemeClr val="bg1"/>
                </a:solidFill>
                <a:latin typeface="Arial" pitchFamily="34" charset="0"/>
                <a:cs typeface="Arial" pitchFamily="34" charset="0"/>
              </a:rPr>
              <a:t>ALUNNI </a:t>
            </a:r>
            <a:r>
              <a:rPr lang="it-IT" sz="3600" b="1" dirty="0" smtClean="0">
                <a:solidFill>
                  <a:schemeClr val="bg1"/>
                </a:solidFill>
                <a:latin typeface="Arial" pitchFamily="34" charset="0"/>
                <a:cs typeface="Arial" pitchFamily="34" charset="0"/>
              </a:rPr>
              <a:t>DISABILI</a:t>
            </a:r>
          </a:p>
          <a:p>
            <a:pPr algn="ctr"/>
            <a:endParaRPr lang="it-IT" sz="800" b="1" dirty="0" smtClean="0">
              <a:solidFill>
                <a:schemeClr val="bg1"/>
              </a:solidFill>
              <a:latin typeface="Arial" pitchFamily="34" charset="0"/>
              <a:cs typeface="Arial" pitchFamily="34" charset="0"/>
            </a:endParaRPr>
          </a:p>
          <a:p>
            <a:endParaRPr lang="it-IT" sz="1000" i="1" dirty="0">
              <a:solidFill>
                <a:srgbClr val="FFFF00"/>
              </a:solidFill>
              <a:latin typeface="Arial" pitchFamily="34" charset="0"/>
              <a:cs typeface="Arial" pitchFamily="34" charset="0"/>
            </a:endParaRPr>
          </a:p>
          <a:p>
            <a:r>
              <a:rPr lang="it-IT" sz="2800" i="1" dirty="0" smtClean="0">
                <a:solidFill>
                  <a:srgbClr val="FF00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La frequenza di classi comuni non implica </a:t>
            </a:r>
            <a:r>
              <a:rPr lang="it-IT" sz="2800" i="1" dirty="0" smtClean="0">
                <a:solidFill>
                  <a:srgbClr val="FFFF00"/>
                </a:solidFill>
                <a:latin typeface="Arial" pitchFamily="34" charset="0"/>
                <a:cs typeface="Arial" pitchFamily="34" charset="0"/>
              </a:rPr>
              <a:t>il </a:t>
            </a:r>
          </a:p>
          <a:p>
            <a:r>
              <a:rPr lang="it-IT" sz="2800" i="1" dirty="0" smtClean="0">
                <a:solidFill>
                  <a:srgbClr val="FFFF00"/>
                </a:solidFill>
                <a:latin typeface="Arial" pitchFamily="34" charset="0"/>
                <a:cs typeface="Arial" pitchFamily="34" charset="0"/>
              </a:rPr>
              <a:t> raggiungimento di mete </a:t>
            </a:r>
            <a:r>
              <a:rPr lang="it-IT" sz="2800" i="1" dirty="0">
                <a:solidFill>
                  <a:srgbClr val="FFFF00"/>
                </a:solidFill>
                <a:latin typeface="Arial" pitchFamily="34" charset="0"/>
                <a:cs typeface="Arial" pitchFamily="34" charset="0"/>
              </a:rPr>
              <a:t>culturali comuni…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Lo </a:t>
            </a:r>
            <a:r>
              <a:rPr lang="it-IT" sz="2800" i="1" dirty="0">
                <a:solidFill>
                  <a:srgbClr val="FFFF00"/>
                </a:solidFill>
                <a:latin typeface="Arial" pitchFamily="34" charset="0"/>
                <a:cs typeface="Arial" pitchFamily="34" charset="0"/>
              </a:rPr>
              <a:t>stesso criterio di valutazione dell’esito </a:t>
            </a:r>
            <a:r>
              <a:rPr lang="it-IT" sz="2800" i="1" dirty="0" smtClean="0">
                <a:solidFill>
                  <a:srgbClr val="FFFF00"/>
                </a:solidFill>
                <a:latin typeface="Arial" pitchFamily="34" charset="0"/>
                <a:cs typeface="Arial" pitchFamily="34" charset="0"/>
              </a:rPr>
              <a:t>scolastico</a:t>
            </a:r>
          </a:p>
          <a:p>
            <a:r>
              <a:rPr lang="it-IT" sz="2800" i="1" dirty="0" smtClean="0">
                <a:solidFill>
                  <a:srgbClr val="FFFF00"/>
                </a:solidFill>
                <a:latin typeface="Arial" pitchFamily="34" charset="0"/>
                <a:cs typeface="Arial" pitchFamily="34" charset="0"/>
              </a:rPr>
              <a:t> deve perciò </a:t>
            </a:r>
            <a:r>
              <a:rPr lang="it-IT" sz="2800" i="1" dirty="0">
                <a:solidFill>
                  <a:srgbClr val="FFFF00"/>
                </a:solidFill>
                <a:latin typeface="Arial" pitchFamily="34" charset="0"/>
                <a:cs typeface="Arial" pitchFamily="34" charset="0"/>
              </a:rPr>
              <a:t>fare riferimento al grado di </a:t>
            </a:r>
            <a:r>
              <a:rPr lang="it-IT" sz="2800" i="1" dirty="0" smtClean="0">
                <a:solidFill>
                  <a:srgbClr val="FFFF00"/>
                </a:solidFill>
                <a:latin typeface="Arial" pitchFamily="34" charset="0"/>
                <a:cs typeface="Arial" pitchFamily="34" charset="0"/>
              </a:rPr>
              <a:t>maturazione</a:t>
            </a:r>
          </a:p>
          <a:p>
            <a:r>
              <a:rPr lang="it-IT" sz="2800" i="1" dirty="0" smtClean="0">
                <a:solidFill>
                  <a:srgbClr val="FFFF00"/>
                </a:solidFill>
                <a:latin typeface="Arial" pitchFamily="34" charset="0"/>
                <a:cs typeface="Arial" pitchFamily="34" charset="0"/>
              </a:rPr>
              <a:t> dell’alunno</a:t>
            </a:r>
            <a:r>
              <a:rPr lang="it-IT" sz="2800" i="1" dirty="0">
                <a:solidFill>
                  <a:srgbClr val="FFFF00"/>
                </a:solidFill>
                <a:latin typeface="Arial" pitchFamily="34" charset="0"/>
                <a:cs typeface="Arial" pitchFamily="34" charset="0"/>
              </a:rPr>
              <a:t>, sia globalmente sia a livello degli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apprendimenti realizzati </a:t>
            </a:r>
          </a:p>
          <a:p>
            <a:r>
              <a:rPr lang="it-IT" sz="2800" b="1" i="1" dirty="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(Relazione </a:t>
            </a:r>
            <a:r>
              <a:rPr lang="it-IT" sz="2000" b="1" dirty="0">
                <a:solidFill>
                  <a:schemeClr val="bg1"/>
                </a:solidFill>
                <a:latin typeface="Arial" pitchFamily="34" charset="0"/>
                <a:cs typeface="Arial" pitchFamily="34" charset="0"/>
              </a:rPr>
              <a:t>Falcucci </a:t>
            </a:r>
            <a:r>
              <a:rPr lang="it-IT" sz="2000" b="1" dirty="0" smtClean="0">
                <a:solidFill>
                  <a:schemeClr val="bg1"/>
                </a:solidFill>
                <a:latin typeface="Arial" pitchFamily="34" charset="0"/>
                <a:cs typeface="Arial" pitchFamily="34" charset="0"/>
              </a:rPr>
              <a:t>1975)</a:t>
            </a:r>
            <a:r>
              <a:rPr lang="it-IT" sz="2800" dirty="0" smtClean="0">
                <a:solidFill>
                  <a:srgbClr val="FFFF00"/>
                </a:solidFill>
                <a:latin typeface="Arial" pitchFamily="34" charset="0"/>
                <a:cs typeface="Arial" pitchFamily="34" charset="0"/>
              </a:rPr>
              <a:t>       </a:t>
            </a:r>
          </a:p>
          <a:p>
            <a:endParaRPr lang="it-IT" sz="10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a:t>
            </a:r>
            <a:r>
              <a:rPr lang="it-IT" sz="2800" i="1" dirty="0">
                <a:solidFill>
                  <a:srgbClr val="FFFF00"/>
                </a:solidFill>
                <a:latin typeface="Arial" pitchFamily="34" charset="0"/>
                <a:cs typeface="Arial" pitchFamily="34" charset="0"/>
              </a:rPr>
              <a:t>Capacità e merito degli alunni </a:t>
            </a:r>
            <a:r>
              <a:rPr lang="it-IT" sz="2800" i="1" dirty="0" smtClean="0">
                <a:solidFill>
                  <a:srgbClr val="FFFF00"/>
                </a:solidFill>
                <a:latin typeface="Arial" pitchFamily="34" charset="0"/>
                <a:cs typeface="Arial" pitchFamily="34" charset="0"/>
              </a:rPr>
              <a:t>con disabilità vanno</a:t>
            </a:r>
          </a:p>
          <a:p>
            <a:r>
              <a:rPr lang="it-IT" sz="2800" i="1" dirty="0" smtClean="0">
                <a:solidFill>
                  <a:srgbClr val="FFFF00"/>
                </a:solidFill>
                <a:latin typeface="Arial" pitchFamily="34" charset="0"/>
                <a:cs typeface="Arial" pitchFamily="34" charset="0"/>
              </a:rPr>
              <a:t> valutati </a:t>
            </a:r>
            <a:r>
              <a:rPr lang="it-IT" sz="2800" i="1" dirty="0">
                <a:solidFill>
                  <a:srgbClr val="FFFF00"/>
                </a:solidFill>
                <a:latin typeface="Arial" pitchFamily="34" charset="0"/>
                <a:cs typeface="Arial" pitchFamily="34" charset="0"/>
              </a:rPr>
              <a:t>secondo parametri peculiari, adeguati </a:t>
            </a:r>
            <a:r>
              <a:rPr lang="it-IT" sz="2800" i="1" dirty="0" smtClean="0">
                <a:solidFill>
                  <a:srgbClr val="FFFF00"/>
                </a:solidFill>
                <a:latin typeface="Arial" pitchFamily="34" charset="0"/>
                <a:cs typeface="Arial" pitchFamily="34" charset="0"/>
              </a:rPr>
              <a:t>alle</a:t>
            </a:r>
          </a:p>
          <a:p>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rispettive situazioni </a:t>
            </a:r>
            <a:r>
              <a:rPr lang="it-IT" sz="2800" i="1" dirty="0" smtClean="0">
                <a:solidFill>
                  <a:srgbClr val="FFFF00"/>
                </a:solidFill>
                <a:latin typeface="Arial" pitchFamily="34" charset="0"/>
                <a:cs typeface="Arial" pitchFamily="34" charset="0"/>
              </a:rPr>
              <a:t>di minorazione</a:t>
            </a:r>
          </a:p>
          <a:p>
            <a:r>
              <a:rPr lang="it-IT" sz="2000" b="1" dirty="0" smtClean="0">
                <a:solidFill>
                  <a:schemeClr val="bg1"/>
                </a:solidFill>
                <a:latin typeface="Arial" pitchFamily="34" charset="0"/>
                <a:cs typeface="Arial" pitchFamily="34" charset="0"/>
              </a:rPr>
              <a:t> (Sentenza </a:t>
            </a:r>
            <a:r>
              <a:rPr lang="it-IT" sz="2000" b="1" dirty="0">
                <a:solidFill>
                  <a:schemeClr val="bg1"/>
                </a:solidFill>
                <a:latin typeface="Arial" pitchFamily="34" charset="0"/>
                <a:cs typeface="Arial" pitchFamily="34" charset="0"/>
              </a:rPr>
              <a:t>Corte Costituzionale n</a:t>
            </a:r>
            <a:r>
              <a:rPr lang="it-IT" sz="2000" b="1" dirty="0" smtClean="0">
                <a:solidFill>
                  <a:schemeClr val="bg1"/>
                </a:solidFill>
                <a:latin typeface="Arial" pitchFamily="34" charset="0"/>
                <a:cs typeface="Arial" pitchFamily="34" charset="0"/>
              </a:rPr>
              <a:t>. </a:t>
            </a:r>
            <a:r>
              <a:rPr lang="it-IT" sz="2000" b="1" dirty="0">
                <a:solidFill>
                  <a:schemeClr val="bg1"/>
                </a:solidFill>
                <a:latin typeface="Arial" pitchFamily="34" charset="0"/>
                <a:cs typeface="Arial" pitchFamily="34" charset="0"/>
              </a:rPr>
              <a:t>215/1987) </a:t>
            </a:r>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387554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60" y="-1299"/>
            <a:ext cx="9144000" cy="6986528"/>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a:t>
            </a:r>
            <a:r>
              <a:rPr lang="it-IT" sz="2400" i="1" dirty="0">
                <a:solidFill>
                  <a:srgbClr val="FFFF00"/>
                </a:solidFill>
                <a:latin typeface="Arial" pitchFamily="34" charset="0"/>
                <a:cs typeface="Arial" pitchFamily="34" charset="0"/>
              </a:rPr>
              <a:t>dal punto di vista concettuale e metodologico è opportuno distinguere fra la </a:t>
            </a:r>
            <a:r>
              <a:rPr lang="it-IT" sz="2400" i="1" dirty="0">
                <a:solidFill>
                  <a:schemeClr val="bg1"/>
                </a:solidFill>
                <a:latin typeface="Arial" pitchFamily="34" charset="0"/>
                <a:cs typeface="Arial" pitchFamily="34" charset="0"/>
              </a:rPr>
              <a:t>programmazione personalizzata </a:t>
            </a:r>
            <a:r>
              <a:rPr lang="it-IT" sz="2400" i="1" dirty="0">
                <a:solidFill>
                  <a:srgbClr val="FFFF00"/>
                </a:solidFill>
                <a:latin typeface="Arial" pitchFamily="34" charset="0"/>
                <a:cs typeface="Arial" pitchFamily="34" charset="0"/>
              </a:rPr>
              <a:t>che caratterizza il percorso dell’alunno </a:t>
            </a:r>
            <a:r>
              <a:rPr lang="it-IT" sz="2400" i="1" dirty="0" smtClean="0">
                <a:solidFill>
                  <a:srgbClr val="FFFF00"/>
                </a:solidFill>
                <a:latin typeface="Arial" pitchFamily="34" charset="0"/>
                <a:cs typeface="Arial" pitchFamily="34" charset="0"/>
              </a:rPr>
              <a:t>disabile </a:t>
            </a:r>
            <a:r>
              <a:rPr lang="it-IT" sz="2400" i="1" dirty="0">
                <a:solidFill>
                  <a:srgbClr val="FFFF00"/>
                </a:solidFill>
                <a:latin typeface="Arial" pitchFamily="34" charset="0"/>
                <a:cs typeface="Arial" pitchFamily="34" charset="0"/>
              </a:rPr>
              <a:t>nella</a:t>
            </a:r>
            <a:r>
              <a:rPr lang="it-IT" sz="2400" i="1" dirty="0">
                <a:solidFill>
                  <a:schemeClr val="bg1"/>
                </a:solidFill>
                <a:latin typeface="Arial" pitchFamily="34" charset="0"/>
                <a:cs typeface="Arial" pitchFamily="34" charset="0"/>
              </a:rPr>
              <a:t> scuola dell’obbligo </a:t>
            </a:r>
            <a:r>
              <a:rPr lang="it-IT" sz="2400" i="1" dirty="0">
                <a:solidFill>
                  <a:srgbClr val="FFFF00"/>
                </a:solidFill>
                <a:latin typeface="Arial" pitchFamily="34" charset="0"/>
                <a:cs typeface="Arial" pitchFamily="34" charset="0"/>
              </a:rPr>
              <a:t>e la </a:t>
            </a:r>
            <a:r>
              <a:rPr lang="it-IT" sz="2400" i="1" dirty="0">
                <a:solidFill>
                  <a:schemeClr val="bg1"/>
                </a:solidFill>
                <a:latin typeface="Arial" pitchFamily="34" charset="0"/>
                <a:cs typeface="Arial" pitchFamily="34" charset="0"/>
              </a:rPr>
              <a:t>programmazione differenziata </a:t>
            </a:r>
            <a:r>
              <a:rPr lang="it-IT" sz="2400" i="1" dirty="0">
                <a:solidFill>
                  <a:srgbClr val="FFFF00"/>
                </a:solidFill>
                <a:latin typeface="Arial" pitchFamily="34" charset="0"/>
                <a:cs typeface="Arial" pitchFamily="34" charset="0"/>
              </a:rPr>
              <a:t>che,</a:t>
            </a:r>
            <a:r>
              <a:rPr lang="it-IT" sz="2400" i="1" dirty="0">
                <a:solidFill>
                  <a:schemeClr val="bg1"/>
                </a:solidFill>
                <a:latin typeface="Arial" pitchFamily="34" charset="0"/>
                <a:cs typeface="Arial" pitchFamily="34" charset="0"/>
              </a:rPr>
              <a:t> nel II ciclo di istruzione</a:t>
            </a:r>
            <a:r>
              <a:rPr lang="it-IT" sz="2400" i="1" dirty="0">
                <a:solidFill>
                  <a:srgbClr val="FFFF00"/>
                </a:solidFill>
                <a:latin typeface="Arial" pitchFamily="34" charset="0"/>
                <a:cs typeface="Arial" pitchFamily="34" charset="0"/>
              </a:rPr>
              <a:t>, può </a:t>
            </a:r>
          </a:p>
          <a:p>
            <a:r>
              <a:rPr lang="it-IT" sz="2400" i="1" dirty="0">
                <a:solidFill>
                  <a:srgbClr val="FFFF00"/>
                </a:solidFill>
                <a:latin typeface="Arial" pitchFamily="34" charset="0"/>
                <a:cs typeface="Arial" pitchFamily="34" charset="0"/>
              </a:rPr>
              <a:t>condurre l’alunno al conseguimento </a:t>
            </a:r>
            <a:r>
              <a:rPr lang="it-IT" sz="2400" i="1" dirty="0" smtClean="0">
                <a:solidFill>
                  <a:srgbClr val="FFFF00"/>
                </a:solidFill>
                <a:latin typeface="Arial" pitchFamily="34" charset="0"/>
                <a:cs typeface="Arial" pitchFamily="34" charset="0"/>
              </a:rPr>
              <a:t>dell’attestato </a:t>
            </a:r>
            <a:r>
              <a:rPr lang="it-IT" sz="2400" i="1" dirty="0">
                <a:solidFill>
                  <a:srgbClr val="FFFF00"/>
                </a:solidFill>
                <a:latin typeface="Arial" pitchFamily="34" charset="0"/>
                <a:cs typeface="Arial" pitchFamily="34" charset="0"/>
              </a:rPr>
              <a:t>delle competenze </a:t>
            </a:r>
            <a:r>
              <a:rPr lang="it-IT" sz="2400" i="1" dirty="0" smtClean="0">
                <a:solidFill>
                  <a:srgbClr val="FFFF00"/>
                </a:solidFill>
                <a:latin typeface="Arial" pitchFamily="34" charset="0"/>
                <a:cs typeface="Arial" pitchFamily="34" charset="0"/>
              </a:rPr>
              <a:t>acquisite </a:t>
            </a:r>
          </a:p>
          <a:p>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Linee-Guida .08/2009 -III,1.2) </a:t>
            </a:r>
          </a:p>
          <a:p>
            <a:r>
              <a:rPr lang="it-IT" sz="2400" i="1" dirty="0">
                <a:solidFill>
                  <a:srgbClr val="FF0000"/>
                </a:solidFill>
                <a:latin typeface="Arial" pitchFamily="34" charset="0"/>
                <a:cs typeface="Arial" pitchFamily="34" charset="0"/>
              </a:rPr>
              <a:t>…</a:t>
            </a:r>
            <a:r>
              <a:rPr lang="it-IT" sz="2400" i="1" dirty="0">
                <a:solidFill>
                  <a:srgbClr val="FFFF00"/>
                </a:solidFill>
                <a:latin typeface="Arial" pitchFamily="34" charset="0"/>
                <a:cs typeface="Arial" pitchFamily="34" charset="0"/>
              </a:rPr>
              <a:t>La valutazione in decimi  </a:t>
            </a:r>
            <a:r>
              <a:rPr lang="it-IT" sz="2400" i="1" dirty="0">
                <a:solidFill>
                  <a:schemeClr val="bg1"/>
                </a:solidFill>
                <a:latin typeface="Arial" pitchFamily="34" charset="0"/>
                <a:cs typeface="Arial" pitchFamily="34" charset="0"/>
              </a:rPr>
              <a:t>va rapportata al P.E.I</a:t>
            </a:r>
            <a:r>
              <a:rPr lang="it-IT" sz="2400" i="1" dirty="0">
                <a:solidFill>
                  <a:srgbClr val="FFFF00"/>
                </a:solidFill>
                <a:latin typeface="Arial" pitchFamily="34" charset="0"/>
                <a:cs typeface="Arial" pitchFamily="34" charset="0"/>
              </a:rPr>
              <a:t>., che costituisce </a:t>
            </a:r>
          </a:p>
          <a:p>
            <a:r>
              <a:rPr lang="it-IT" sz="2400" i="1" dirty="0">
                <a:solidFill>
                  <a:srgbClr val="FFFF00"/>
                </a:solidFill>
                <a:latin typeface="Arial" pitchFamily="34" charset="0"/>
                <a:cs typeface="Arial" pitchFamily="34" charset="0"/>
              </a:rPr>
              <a:t>il punto di riferimento per le attività educative a favore dell’alunno con disabilità e dovrà essere sempre considerata come </a:t>
            </a:r>
            <a:r>
              <a:rPr lang="it-IT" sz="2400" i="1" dirty="0">
                <a:solidFill>
                  <a:schemeClr val="bg1"/>
                </a:solidFill>
                <a:latin typeface="Arial" pitchFamily="34" charset="0"/>
                <a:cs typeface="Arial" pitchFamily="34" charset="0"/>
              </a:rPr>
              <a:t>valutazione dei processi </a:t>
            </a:r>
            <a:r>
              <a:rPr lang="it-IT" sz="2400" i="1" dirty="0">
                <a:solidFill>
                  <a:srgbClr val="FFFF00"/>
                </a:solidFill>
                <a:latin typeface="Arial" pitchFamily="34" charset="0"/>
                <a:cs typeface="Arial" pitchFamily="34" charset="0"/>
              </a:rPr>
              <a:t>e non solo come valutazione della </a:t>
            </a:r>
          </a:p>
          <a:p>
            <a:r>
              <a:rPr lang="it-IT" sz="2400" i="1" dirty="0">
                <a:solidFill>
                  <a:srgbClr val="FFFF00"/>
                </a:solidFill>
                <a:latin typeface="Arial" pitchFamily="34" charset="0"/>
                <a:cs typeface="Arial" pitchFamily="34" charset="0"/>
              </a:rPr>
              <a:t>performance (prestazione)</a:t>
            </a:r>
          </a:p>
          <a:p>
            <a:r>
              <a:rPr lang="it-IT" sz="2400" i="1" dirty="0">
                <a:solidFill>
                  <a:srgbClr val="FF0000"/>
                </a:solidFill>
                <a:latin typeface="Arial" pitchFamily="34" charset="0"/>
                <a:cs typeface="Arial" pitchFamily="34" charset="0"/>
              </a:rPr>
              <a:t>…</a:t>
            </a:r>
            <a:r>
              <a:rPr lang="it-IT" sz="2400" i="1" dirty="0">
                <a:solidFill>
                  <a:srgbClr val="FFFF00"/>
                </a:solidFill>
                <a:latin typeface="Arial" pitchFamily="34" charset="0"/>
                <a:cs typeface="Arial" pitchFamily="34" charset="0"/>
              </a:rPr>
              <a:t>Gli insegnanti assegnati alle attività per il sostegno, assumendo la </a:t>
            </a:r>
            <a:r>
              <a:rPr lang="it-IT" sz="2400" i="1" dirty="0">
                <a:solidFill>
                  <a:schemeClr val="bg1"/>
                </a:solidFill>
                <a:latin typeface="Arial" pitchFamily="34" charset="0"/>
                <a:cs typeface="Arial" pitchFamily="34" charset="0"/>
              </a:rPr>
              <a:t>contitolarità</a:t>
            </a:r>
            <a:r>
              <a:rPr lang="it-IT" sz="2400" i="1" dirty="0">
                <a:solidFill>
                  <a:srgbClr val="FFFF00"/>
                </a:solidFill>
                <a:latin typeface="Arial" pitchFamily="34" charset="0"/>
                <a:cs typeface="Arial" pitchFamily="34" charset="0"/>
              </a:rPr>
              <a:t> delle sezioni e delle classi in cui operano e partecipando a pieno titolo alle operazioni di valutazione periodiche e finali degli alunni della classe con diritto di voto, disporranno di registri recanti i nomi di tutti gli alunni della classe di cui sono </a:t>
            </a:r>
            <a:r>
              <a:rPr lang="it-IT" sz="2400" i="1" dirty="0" smtClean="0">
                <a:solidFill>
                  <a:srgbClr val="FFFF00"/>
                </a:solidFill>
                <a:latin typeface="Arial" pitchFamily="34" charset="0"/>
                <a:cs typeface="Arial" pitchFamily="34" charset="0"/>
              </a:rPr>
              <a:t>contitolari</a:t>
            </a:r>
            <a:endParaRPr lang="it-IT" sz="2400" i="1" dirty="0">
              <a:solidFill>
                <a:srgbClr val="FFFF00"/>
              </a:solidFill>
              <a:latin typeface="Arial" pitchFamily="34" charset="0"/>
              <a:cs typeface="Arial" pitchFamily="34" charset="0"/>
            </a:endParaRPr>
          </a:p>
          <a:p>
            <a:r>
              <a:rPr lang="it-IT" sz="2000" b="1" dirty="0">
                <a:solidFill>
                  <a:schemeClr val="bg1"/>
                </a:solidFill>
                <a:latin typeface="Arial" pitchFamily="34" charset="0"/>
                <a:cs typeface="Arial" pitchFamily="34" charset="0"/>
              </a:rPr>
              <a:t>(Linee-Guida .08/2009 -III, 2.4) </a:t>
            </a:r>
          </a:p>
        </p:txBody>
      </p:sp>
    </p:spTree>
    <p:extLst>
      <p:ext uri="{BB962C8B-B14F-4D97-AF65-F5344CB8AC3E}">
        <p14:creationId xmlns:p14="http://schemas.microsoft.com/office/powerpoint/2010/main" xmlns="" val="2221346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9064" y="6648"/>
            <a:ext cx="9213064" cy="6678751"/>
          </a:xfrm>
          <a:prstGeom prst="rect">
            <a:avLst/>
          </a:prstGeom>
          <a:solidFill>
            <a:srgbClr val="002060"/>
          </a:solidFill>
        </p:spPr>
        <p:txBody>
          <a:bodyPr wrap="square">
            <a:spAutoFit/>
          </a:bodyPr>
          <a:lstStyle/>
          <a:p>
            <a:r>
              <a:rPr lang="it-IT" sz="2400" i="1" dirty="0" smtClean="0">
                <a:solidFill>
                  <a:srgbClr val="FF0000"/>
                </a:solidFill>
                <a:latin typeface="Arial" pitchFamily="34" charset="0"/>
                <a:cs typeface="Arial" pitchFamily="34" charset="0"/>
              </a:rPr>
              <a:t>1.</a:t>
            </a:r>
            <a:r>
              <a:rPr lang="it-IT" sz="2400" i="1" dirty="0" smtClean="0">
                <a:solidFill>
                  <a:srgbClr val="FFFF00"/>
                </a:solidFill>
                <a:latin typeface="Arial" pitchFamily="34" charset="0"/>
                <a:cs typeface="Arial" pitchFamily="34" charset="0"/>
              </a:rPr>
              <a:t>Nella </a:t>
            </a:r>
            <a:r>
              <a:rPr lang="it-IT" sz="2400" i="1" dirty="0">
                <a:solidFill>
                  <a:srgbClr val="FFFF00"/>
                </a:solidFill>
                <a:latin typeface="Arial" pitchFamily="34" charset="0"/>
                <a:cs typeface="Arial" pitchFamily="34" charset="0"/>
              </a:rPr>
              <a:t>valutazione degli alunni handicappati da </a:t>
            </a:r>
            <a:r>
              <a:rPr lang="it-IT" sz="2400" i="1" dirty="0" smtClean="0">
                <a:solidFill>
                  <a:srgbClr val="FFFF00"/>
                </a:solidFill>
                <a:latin typeface="Arial" pitchFamily="34" charset="0"/>
                <a:cs typeface="Arial" pitchFamily="34" charset="0"/>
              </a:rPr>
              <a:t>parte degli</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insegnanti </a:t>
            </a:r>
            <a:r>
              <a:rPr lang="it-IT" sz="2400" i="1" dirty="0">
                <a:solidFill>
                  <a:schemeClr val="bg1"/>
                </a:solidFill>
                <a:latin typeface="Arial" pitchFamily="34" charset="0"/>
                <a:cs typeface="Arial" pitchFamily="34" charset="0"/>
              </a:rPr>
              <a:t>è indicato, sulla base del </a:t>
            </a:r>
            <a:r>
              <a:rPr lang="it-IT" sz="2400" i="1" dirty="0" smtClean="0">
                <a:solidFill>
                  <a:schemeClr val="bg1"/>
                </a:solidFill>
                <a:latin typeface="Arial" pitchFamily="34" charset="0"/>
                <a:cs typeface="Arial" pitchFamily="34" charset="0"/>
              </a:rPr>
              <a:t>PEI, </a:t>
            </a:r>
            <a:r>
              <a:rPr lang="it-IT" sz="2400" i="1" dirty="0">
                <a:solidFill>
                  <a:schemeClr val="bg1"/>
                </a:solidFill>
                <a:latin typeface="Arial" pitchFamily="34" charset="0"/>
                <a:cs typeface="Arial" pitchFamily="34" charset="0"/>
              </a:rPr>
              <a:t>per quali </a:t>
            </a:r>
            <a:r>
              <a:rPr lang="it-IT" sz="2400" i="1" dirty="0" smtClean="0">
                <a:solidFill>
                  <a:schemeClr val="bg1"/>
                </a:solidFill>
                <a:latin typeface="Arial" pitchFamily="34" charset="0"/>
                <a:cs typeface="Arial" pitchFamily="34" charset="0"/>
              </a:rPr>
              <a:t>discipline siano</a:t>
            </a:r>
          </a:p>
          <a:p>
            <a:r>
              <a:rPr lang="it-IT" sz="2400" i="1" dirty="0" smtClean="0">
                <a:solidFill>
                  <a:schemeClr val="bg1"/>
                </a:solidFill>
                <a:latin typeface="Arial" pitchFamily="34" charset="0"/>
                <a:cs typeface="Arial" pitchFamily="34" charset="0"/>
              </a:rPr>
              <a:t> stati </a:t>
            </a:r>
            <a:r>
              <a:rPr lang="it-IT" sz="2400" i="1" dirty="0">
                <a:solidFill>
                  <a:schemeClr val="bg1"/>
                </a:solidFill>
                <a:latin typeface="Arial" pitchFamily="34" charset="0"/>
                <a:cs typeface="Arial" pitchFamily="34" charset="0"/>
              </a:rPr>
              <a:t>adottati particolari criteri didattici, quali </a:t>
            </a:r>
            <a:r>
              <a:rPr lang="it-IT" sz="2400" i="1" dirty="0" smtClean="0">
                <a:solidFill>
                  <a:schemeClr val="bg1"/>
                </a:solidFill>
                <a:latin typeface="Arial" pitchFamily="34" charset="0"/>
                <a:cs typeface="Arial" pitchFamily="34" charset="0"/>
              </a:rPr>
              <a:t>attività integrative </a:t>
            </a:r>
            <a:r>
              <a:rPr lang="it-IT" sz="2400" i="1" dirty="0">
                <a:solidFill>
                  <a:schemeClr val="bg1"/>
                </a:solidFill>
                <a:latin typeface="Arial" pitchFamily="34" charset="0"/>
                <a:cs typeface="Arial" pitchFamily="34" charset="0"/>
              </a:rPr>
              <a:t>e </a:t>
            </a:r>
            <a:r>
              <a:rPr lang="it-IT" sz="2400" i="1" dirty="0" smtClean="0">
                <a:solidFill>
                  <a:schemeClr val="bg1"/>
                </a:solidFill>
                <a:latin typeface="Arial" pitchFamily="34" charset="0"/>
                <a:cs typeface="Arial" pitchFamily="34" charset="0"/>
              </a:rPr>
              <a:t>di</a:t>
            </a:r>
          </a:p>
          <a:p>
            <a:r>
              <a:rPr lang="it-IT" sz="2400" i="1" dirty="0" smtClean="0">
                <a:solidFill>
                  <a:schemeClr val="bg1"/>
                </a:solidFill>
                <a:latin typeface="Arial" pitchFamily="34" charset="0"/>
                <a:cs typeface="Arial" pitchFamily="34" charset="0"/>
              </a:rPr>
              <a:t> sostegno siano </a:t>
            </a:r>
            <a:r>
              <a:rPr lang="it-IT" sz="2400" i="1" dirty="0">
                <a:solidFill>
                  <a:schemeClr val="bg1"/>
                </a:solidFill>
                <a:latin typeface="Arial" pitchFamily="34" charset="0"/>
                <a:cs typeface="Arial" pitchFamily="34" charset="0"/>
              </a:rPr>
              <a:t>state svolte</a:t>
            </a:r>
            <a:r>
              <a:rPr lang="it-IT" sz="2400" i="1" dirty="0">
                <a:solidFill>
                  <a:srgbClr val="FFFF00"/>
                </a:solidFill>
                <a:latin typeface="Arial" pitchFamily="34" charset="0"/>
                <a:cs typeface="Arial" pitchFamily="34" charset="0"/>
              </a:rPr>
              <a:t>, anche </a:t>
            </a:r>
            <a:r>
              <a:rPr lang="it-IT" sz="2400" i="1" dirty="0" smtClean="0">
                <a:solidFill>
                  <a:srgbClr val="FFFF00"/>
                </a:solidFill>
                <a:latin typeface="Arial" pitchFamily="34" charset="0"/>
                <a:cs typeface="Arial" pitchFamily="34" charset="0"/>
              </a:rPr>
              <a:t>in sostituzione parziale dei</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contenuti programmatici di </a:t>
            </a:r>
            <a:r>
              <a:rPr lang="it-IT" sz="2400" i="1" dirty="0" smtClean="0">
                <a:solidFill>
                  <a:srgbClr val="FFFF00"/>
                </a:solidFill>
                <a:latin typeface="Arial" pitchFamily="34" charset="0"/>
                <a:cs typeface="Arial" pitchFamily="34" charset="0"/>
              </a:rPr>
              <a:t>alcune discipline</a:t>
            </a:r>
            <a:endParaRPr lang="it-IT" sz="2400" i="1" dirty="0">
              <a:solidFill>
                <a:srgbClr val="FFFF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2.</a:t>
            </a:r>
            <a:r>
              <a:rPr lang="it-IT" sz="2400" i="1" dirty="0" smtClean="0">
                <a:solidFill>
                  <a:srgbClr val="FFFF00"/>
                </a:solidFill>
                <a:latin typeface="Arial" pitchFamily="34" charset="0"/>
                <a:cs typeface="Arial" pitchFamily="34" charset="0"/>
              </a:rPr>
              <a:t>Nella </a:t>
            </a:r>
            <a:r>
              <a:rPr lang="it-IT" sz="2400" b="1" i="1" dirty="0">
                <a:solidFill>
                  <a:schemeClr val="bg1"/>
                </a:solidFill>
                <a:latin typeface="Arial" pitchFamily="34" charset="0"/>
                <a:cs typeface="Arial" pitchFamily="34" charset="0"/>
              </a:rPr>
              <a:t>scuola dell’obbligo </a:t>
            </a:r>
            <a:r>
              <a:rPr lang="it-IT" sz="2400" i="1" dirty="0">
                <a:solidFill>
                  <a:srgbClr val="FFFF00"/>
                </a:solidFill>
                <a:latin typeface="Arial" pitchFamily="34" charset="0"/>
                <a:cs typeface="Arial" pitchFamily="34" charset="0"/>
              </a:rPr>
              <a:t>sono predisposte, </a:t>
            </a:r>
            <a:r>
              <a:rPr lang="it-IT" sz="2400" i="1" dirty="0" smtClean="0">
                <a:solidFill>
                  <a:srgbClr val="FFFF00"/>
                </a:solidFill>
                <a:latin typeface="Arial" pitchFamily="34" charset="0"/>
                <a:cs typeface="Arial" pitchFamily="34" charset="0"/>
              </a:rPr>
              <a:t>sulla base degli</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elementi conoscitivi </a:t>
            </a:r>
            <a:r>
              <a:rPr lang="it-IT" sz="2400" i="1" dirty="0">
                <a:solidFill>
                  <a:srgbClr val="FFFF00"/>
                </a:solidFill>
                <a:latin typeface="Arial" pitchFamily="34" charset="0"/>
                <a:cs typeface="Arial" pitchFamily="34" charset="0"/>
              </a:rPr>
              <a:t>di cui al comma 1, </a:t>
            </a:r>
            <a:r>
              <a:rPr lang="it-IT" sz="2400" b="1" i="1" dirty="0" smtClean="0">
                <a:solidFill>
                  <a:schemeClr val="bg1"/>
                </a:solidFill>
                <a:latin typeface="Arial" pitchFamily="34" charset="0"/>
                <a:cs typeface="Arial" pitchFamily="34" charset="0"/>
              </a:rPr>
              <a:t>prove d’esame</a:t>
            </a:r>
          </a:p>
          <a:p>
            <a:r>
              <a:rPr lang="it-IT" sz="2400" b="1" i="1" dirty="0" smtClean="0">
                <a:solidFill>
                  <a:schemeClr val="bg1"/>
                </a:solidFill>
                <a:latin typeface="Arial" pitchFamily="34" charset="0"/>
                <a:cs typeface="Arial" pitchFamily="34" charset="0"/>
              </a:rPr>
              <a:t> corrispondenti </a:t>
            </a:r>
            <a:r>
              <a:rPr lang="it-IT" sz="2400" b="1" i="1" dirty="0">
                <a:solidFill>
                  <a:schemeClr val="bg1"/>
                </a:solidFill>
                <a:latin typeface="Arial" pitchFamily="34" charset="0"/>
                <a:cs typeface="Arial" pitchFamily="34" charset="0"/>
              </a:rPr>
              <a:t>agli </a:t>
            </a:r>
            <a:r>
              <a:rPr lang="it-IT" sz="2400" b="1" i="1" dirty="0" smtClean="0">
                <a:solidFill>
                  <a:schemeClr val="bg1"/>
                </a:solidFill>
                <a:latin typeface="Arial" pitchFamily="34" charset="0"/>
                <a:cs typeface="Arial" pitchFamily="34" charset="0"/>
              </a:rPr>
              <a:t>insegnamenti impartiti </a:t>
            </a:r>
            <a:r>
              <a:rPr lang="it-IT" sz="2400" i="1" dirty="0" smtClean="0">
                <a:solidFill>
                  <a:srgbClr val="FFFF00"/>
                </a:solidFill>
                <a:latin typeface="Arial" pitchFamily="34" charset="0"/>
                <a:cs typeface="Arial" pitchFamily="34" charset="0"/>
              </a:rPr>
              <a:t>e </a:t>
            </a:r>
            <a:r>
              <a:rPr lang="it-IT" sz="2400" i="1" dirty="0">
                <a:solidFill>
                  <a:srgbClr val="FFFF00"/>
                </a:solidFill>
                <a:latin typeface="Arial" pitchFamily="34" charset="0"/>
                <a:cs typeface="Arial" pitchFamily="34" charset="0"/>
              </a:rPr>
              <a:t>idonee a </a:t>
            </a:r>
            <a:r>
              <a:rPr lang="it-IT" sz="2400" i="1" dirty="0" smtClean="0">
                <a:solidFill>
                  <a:srgbClr val="FFFF00"/>
                </a:solidFill>
                <a:latin typeface="Arial" pitchFamily="34" charset="0"/>
                <a:cs typeface="Arial" pitchFamily="34" charset="0"/>
              </a:rPr>
              <a:t>valutare</a:t>
            </a:r>
          </a:p>
          <a:p>
            <a:r>
              <a:rPr lang="it-IT" sz="2400" i="1" dirty="0" smtClean="0">
                <a:solidFill>
                  <a:srgbClr val="FFFF00"/>
                </a:solidFill>
                <a:latin typeface="Arial" pitchFamily="34" charset="0"/>
                <a:cs typeface="Arial" pitchFamily="34" charset="0"/>
              </a:rPr>
              <a:t> il progresso dell’allievo </a:t>
            </a:r>
            <a:r>
              <a:rPr lang="it-IT" sz="2400" i="1" dirty="0">
                <a:solidFill>
                  <a:srgbClr val="FFFF00"/>
                </a:solidFill>
                <a:latin typeface="Arial" pitchFamily="34" charset="0"/>
                <a:cs typeface="Arial" pitchFamily="34" charset="0"/>
              </a:rPr>
              <a:t>in rapporto alle sue potenzialità e </a:t>
            </a:r>
            <a:r>
              <a:rPr lang="it-IT" sz="2400" i="1" dirty="0" smtClean="0">
                <a:solidFill>
                  <a:srgbClr val="FFFF00"/>
                </a:solidFill>
                <a:latin typeface="Arial" pitchFamily="34" charset="0"/>
                <a:cs typeface="Arial" pitchFamily="34" charset="0"/>
              </a:rPr>
              <a:t>ai livelli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di apprendimento iniziali</a:t>
            </a:r>
            <a:endParaRPr lang="it-IT" sz="2400" i="1" dirty="0">
              <a:solidFill>
                <a:srgbClr val="FFFF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3.</a:t>
            </a:r>
            <a:r>
              <a:rPr lang="it-IT" sz="2400" i="1" dirty="0" smtClean="0">
                <a:solidFill>
                  <a:srgbClr val="FFFF00"/>
                </a:solidFill>
                <a:latin typeface="Arial" pitchFamily="34" charset="0"/>
                <a:cs typeface="Arial" pitchFamily="34" charset="0"/>
              </a:rPr>
              <a:t>Nell’ambito </a:t>
            </a:r>
            <a:r>
              <a:rPr lang="it-IT" sz="2400" i="1" dirty="0">
                <a:solidFill>
                  <a:srgbClr val="FFFF00"/>
                </a:solidFill>
                <a:latin typeface="Arial" pitchFamily="34" charset="0"/>
                <a:cs typeface="Arial" pitchFamily="34" charset="0"/>
              </a:rPr>
              <a:t>della </a:t>
            </a:r>
            <a:r>
              <a:rPr lang="it-IT" sz="2400" b="1" i="1" dirty="0">
                <a:solidFill>
                  <a:schemeClr val="bg1"/>
                </a:solidFill>
                <a:latin typeface="Arial" pitchFamily="34" charset="0"/>
                <a:cs typeface="Arial" pitchFamily="34" charset="0"/>
              </a:rPr>
              <a:t>scuola secondaria di secondo grado</a:t>
            </a:r>
            <a:r>
              <a:rPr lang="it-IT" sz="2400" i="1" dirty="0">
                <a:solidFill>
                  <a:srgbClr val="FFFF00"/>
                </a:solidFill>
                <a:latin typeface="Arial" pitchFamily="34" charset="0"/>
                <a:cs typeface="Arial" pitchFamily="34" charset="0"/>
              </a:rPr>
              <a:t>, per gli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alunni handicappati </a:t>
            </a:r>
            <a:r>
              <a:rPr lang="it-IT" sz="2400" i="1" dirty="0">
                <a:solidFill>
                  <a:srgbClr val="FFFF00"/>
                </a:solidFill>
                <a:latin typeface="Arial" pitchFamily="34" charset="0"/>
                <a:cs typeface="Arial" pitchFamily="34" charset="0"/>
              </a:rPr>
              <a:t>sono consentite </a:t>
            </a:r>
            <a:r>
              <a:rPr lang="it-IT" sz="2400" b="1" i="1" dirty="0">
                <a:solidFill>
                  <a:schemeClr val="bg1"/>
                </a:solidFill>
                <a:latin typeface="Arial" pitchFamily="34" charset="0"/>
                <a:cs typeface="Arial" pitchFamily="34" charset="0"/>
              </a:rPr>
              <a:t>prove equipollenti </a:t>
            </a:r>
            <a:r>
              <a:rPr lang="it-IT" sz="2400" i="1" dirty="0">
                <a:solidFill>
                  <a:srgbClr val="FFFF00"/>
                </a:solidFill>
                <a:latin typeface="Arial" pitchFamily="34" charset="0"/>
                <a:cs typeface="Arial" pitchFamily="34" charset="0"/>
              </a:rPr>
              <a:t>e </a:t>
            </a:r>
            <a:r>
              <a:rPr lang="it-IT" sz="2400" i="1" dirty="0" smtClean="0">
                <a:solidFill>
                  <a:schemeClr val="bg1"/>
                </a:solidFill>
                <a:latin typeface="Arial" pitchFamily="34" charset="0"/>
                <a:cs typeface="Arial" pitchFamily="34" charset="0"/>
              </a:rPr>
              <a:t>tempi</a:t>
            </a:r>
          </a:p>
          <a:p>
            <a:r>
              <a:rPr lang="it-IT" sz="2400" i="1" dirty="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più </a:t>
            </a:r>
            <a:r>
              <a:rPr lang="it-IT" sz="2400" i="1" dirty="0">
                <a:solidFill>
                  <a:schemeClr val="bg1"/>
                </a:solidFill>
                <a:latin typeface="Arial" pitchFamily="34" charset="0"/>
                <a:cs typeface="Arial" pitchFamily="34" charset="0"/>
              </a:rPr>
              <a:t>lunghi </a:t>
            </a:r>
            <a:r>
              <a:rPr lang="it-IT" sz="2400" i="1" dirty="0">
                <a:solidFill>
                  <a:srgbClr val="FFFF00"/>
                </a:solidFill>
                <a:latin typeface="Arial" pitchFamily="34" charset="0"/>
                <a:cs typeface="Arial" pitchFamily="34" charset="0"/>
              </a:rPr>
              <a:t>per </a:t>
            </a:r>
            <a:r>
              <a:rPr lang="it-IT" sz="2400" i="1" dirty="0" smtClean="0">
                <a:solidFill>
                  <a:srgbClr val="FFFF00"/>
                </a:solidFill>
                <a:latin typeface="Arial" pitchFamily="34" charset="0"/>
                <a:cs typeface="Arial" pitchFamily="34" charset="0"/>
              </a:rPr>
              <a:t> l’effettuazione </a:t>
            </a:r>
            <a:r>
              <a:rPr lang="it-IT" sz="2400" i="1" dirty="0">
                <a:solidFill>
                  <a:srgbClr val="FFFF00"/>
                </a:solidFill>
                <a:latin typeface="Arial" pitchFamily="34" charset="0"/>
                <a:cs typeface="Arial" pitchFamily="34" charset="0"/>
              </a:rPr>
              <a:t>delle </a:t>
            </a:r>
            <a:r>
              <a:rPr lang="it-IT" sz="2400" i="1" dirty="0" smtClean="0">
                <a:solidFill>
                  <a:srgbClr val="FFFF00"/>
                </a:solidFill>
                <a:latin typeface="Arial" pitchFamily="34" charset="0"/>
                <a:cs typeface="Arial" pitchFamily="34" charset="0"/>
              </a:rPr>
              <a:t>prove  </a:t>
            </a:r>
            <a:r>
              <a:rPr lang="it-IT" sz="2400" i="1" dirty="0">
                <a:solidFill>
                  <a:srgbClr val="FFFF00"/>
                </a:solidFill>
                <a:latin typeface="Arial" pitchFamily="34" charset="0"/>
                <a:cs typeface="Arial" pitchFamily="34" charset="0"/>
              </a:rPr>
              <a:t>e la presenza </a:t>
            </a:r>
            <a:r>
              <a:rPr lang="it-IT" sz="2400" i="1" dirty="0" smtClean="0">
                <a:solidFill>
                  <a:srgbClr val="FFFF00"/>
                </a:solidFill>
                <a:latin typeface="Arial" pitchFamily="34" charset="0"/>
                <a:cs typeface="Arial" pitchFamily="34" charset="0"/>
              </a:rPr>
              <a:t>di</a:t>
            </a:r>
          </a:p>
          <a:p>
            <a:r>
              <a:rPr lang="it-IT" sz="2400" i="1" dirty="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assistenti</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per </a:t>
            </a:r>
            <a:r>
              <a:rPr lang="it-IT" sz="2400" i="1" dirty="0" smtClean="0">
                <a:solidFill>
                  <a:srgbClr val="FFFF00"/>
                </a:solidFill>
                <a:latin typeface="Arial" pitchFamily="34" charset="0"/>
                <a:cs typeface="Arial" pitchFamily="34" charset="0"/>
              </a:rPr>
              <a:t>l’autonomia </a:t>
            </a:r>
            <a:r>
              <a:rPr lang="it-IT" sz="2400" i="1" dirty="0">
                <a:solidFill>
                  <a:srgbClr val="FFFF00"/>
                </a:solidFill>
                <a:latin typeface="Arial" pitchFamily="34" charset="0"/>
                <a:cs typeface="Arial" pitchFamily="34" charset="0"/>
              </a:rPr>
              <a:t>e la comunicazione</a:t>
            </a:r>
          </a:p>
          <a:p>
            <a:r>
              <a:rPr lang="it-IT" sz="2400" i="1" dirty="0" smtClean="0">
                <a:solidFill>
                  <a:srgbClr val="FF0000"/>
                </a:solidFill>
                <a:latin typeface="Arial" pitchFamily="34" charset="0"/>
                <a:cs typeface="Arial" pitchFamily="34" charset="0"/>
              </a:rPr>
              <a:t>4.</a:t>
            </a:r>
            <a:r>
              <a:rPr lang="it-IT" sz="2400" i="1" dirty="0" smtClean="0">
                <a:solidFill>
                  <a:srgbClr val="FFFF00"/>
                </a:solidFill>
                <a:latin typeface="Arial" pitchFamily="34" charset="0"/>
                <a:cs typeface="Arial" pitchFamily="34" charset="0"/>
              </a:rPr>
              <a:t>Gli </a:t>
            </a:r>
            <a:r>
              <a:rPr lang="it-IT" sz="2400" i="1" dirty="0">
                <a:solidFill>
                  <a:srgbClr val="FFFF00"/>
                </a:solidFill>
                <a:latin typeface="Arial" pitchFamily="34" charset="0"/>
                <a:cs typeface="Arial" pitchFamily="34" charset="0"/>
              </a:rPr>
              <a:t>alunni handicappati sostengono le prove finalizzate alla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valutazione del rendimento </a:t>
            </a:r>
            <a:r>
              <a:rPr lang="it-IT" sz="2400" i="1" dirty="0">
                <a:solidFill>
                  <a:srgbClr val="FFFF00"/>
                </a:solidFill>
                <a:latin typeface="Arial" pitchFamily="34" charset="0"/>
                <a:cs typeface="Arial" pitchFamily="34" charset="0"/>
              </a:rPr>
              <a:t>scolastico o allo svolgimento di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esami </a:t>
            </a:r>
            <a:r>
              <a:rPr lang="it-IT" sz="2400" i="1" dirty="0">
                <a:solidFill>
                  <a:srgbClr val="FFFF00"/>
                </a:solidFill>
                <a:latin typeface="Arial" pitchFamily="34" charset="0"/>
                <a:cs typeface="Arial" pitchFamily="34" charset="0"/>
              </a:rPr>
              <a:t>anche universitari </a:t>
            </a:r>
            <a:r>
              <a:rPr lang="it-IT" sz="2400" i="1" dirty="0" smtClean="0">
                <a:solidFill>
                  <a:schemeClr val="bg1"/>
                </a:solidFill>
                <a:latin typeface="Arial" pitchFamily="34" charset="0"/>
                <a:cs typeface="Arial" pitchFamily="34" charset="0"/>
              </a:rPr>
              <a:t>con </a:t>
            </a:r>
            <a:r>
              <a:rPr lang="it-IT" sz="2400" i="1" dirty="0">
                <a:solidFill>
                  <a:schemeClr val="bg1"/>
                </a:solidFill>
                <a:latin typeface="Arial" pitchFamily="34" charset="0"/>
                <a:cs typeface="Arial" pitchFamily="34" charset="0"/>
              </a:rPr>
              <a:t>l’uso degli ausili </a:t>
            </a:r>
            <a:r>
              <a:rPr lang="it-IT" sz="2400" i="1" dirty="0">
                <a:solidFill>
                  <a:srgbClr val="FFFF00"/>
                </a:solidFill>
                <a:latin typeface="Arial" pitchFamily="34" charset="0"/>
                <a:cs typeface="Arial" pitchFamily="34" charset="0"/>
              </a:rPr>
              <a:t>loro </a:t>
            </a:r>
            <a:r>
              <a:rPr lang="it-IT" sz="2400" i="1" dirty="0" smtClean="0">
                <a:solidFill>
                  <a:srgbClr val="FFFF00"/>
                </a:solidFill>
                <a:latin typeface="Arial" pitchFamily="34" charset="0"/>
                <a:cs typeface="Arial" pitchFamily="34" charset="0"/>
              </a:rPr>
              <a:t>necessari</a:t>
            </a:r>
            <a:endParaRPr lang="de-DE" sz="2400" dirty="0" smtClean="0">
              <a:solidFill>
                <a:srgbClr val="FFFF00"/>
              </a:solidFill>
              <a:latin typeface="Arial" pitchFamily="34" charset="0"/>
              <a:cs typeface="Arial" pitchFamily="34" charset="0"/>
            </a:endParaRPr>
          </a:p>
          <a:p>
            <a:r>
              <a:rPr lang="de-DE" sz="2000" b="1" dirty="0" smtClean="0">
                <a:solidFill>
                  <a:srgbClr val="FFFF00"/>
                </a:solidFill>
                <a:latin typeface="Arial" pitchFamily="34" charset="0"/>
                <a:cs typeface="Arial" pitchFamily="34" charset="0"/>
              </a:rPr>
              <a:t> </a:t>
            </a:r>
            <a:r>
              <a:rPr lang="de-DE" sz="2000" b="1" dirty="0" smtClean="0">
                <a:solidFill>
                  <a:schemeClr val="bg1"/>
                </a:solidFill>
                <a:latin typeface="Arial" pitchFamily="34" charset="0"/>
                <a:cs typeface="Arial" pitchFamily="34" charset="0"/>
              </a:rPr>
              <a:t>(art</a:t>
            </a:r>
            <a:r>
              <a:rPr lang="de-DE" sz="2000" b="1" dirty="0">
                <a:solidFill>
                  <a:schemeClr val="bg1"/>
                </a:solidFill>
                <a:latin typeface="Arial" pitchFamily="34" charset="0"/>
                <a:cs typeface="Arial" pitchFamily="34" charset="0"/>
              </a:rPr>
              <a:t>. 16 L. n. </a:t>
            </a:r>
            <a:r>
              <a:rPr lang="de-DE" sz="2000" b="1" dirty="0" smtClean="0">
                <a:solidFill>
                  <a:schemeClr val="bg1"/>
                </a:solidFill>
                <a:latin typeface="Arial" pitchFamily="34" charset="0"/>
                <a:cs typeface="Arial" pitchFamily="34" charset="0"/>
              </a:rPr>
              <a:t>104/1992</a:t>
            </a:r>
            <a:r>
              <a:rPr lang="da-DK" sz="2000" b="1" dirty="0" smtClean="0">
                <a:solidFill>
                  <a:schemeClr val="bg1"/>
                </a:solidFill>
                <a:latin typeface="Arial" pitchFamily="34" charset="0"/>
                <a:cs typeface="Arial" pitchFamily="34" charset="0"/>
              </a:rPr>
              <a:t> e art</a:t>
            </a:r>
            <a:r>
              <a:rPr lang="da-DK" sz="2000" b="1" dirty="0">
                <a:solidFill>
                  <a:schemeClr val="bg1"/>
                </a:solidFill>
                <a:latin typeface="Arial" pitchFamily="34" charset="0"/>
                <a:cs typeface="Arial" pitchFamily="34" charset="0"/>
              </a:rPr>
              <a:t>. 318 </a:t>
            </a:r>
            <a:r>
              <a:rPr lang="da-DK" sz="2000" b="1" dirty="0" smtClean="0">
                <a:solidFill>
                  <a:schemeClr val="bg1"/>
                </a:solidFill>
                <a:latin typeface="Arial" pitchFamily="34" charset="0"/>
                <a:cs typeface="Arial" pitchFamily="34" charset="0"/>
              </a:rPr>
              <a:t>D. </a:t>
            </a:r>
            <a:r>
              <a:rPr lang="da-DK" sz="2000" b="1" dirty="0">
                <a:solidFill>
                  <a:schemeClr val="bg1"/>
                </a:solidFill>
                <a:latin typeface="Arial" pitchFamily="34" charset="0"/>
                <a:cs typeface="Arial" pitchFamily="34" charset="0"/>
              </a:rPr>
              <a:t>Lgs. n. </a:t>
            </a:r>
            <a:r>
              <a:rPr lang="da-DK" sz="2000" b="1" dirty="0" smtClean="0">
                <a:solidFill>
                  <a:schemeClr val="bg1"/>
                </a:solidFill>
                <a:latin typeface="Arial" pitchFamily="34" charset="0"/>
                <a:cs typeface="Arial" pitchFamily="34" charset="0"/>
              </a:rPr>
              <a:t>297/1994</a:t>
            </a:r>
            <a:r>
              <a:rPr lang="de-DE" sz="2000" b="1" dirty="0" smtClean="0">
                <a:solidFill>
                  <a:schemeClr val="bg1"/>
                </a:solidFill>
                <a:latin typeface="Arial" pitchFamily="34" charset="0"/>
                <a:cs typeface="Arial" pitchFamily="34" charset="0"/>
              </a:rPr>
              <a:t>) </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37248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8520" y="0"/>
            <a:ext cx="9237725" cy="7478970"/>
          </a:xfrm>
          <a:prstGeom prst="rect">
            <a:avLst/>
          </a:prstGeom>
          <a:solidFill>
            <a:srgbClr val="002060"/>
          </a:solidFill>
        </p:spPr>
        <p:txBody>
          <a:bodyPr wrap="square">
            <a:spAutoFit/>
          </a:bodyPr>
          <a:lstStyle/>
          <a:p>
            <a:r>
              <a:rPr lang="it-IT" dirty="0" smtClean="0">
                <a:latin typeface="Arial" pitchFamily="34" charset="0"/>
                <a:cs typeface="Arial" pitchFamily="34" charset="0"/>
              </a:rPr>
              <a:t>  </a:t>
            </a:r>
            <a:r>
              <a:rPr lang="it-IT" sz="2400" i="1" dirty="0" smtClean="0">
                <a:solidFill>
                  <a:srgbClr val="FF0000"/>
                </a:solidFill>
                <a:latin typeface="Arial" pitchFamily="34" charset="0"/>
                <a:cs typeface="Arial" pitchFamily="34" charset="0"/>
              </a:rPr>
              <a:t>11. </a:t>
            </a:r>
            <a:r>
              <a:rPr lang="it-IT" sz="2400" i="1" dirty="0" smtClean="0">
                <a:solidFill>
                  <a:srgbClr val="FFFF00"/>
                </a:solidFill>
                <a:latin typeface="Arial" pitchFamily="34" charset="0"/>
                <a:cs typeface="Arial" pitchFamily="34" charset="0"/>
              </a:rPr>
              <a:t>Nel </a:t>
            </a:r>
            <a:r>
              <a:rPr lang="it-IT" sz="2400" i="1" dirty="0">
                <a:solidFill>
                  <a:srgbClr val="FFFF00"/>
                </a:solidFill>
                <a:latin typeface="Arial" pitchFamily="34" charset="0"/>
                <a:cs typeface="Arial" pitchFamily="34" charset="0"/>
              </a:rPr>
              <a:t>quadro delle finalità della </a:t>
            </a:r>
            <a:r>
              <a:rPr lang="it-IT" sz="2400" i="1" dirty="0">
                <a:solidFill>
                  <a:schemeClr val="bg1"/>
                </a:solidFill>
                <a:latin typeface="Arial" pitchFamily="34" charset="0"/>
                <a:cs typeface="Arial" pitchFamily="34" charset="0"/>
              </a:rPr>
              <a:t>scuola media</a:t>
            </a:r>
            <a:r>
              <a:rPr lang="it-IT" sz="2400" i="1" dirty="0">
                <a:solidFill>
                  <a:srgbClr val="FFFF00"/>
                </a:solidFill>
                <a:latin typeface="Arial" pitchFamily="34" charset="0"/>
                <a:cs typeface="Arial" pitchFamily="34" charset="0"/>
              </a:rPr>
              <a:t>, gli allievi </a:t>
            </a:r>
            <a:r>
              <a:rPr lang="it-IT" sz="2400" i="1" dirty="0" smtClean="0">
                <a:solidFill>
                  <a:srgbClr val="FFFF00"/>
                </a:solidFill>
                <a:latin typeface="Arial" pitchFamily="34" charset="0"/>
                <a:cs typeface="Arial" pitchFamily="34" charset="0"/>
              </a:rPr>
              <a:t>in</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situazione di handicap </a:t>
            </a:r>
            <a:r>
              <a:rPr lang="it-IT" sz="2400" i="1" dirty="0" smtClean="0">
                <a:solidFill>
                  <a:srgbClr val="FFFF00"/>
                </a:solidFill>
                <a:latin typeface="Arial" pitchFamily="34" charset="0"/>
                <a:cs typeface="Arial" pitchFamily="34" charset="0"/>
              </a:rPr>
              <a:t>che vengano </a:t>
            </a:r>
            <a:r>
              <a:rPr lang="it-IT" sz="2400" i="1" dirty="0">
                <a:solidFill>
                  <a:srgbClr val="FFFF00"/>
                </a:solidFill>
                <a:latin typeface="Arial" pitchFamily="34" charset="0"/>
                <a:cs typeface="Arial" pitchFamily="34" charset="0"/>
              </a:rPr>
              <a:t>ammessi a sostenere gli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esami </a:t>
            </a:r>
            <a:r>
              <a:rPr lang="it-IT" sz="2400" i="1" dirty="0">
                <a:solidFill>
                  <a:srgbClr val="FFFF00"/>
                </a:solidFill>
                <a:latin typeface="Arial" pitchFamily="34" charset="0"/>
                <a:cs typeface="Arial" pitchFamily="34" charset="0"/>
              </a:rPr>
              <a:t>di licenza, possono svolgere </a:t>
            </a:r>
            <a:r>
              <a:rPr lang="it-IT" sz="2400" i="1" dirty="0" smtClean="0">
                <a:solidFill>
                  <a:schemeClr val="bg1"/>
                </a:solidFill>
                <a:latin typeface="Arial" pitchFamily="34" charset="0"/>
                <a:cs typeface="Arial" pitchFamily="34" charset="0"/>
              </a:rPr>
              <a:t>prove differenziate</a:t>
            </a:r>
            <a:r>
              <a:rPr lang="it-IT" sz="2400" i="1" dirty="0">
                <a:solidFill>
                  <a:schemeClr val="bg1"/>
                </a:solidFill>
                <a:latin typeface="Arial" pitchFamily="34" charset="0"/>
                <a:cs typeface="Arial" pitchFamily="34" charset="0"/>
              </a:rPr>
              <a:t>, in </a:t>
            </a:r>
            <a:r>
              <a:rPr lang="it-IT" sz="2400" i="1" dirty="0" smtClean="0">
                <a:solidFill>
                  <a:schemeClr val="bg1"/>
                </a:solidFill>
                <a:latin typeface="Arial" pitchFamily="34" charset="0"/>
                <a:cs typeface="Arial" pitchFamily="34" charset="0"/>
              </a:rPr>
              <a:t>linea</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con gli interventi educativo-didattici attuati sulla base del </a:t>
            </a:r>
            <a:r>
              <a:rPr lang="it-IT" sz="2400" i="1" dirty="0" smtClean="0">
                <a:solidFill>
                  <a:schemeClr val="bg1"/>
                </a:solidFill>
                <a:latin typeface="Arial" pitchFamily="34" charset="0"/>
                <a:cs typeface="Arial" pitchFamily="34" charset="0"/>
              </a:rPr>
              <a:t>percorso</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formativo individualizzato</a:t>
            </a:r>
            <a:r>
              <a:rPr lang="it-IT" sz="2400" i="1" dirty="0">
                <a:solidFill>
                  <a:srgbClr val="FFFF00"/>
                </a:solidFill>
                <a:latin typeface="Arial" pitchFamily="34" charset="0"/>
                <a:cs typeface="Arial" pitchFamily="34" charset="0"/>
              </a:rPr>
              <a:t>, secondo le indicazioni </a:t>
            </a:r>
            <a:r>
              <a:rPr lang="it-IT" sz="2400" i="1" dirty="0" smtClean="0">
                <a:solidFill>
                  <a:srgbClr val="FFFF00"/>
                </a:solidFill>
                <a:latin typeface="Arial" pitchFamily="34" charset="0"/>
                <a:cs typeface="Arial" pitchFamily="34" charset="0"/>
              </a:rPr>
              <a:t>contenute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nell’art. 318 del </a:t>
            </a:r>
            <a:r>
              <a:rPr lang="it-IT" sz="2400" i="1" dirty="0" err="1">
                <a:solidFill>
                  <a:srgbClr val="FFFF00"/>
                </a:solidFill>
                <a:latin typeface="Arial" pitchFamily="34" charset="0"/>
                <a:cs typeface="Arial" pitchFamily="34" charset="0"/>
              </a:rPr>
              <a:t>D.Lgs.</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n. 297/1994. </a:t>
            </a:r>
            <a:r>
              <a:rPr lang="it-IT" sz="2400" i="1" dirty="0">
                <a:solidFill>
                  <a:srgbClr val="FFFF00"/>
                </a:solidFill>
                <a:latin typeface="Arial" pitchFamily="34" charset="0"/>
                <a:cs typeface="Arial" pitchFamily="34" charset="0"/>
              </a:rPr>
              <a:t>Tali prove dovranno </a:t>
            </a:r>
            <a:r>
              <a:rPr lang="it-IT" sz="2400" i="1" dirty="0" smtClean="0">
                <a:solidFill>
                  <a:srgbClr val="FFFF00"/>
                </a:solidFill>
                <a:latin typeface="Arial" pitchFamily="34" charset="0"/>
                <a:cs typeface="Arial" pitchFamily="34" charset="0"/>
              </a:rPr>
              <a:t>essere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chemeClr val="bg1"/>
                </a:solidFill>
                <a:latin typeface="Arial" pitchFamily="34" charset="0"/>
                <a:cs typeface="Arial" pitchFamily="34" charset="0"/>
              </a:rPr>
              <a:t>idonee a valutare il progresso dell’allievo in </a:t>
            </a:r>
            <a:r>
              <a:rPr lang="it-IT" sz="2400" i="1" dirty="0" smtClean="0">
                <a:solidFill>
                  <a:schemeClr val="bg1"/>
                </a:solidFill>
                <a:latin typeface="Arial" pitchFamily="34" charset="0"/>
                <a:cs typeface="Arial" pitchFamily="34" charset="0"/>
              </a:rPr>
              <a:t>rapporto </a:t>
            </a:r>
            <a:r>
              <a:rPr lang="it-IT" sz="2400" i="1" dirty="0">
                <a:solidFill>
                  <a:schemeClr val="bg1"/>
                </a:solidFill>
                <a:latin typeface="Arial" pitchFamily="34" charset="0"/>
                <a:cs typeface="Arial" pitchFamily="34" charset="0"/>
              </a:rPr>
              <a:t>alle </a:t>
            </a:r>
            <a:r>
              <a:rPr lang="it-IT" sz="2400" i="1" dirty="0" smtClean="0">
                <a:solidFill>
                  <a:schemeClr val="bg1"/>
                </a:solidFill>
                <a:latin typeface="Arial" pitchFamily="34" charset="0"/>
                <a:cs typeface="Arial" pitchFamily="34" charset="0"/>
              </a:rPr>
              <a:t>sue</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potenzialità ed ai livelli di apprendimento </a:t>
            </a:r>
            <a:r>
              <a:rPr lang="it-IT" sz="2400" i="1" dirty="0" smtClean="0">
                <a:solidFill>
                  <a:schemeClr val="bg1"/>
                </a:solidFill>
                <a:latin typeface="Arial" pitchFamily="34" charset="0"/>
                <a:cs typeface="Arial" pitchFamily="34" charset="0"/>
              </a:rPr>
              <a:t>iniziali</a:t>
            </a:r>
            <a:endParaRPr lang="it-IT" sz="2400" i="1" dirty="0">
              <a:solidFill>
                <a:schemeClr val="bg1"/>
              </a:solidFill>
              <a:latin typeface="Arial" pitchFamily="34" charset="0"/>
              <a:cs typeface="Arial" pitchFamily="34" charset="0"/>
            </a:endParaRPr>
          </a:p>
          <a:p>
            <a:endParaRPr lang="it-IT" sz="1400" i="1" dirty="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12. </a:t>
            </a:r>
            <a:r>
              <a:rPr lang="it-IT" sz="2400" i="1" dirty="0" smtClean="0">
                <a:solidFill>
                  <a:srgbClr val="FFFF00"/>
                </a:solidFill>
                <a:latin typeface="Arial" pitchFamily="34" charset="0"/>
                <a:cs typeface="Arial" pitchFamily="34" charset="0"/>
              </a:rPr>
              <a:t>Al </a:t>
            </a:r>
            <a:r>
              <a:rPr lang="it-IT" sz="2400" i="1" dirty="0">
                <a:solidFill>
                  <a:srgbClr val="FFFF00"/>
                </a:solidFill>
                <a:latin typeface="Arial" pitchFamily="34" charset="0"/>
                <a:cs typeface="Arial" pitchFamily="34" charset="0"/>
              </a:rPr>
              <a:t>fine di garantire l’adempimento dell’obbligo scolastico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di </a:t>
            </a:r>
            <a:r>
              <a:rPr lang="it-IT" sz="2400" i="1" dirty="0">
                <a:solidFill>
                  <a:srgbClr val="FFFF00"/>
                </a:solidFill>
                <a:latin typeface="Arial" pitchFamily="34" charset="0"/>
                <a:cs typeface="Arial" pitchFamily="34" charset="0"/>
              </a:rPr>
              <a:t>cui alla </a:t>
            </a:r>
            <a:r>
              <a:rPr lang="it-IT" sz="2400" i="1" dirty="0" smtClean="0">
                <a:solidFill>
                  <a:srgbClr val="FFFF00"/>
                </a:solidFill>
                <a:latin typeface="Arial" pitchFamily="34" charset="0"/>
                <a:cs typeface="Arial" pitchFamily="34" charset="0"/>
              </a:rPr>
              <a:t>L.n.9/1999 e dell’obbligo </a:t>
            </a:r>
            <a:r>
              <a:rPr lang="it-IT" sz="2400" i="1" dirty="0">
                <a:solidFill>
                  <a:srgbClr val="FFFF00"/>
                </a:solidFill>
                <a:latin typeface="Arial" pitchFamily="34" charset="0"/>
                <a:cs typeface="Arial" pitchFamily="34" charset="0"/>
              </a:rPr>
              <a:t>formativo di cui alla </a:t>
            </a:r>
            <a:r>
              <a:rPr lang="it-IT" sz="2400" i="1" dirty="0" smtClean="0">
                <a:solidFill>
                  <a:srgbClr val="FFFF00"/>
                </a:solidFill>
                <a:latin typeface="Arial" pitchFamily="34" charset="0"/>
                <a:cs typeface="Arial" pitchFamily="34" charset="0"/>
              </a:rPr>
              <a:t>L. n. 144 /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1999, </a:t>
            </a:r>
            <a:r>
              <a:rPr lang="it-IT" sz="2400" i="1" dirty="0">
                <a:solidFill>
                  <a:srgbClr val="FFFF00"/>
                </a:solidFill>
                <a:latin typeface="Arial" pitchFamily="34" charset="0"/>
                <a:cs typeface="Arial" pitchFamily="34" charset="0"/>
              </a:rPr>
              <a:t>il Consiglio di classe delibera </a:t>
            </a:r>
            <a:r>
              <a:rPr lang="it-IT" sz="2400" i="1" dirty="0" smtClean="0">
                <a:solidFill>
                  <a:srgbClr val="FFFF00"/>
                </a:solidFill>
                <a:latin typeface="Arial" pitchFamily="34" charset="0"/>
                <a:cs typeface="Arial" pitchFamily="34" charset="0"/>
              </a:rPr>
              <a:t>se ammettere </a:t>
            </a:r>
            <a:r>
              <a:rPr lang="it-IT" sz="2400" i="1" dirty="0">
                <a:solidFill>
                  <a:srgbClr val="FFFF00"/>
                </a:solidFill>
                <a:latin typeface="Arial" pitchFamily="34" charset="0"/>
                <a:cs typeface="Arial" pitchFamily="34" charset="0"/>
              </a:rPr>
              <a:t>o meno agli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esami </a:t>
            </a:r>
            <a:r>
              <a:rPr lang="it-IT" sz="2400" i="1" dirty="0">
                <a:solidFill>
                  <a:srgbClr val="FFFF00"/>
                </a:solidFill>
                <a:latin typeface="Arial" pitchFamily="34" charset="0"/>
                <a:cs typeface="Arial" pitchFamily="34" charset="0"/>
              </a:rPr>
              <a:t>di licenza media gli alunni in situazione di </a:t>
            </a:r>
            <a:r>
              <a:rPr lang="it-IT" sz="2400" i="1" dirty="0" smtClean="0">
                <a:solidFill>
                  <a:srgbClr val="FFFF00"/>
                </a:solidFill>
                <a:latin typeface="Arial" pitchFamily="34" charset="0"/>
                <a:cs typeface="Arial" pitchFamily="34" charset="0"/>
              </a:rPr>
              <a:t>handicap, che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possono anche svolgere </a:t>
            </a:r>
            <a:r>
              <a:rPr lang="it-IT" sz="2400" i="1" dirty="0">
                <a:solidFill>
                  <a:schemeClr val="bg1"/>
                </a:solidFill>
                <a:latin typeface="Arial" pitchFamily="34" charset="0"/>
                <a:cs typeface="Arial" pitchFamily="34" charset="0"/>
              </a:rPr>
              <a:t>prove differenziate in linea con gli </a:t>
            </a:r>
            <a:endParaRPr lang="it-IT" sz="2400" i="1" dirty="0" smtClean="0">
              <a:solidFill>
                <a:schemeClr val="bg1"/>
              </a:solidFill>
              <a:latin typeface="Arial" pitchFamily="34" charset="0"/>
              <a:cs typeface="Arial" pitchFamily="34" charset="0"/>
            </a:endParaRP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interventi </a:t>
            </a:r>
            <a:r>
              <a:rPr lang="it-IT" sz="2400" i="1" dirty="0">
                <a:solidFill>
                  <a:schemeClr val="bg1"/>
                </a:solidFill>
                <a:latin typeface="Arial" pitchFamily="34" charset="0"/>
                <a:cs typeface="Arial" pitchFamily="34" charset="0"/>
              </a:rPr>
              <a:t>educativo-didattici </a:t>
            </a:r>
            <a:r>
              <a:rPr lang="it-IT" sz="2400" i="1" dirty="0" smtClean="0">
                <a:solidFill>
                  <a:schemeClr val="bg1"/>
                </a:solidFill>
                <a:latin typeface="Arial" pitchFamily="34" charset="0"/>
                <a:cs typeface="Arial" pitchFamily="34" charset="0"/>
              </a:rPr>
              <a:t>attuati </a:t>
            </a:r>
            <a:r>
              <a:rPr lang="it-IT" sz="2400" i="1" dirty="0">
                <a:solidFill>
                  <a:schemeClr val="bg1"/>
                </a:solidFill>
                <a:latin typeface="Arial" pitchFamily="34" charset="0"/>
                <a:cs typeface="Arial" pitchFamily="34" charset="0"/>
              </a:rPr>
              <a:t>sulla base del </a:t>
            </a:r>
            <a:r>
              <a:rPr lang="it-IT" sz="2400" i="1" dirty="0" smtClean="0">
                <a:solidFill>
                  <a:schemeClr val="bg1"/>
                </a:solidFill>
                <a:latin typeface="Arial" pitchFamily="34" charset="0"/>
                <a:cs typeface="Arial" pitchFamily="34" charset="0"/>
              </a:rPr>
              <a:t>percorso</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formativo individualizzato,</a:t>
            </a:r>
            <a:r>
              <a:rPr lang="it-IT" sz="2400" i="1" dirty="0">
                <a:solidFill>
                  <a:srgbClr val="FFFF00"/>
                </a:solidFill>
                <a:latin typeface="Arial" pitchFamily="34" charset="0"/>
                <a:cs typeface="Arial" pitchFamily="34" charset="0"/>
              </a:rPr>
              <a:t> secondo le indicazioni </a:t>
            </a:r>
            <a:r>
              <a:rPr lang="it-IT" sz="2400" i="1" dirty="0" smtClean="0">
                <a:solidFill>
                  <a:srgbClr val="FFFF00"/>
                </a:solidFill>
                <a:latin typeface="Arial" pitchFamily="34" charset="0"/>
                <a:cs typeface="Arial" pitchFamily="34" charset="0"/>
              </a:rPr>
              <a:t>contenute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nell’art. 318 del </a:t>
            </a:r>
            <a:r>
              <a:rPr lang="it-IT" sz="2400" i="1" dirty="0" err="1">
                <a:solidFill>
                  <a:srgbClr val="FFFF00"/>
                </a:solidFill>
                <a:latin typeface="Arial" pitchFamily="34" charset="0"/>
                <a:cs typeface="Arial" pitchFamily="34" charset="0"/>
              </a:rPr>
              <a:t>D.Lgs.</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n</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297/1994.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Tali </a:t>
            </a:r>
            <a:r>
              <a:rPr lang="it-IT" sz="2400" i="1" dirty="0">
                <a:solidFill>
                  <a:srgbClr val="FFFF00"/>
                </a:solidFill>
                <a:latin typeface="Arial" pitchFamily="34" charset="0"/>
                <a:cs typeface="Arial" pitchFamily="34" charset="0"/>
              </a:rPr>
              <a:t>prove devono essere </a:t>
            </a:r>
            <a:r>
              <a:rPr lang="it-IT" sz="2400" i="1" dirty="0">
                <a:solidFill>
                  <a:schemeClr val="bg1"/>
                </a:solidFill>
                <a:latin typeface="Arial" pitchFamily="34" charset="0"/>
                <a:cs typeface="Arial" pitchFamily="34" charset="0"/>
              </a:rPr>
              <a:t>idonee </a:t>
            </a:r>
            <a:r>
              <a:rPr lang="it-IT" sz="2400" i="1" dirty="0" smtClean="0">
                <a:solidFill>
                  <a:schemeClr val="bg1"/>
                </a:solidFill>
                <a:latin typeface="Arial" pitchFamily="34" charset="0"/>
                <a:cs typeface="Arial" pitchFamily="34" charset="0"/>
              </a:rPr>
              <a:t>a valutare </a:t>
            </a:r>
            <a:r>
              <a:rPr lang="it-IT" sz="2400" i="1" dirty="0">
                <a:solidFill>
                  <a:schemeClr val="bg1"/>
                </a:solidFill>
                <a:latin typeface="Arial" pitchFamily="34" charset="0"/>
                <a:cs typeface="Arial" pitchFamily="34" charset="0"/>
              </a:rPr>
              <a:t>l’allievo in </a:t>
            </a:r>
            <a:r>
              <a:rPr lang="it-IT" sz="2400" i="1" dirty="0" smtClean="0">
                <a:solidFill>
                  <a:schemeClr val="bg1"/>
                </a:solidFill>
                <a:latin typeface="Arial" pitchFamily="34" charset="0"/>
                <a:cs typeface="Arial" pitchFamily="34" charset="0"/>
              </a:rPr>
              <a:t>rapporto</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alle sue </a:t>
            </a:r>
            <a:r>
              <a:rPr lang="it-IT" sz="2400" i="1" dirty="0" smtClean="0">
                <a:solidFill>
                  <a:schemeClr val="bg1"/>
                </a:solidFill>
                <a:latin typeface="Arial" pitchFamily="34" charset="0"/>
                <a:cs typeface="Arial" pitchFamily="34" charset="0"/>
              </a:rPr>
              <a:t>potenzialità e </a:t>
            </a:r>
            <a:r>
              <a:rPr lang="it-IT" sz="2400" i="1" dirty="0">
                <a:solidFill>
                  <a:schemeClr val="bg1"/>
                </a:solidFill>
                <a:latin typeface="Arial" pitchFamily="34" charset="0"/>
                <a:cs typeface="Arial" pitchFamily="34" charset="0"/>
              </a:rPr>
              <a:t>ai livelli di apprendimento iniziale</a:t>
            </a:r>
            <a:r>
              <a:rPr lang="it-IT" sz="2400" i="1" dirty="0">
                <a:solidFill>
                  <a:srgbClr val="FFFF00"/>
                </a:solidFill>
                <a:latin typeface="Arial" pitchFamily="34" charset="0"/>
                <a:cs typeface="Arial" pitchFamily="34" charset="0"/>
              </a:rPr>
              <a:t>. </a:t>
            </a:r>
          </a:p>
          <a:p>
            <a:r>
              <a:rPr lang="it-IT" sz="2400" dirty="0" smtClean="0">
                <a:latin typeface="Arial" pitchFamily="34" charset="0"/>
                <a:cs typeface="Arial" pitchFamily="34" charset="0"/>
              </a:rPr>
              <a:t>  </a:t>
            </a:r>
            <a:endParaRPr lang="it-IT" sz="2000" b="1" dirty="0">
              <a:latin typeface="Arial" pitchFamily="34" charset="0"/>
              <a:cs typeface="Arial" pitchFamily="34" charset="0"/>
            </a:endParaRPr>
          </a:p>
        </p:txBody>
      </p:sp>
    </p:spTree>
    <p:extLst>
      <p:ext uri="{BB962C8B-B14F-4D97-AF65-F5344CB8AC3E}">
        <p14:creationId xmlns:p14="http://schemas.microsoft.com/office/powerpoint/2010/main" xmlns="" val="2969356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2689" y="0"/>
            <a:ext cx="9144000" cy="7294305"/>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13. </a:t>
            </a:r>
            <a:r>
              <a:rPr lang="it-IT" sz="2400" i="1" dirty="0">
                <a:solidFill>
                  <a:srgbClr val="FFFF00"/>
                </a:solidFill>
                <a:latin typeface="Arial" pitchFamily="34" charset="0"/>
                <a:cs typeface="Arial" pitchFamily="34" charset="0"/>
              </a:rPr>
              <a:t>Ove si accerti il mancato raggiungimento degli obiettivi </a:t>
            </a:r>
            <a:r>
              <a:rPr lang="it-IT" sz="2400" i="1" dirty="0" smtClean="0">
                <a:solidFill>
                  <a:srgbClr val="FFFF00"/>
                </a:solidFill>
                <a:latin typeface="Arial" pitchFamily="34" charset="0"/>
                <a:cs typeface="Arial" pitchFamily="34" charset="0"/>
              </a:rPr>
              <a:t>del</a:t>
            </a:r>
          </a:p>
          <a:p>
            <a:r>
              <a:rPr lang="it-IT" sz="2400" i="1" dirty="0" smtClean="0">
                <a:solidFill>
                  <a:srgbClr val="FFFF00"/>
                </a:solidFill>
                <a:latin typeface="Arial" pitchFamily="34" charset="0"/>
                <a:cs typeface="Arial" pitchFamily="34" charset="0"/>
              </a:rPr>
              <a:t> PEI</a:t>
            </a:r>
            <a:r>
              <a:rPr lang="it-IT" sz="2400" i="1" dirty="0">
                <a:solidFill>
                  <a:srgbClr val="FFFF00"/>
                </a:solidFill>
                <a:latin typeface="Arial" pitchFamily="34" charset="0"/>
                <a:cs typeface="Arial" pitchFamily="34" charset="0"/>
              </a:rPr>
              <a:t>, il Consiglio di </a:t>
            </a:r>
            <a:r>
              <a:rPr lang="it-IT" sz="2400" i="1" dirty="0" smtClean="0">
                <a:solidFill>
                  <a:srgbClr val="FFFF00"/>
                </a:solidFill>
                <a:latin typeface="Arial" pitchFamily="34" charset="0"/>
                <a:cs typeface="Arial" pitchFamily="34" charset="0"/>
              </a:rPr>
              <a:t>classe può </a:t>
            </a:r>
            <a:r>
              <a:rPr lang="it-IT" sz="2400" i="1" dirty="0">
                <a:solidFill>
                  <a:srgbClr val="FFFF00"/>
                </a:solidFill>
                <a:latin typeface="Arial" pitchFamily="34" charset="0"/>
                <a:cs typeface="Arial" pitchFamily="34" charset="0"/>
              </a:rPr>
              <a:t>decidere che l’alunno ripeta </a:t>
            </a:r>
            <a:r>
              <a:rPr lang="it-IT" sz="2400" i="1" dirty="0" smtClean="0">
                <a:solidFill>
                  <a:srgbClr val="FFFF00"/>
                </a:solidFill>
                <a:latin typeface="Arial" pitchFamily="34" charset="0"/>
                <a:cs typeface="Arial" pitchFamily="34" charset="0"/>
              </a:rPr>
              <a:t>la</a:t>
            </a:r>
          </a:p>
          <a:p>
            <a:r>
              <a:rPr lang="it-IT" sz="2400" i="1" dirty="0" smtClean="0">
                <a:solidFill>
                  <a:srgbClr val="FFFF00"/>
                </a:solidFill>
                <a:latin typeface="Arial" pitchFamily="34" charset="0"/>
                <a:cs typeface="Arial" pitchFamily="34" charset="0"/>
              </a:rPr>
              <a:t> classe </a:t>
            </a:r>
            <a:r>
              <a:rPr lang="it-IT" sz="2400" i="1" dirty="0">
                <a:solidFill>
                  <a:srgbClr val="FFFF00"/>
                </a:solidFill>
                <a:latin typeface="Arial" pitchFamily="34" charset="0"/>
                <a:cs typeface="Arial" pitchFamily="34" charset="0"/>
              </a:rPr>
              <a:t>o che sia comunque ammesso agli esami </a:t>
            </a:r>
            <a:r>
              <a:rPr lang="it-IT" sz="2400" i="1" dirty="0" smtClean="0">
                <a:solidFill>
                  <a:srgbClr val="FFFF00"/>
                </a:solidFill>
                <a:latin typeface="Arial" pitchFamily="34" charset="0"/>
                <a:cs typeface="Arial" pitchFamily="34" charset="0"/>
              </a:rPr>
              <a:t>di </a:t>
            </a:r>
            <a:r>
              <a:rPr lang="it-IT" sz="2400" i="1" dirty="0">
                <a:solidFill>
                  <a:srgbClr val="FFFF00"/>
                </a:solidFill>
                <a:latin typeface="Arial" pitchFamily="34" charset="0"/>
                <a:cs typeface="Arial" pitchFamily="34" charset="0"/>
              </a:rPr>
              <a:t>licenza,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al </a:t>
            </a:r>
            <a:r>
              <a:rPr lang="it-IT" sz="2400" i="1" dirty="0">
                <a:solidFill>
                  <a:srgbClr val="FFFF00"/>
                </a:solidFill>
                <a:latin typeface="Arial" pitchFamily="34" charset="0"/>
                <a:cs typeface="Arial" pitchFamily="34" charset="0"/>
              </a:rPr>
              <a:t>solo fine del rilascio di un </a:t>
            </a:r>
            <a:r>
              <a:rPr lang="it-IT" sz="2400" i="1" dirty="0">
                <a:solidFill>
                  <a:schemeClr val="bg1"/>
                </a:solidFill>
                <a:latin typeface="Arial" pitchFamily="34" charset="0"/>
                <a:cs typeface="Arial" pitchFamily="34" charset="0"/>
              </a:rPr>
              <a:t>attestato di credito formativo</a:t>
            </a:r>
            <a:r>
              <a:rPr lang="it-IT" sz="2400" i="1" dirty="0">
                <a:solidFill>
                  <a:srgbClr val="FFFF00"/>
                </a:solidFill>
                <a:latin typeface="Arial" pitchFamily="34" charset="0"/>
                <a:cs typeface="Arial" pitchFamily="34" charset="0"/>
              </a:rPr>
              <a:t>. </a:t>
            </a:r>
          </a:p>
          <a:p>
            <a:r>
              <a:rPr lang="it-IT" sz="2400" i="1" dirty="0" smtClean="0">
                <a:solidFill>
                  <a:srgbClr val="FFFF00"/>
                </a:solidFill>
                <a:latin typeface="Arial" pitchFamily="34" charset="0"/>
                <a:cs typeface="Arial" pitchFamily="34" charset="0"/>
              </a:rPr>
              <a:t> Tale </a:t>
            </a:r>
            <a:r>
              <a:rPr lang="it-IT" sz="2400" i="1" dirty="0">
                <a:solidFill>
                  <a:srgbClr val="FFFF00"/>
                </a:solidFill>
                <a:latin typeface="Arial" pitchFamily="34" charset="0"/>
                <a:cs typeface="Arial" pitchFamily="34" charset="0"/>
              </a:rPr>
              <a:t>attestato costituisce titolo per la iscrizione e la </a:t>
            </a:r>
            <a:r>
              <a:rPr lang="it-IT" sz="2400" i="1" dirty="0" smtClean="0">
                <a:solidFill>
                  <a:srgbClr val="FFFF00"/>
                </a:solidFill>
                <a:latin typeface="Arial" pitchFamily="34" charset="0"/>
                <a:cs typeface="Arial" pitchFamily="34" charset="0"/>
              </a:rPr>
              <a:t>frequenza</a:t>
            </a:r>
          </a:p>
          <a:p>
            <a:r>
              <a:rPr lang="it-IT" sz="2400" i="1" dirty="0" smtClean="0">
                <a:solidFill>
                  <a:srgbClr val="FFFF00"/>
                </a:solidFill>
                <a:latin typeface="Arial" pitchFamily="34" charset="0"/>
                <a:cs typeface="Arial" pitchFamily="34" charset="0"/>
              </a:rPr>
              <a:t> delle </a:t>
            </a:r>
            <a:r>
              <a:rPr lang="it-IT" sz="2400" i="1" dirty="0">
                <a:solidFill>
                  <a:srgbClr val="FFFF00"/>
                </a:solidFill>
                <a:latin typeface="Arial" pitchFamily="34" charset="0"/>
                <a:cs typeface="Arial" pitchFamily="34" charset="0"/>
              </a:rPr>
              <a:t>classi successive, </a:t>
            </a:r>
            <a:r>
              <a:rPr lang="it-IT" sz="2400" i="1" dirty="0" smtClean="0">
                <a:solidFill>
                  <a:srgbClr val="FFFF00"/>
                </a:solidFill>
                <a:latin typeface="Arial" pitchFamily="34" charset="0"/>
                <a:cs typeface="Arial" pitchFamily="34" charset="0"/>
              </a:rPr>
              <a:t>ai </a:t>
            </a:r>
            <a:r>
              <a:rPr lang="it-IT" sz="2400" i="1" dirty="0">
                <a:solidFill>
                  <a:srgbClr val="FFFF00"/>
                </a:solidFill>
                <a:latin typeface="Arial" pitchFamily="34" charset="0"/>
                <a:cs typeface="Arial" pitchFamily="34" charset="0"/>
              </a:rPr>
              <a:t>soli fini del riconoscimento di </a:t>
            </a:r>
            <a:r>
              <a:rPr lang="it-IT" sz="2400" i="1" dirty="0" smtClean="0">
                <a:solidFill>
                  <a:srgbClr val="FFFF00"/>
                </a:solidFill>
                <a:latin typeface="Arial" pitchFamily="34" charset="0"/>
                <a:cs typeface="Arial" pitchFamily="34" charset="0"/>
              </a:rPr>
              <a:t>crediti</a:t>
            </a:r>
          </a:p>
          <a:p>
            <a:r>
              <a:rPr lang="it-IT" sz="2400" i="1" dirty="0" smtClean="0">
                <a:solidFill>
                  <a:srgbClr val="FFFF00"/>
                </a:solidFill>
                <a:latin typeface="Arial" pitchFamily="34" charset="0"/>
                <a:cs typeface="Arial" pitchFamily="34" charset="0"/>
              </a:rPr>
              <a:t> formativi </a:t>
            </a:r>
            <a:r>
              <a:rPr lang="it-IT" sz="2400" i="1" dirty="0">
                <a:solidFill>
                  <a:srgbClr val="FFFF00"/>
                </a:solidFill>
                <a:latin typeface="Arial" pitchFamily="34" charset="0"/>
                <a:cs typeface="Arial" pitchFamily="34" charset="0"/>
              </a:rPr>
              <a:t>da valere anche per percorsi integrati.</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Nei </a:t>
            </a:r>
            <a:r>
              <a:rPr lang="it-IT" sz="2400" i="1" dirty="0">
                <a:solidFill>
                  <a:srgbClr val="FFFF00"/>
                </a:solidFill>
                <a:latin typeface="Arial" pitchFamily="34" charset="0"/>
                <a:cs typeface="Arial" pitchFamily="34" charset="0"/>
              </a:rPr>
              <a:t>diplomi di licenza della scuola media e nei certificati </a:t>
            </a:r>
            <a:r>
              <a:rPr lang="it-IT" sz="2400" i="1" dirty="0" smtClean="0">
                <a:solidFill>
                  <a:srgbClr val="FFFF00"/>
                </a:solidFill>
                <a:latin typeface="Arial" pitchFamily="34" charset="0"/>
                <a:cs typeface="Arial" pitchFamily="34" charset="0"/>
              </a:rPr>
              <a:t>da</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rilasciare alla </a:t>
            </a:r>
            <a:r>
              <a:rPr lang="it-IT" sz="2400" i="1" dirty="0" smtClean="0">
                <a:solidFill>
                  <a:srgbClr val="FFFF00"/>
                </a:solidFill>
                <a:latin typeface="Arial" pitchFamily="34" charset="0"/>
                <a:cs typeface="Arial" pitchFamily="34" charset="0"/>
              </a:rPr>
              <a:t>conclusione degli </a:t>
            </a:r>
            <a:r>
              <a:rPr lang="it-IT" sz="2400" i="1" dirty="0">
                <a:solidFill>
                  <a:srgbClr val="FFFF00"/>
                </a:solidFill>
                <a:latin typeface="Arial" pitchFamily="34" charset="0"/>
                <a:cs typeface="Arial" pitchFamily="34" charset="0"/>
              </a:rPr>
              <a:t>esami stessi non fatta </a:t>
            </a:r>
            <a:r>
              <a:rPr lang="it-IT" sz="2400" i="1" dirty="0" smtClean="0">
                <a:solidFill>
                  <a:srgbClr val="FFFF00"/>
                </a:solidFill>
                <a:latin typeface="Arial" pitchFamily="34" charset="0"/>
                <a:cs typeface="Arial" pitchFamily="34" charset="0"/>
              </a:rPr>
              <a:t>menzione</a:t>
            </a:r>
          </a:p>
          <a:p>
            <a:r>
              <a:rPr lang="it-IT" sz="2400" i="1" dirty="0" smtClean="0">
                <a:solidFill>
                  <a:srgbClr val="FFFF00"/>
                </a:solidFill>
                <a:latin typeface="Arial" pitchFamily="34" charset="0"/>
                <a:cs typeface="Arial" pitchFamily="34" charset="0"/>
              </a:rPr>
              <a:t> delle </a:t>
            </a:r>
            <a:r>
              <a:rPr lang="it-IT" sz="2400" i="1" dirty="0">
                <a:solidFill>
                  <a:srgbClr val="FFFF00"/>
                </a:solidFill>
                <a:latin typeface="Arial" pitchFamily="34" charset="0"/>
                <a:cs typeface="Arial" pitchFamily="34" charset="0"/>
              </a:rPr>
              <a:t>prove differenziate sostenute dagli alunni </a:t>
            </a:r>
            <a:r>
              <a:rPr lang="it-IT" sz="2400" i="1" dirty="0" smtClean="0">
                <a:solidFill>
                  <a:srgbClr val="FFFF00"/>
                </a:solidFill>
                <a:latin typeface="Arial" pitchFamily="34" charset="0"/>
                <a:cs typeface="Arial" pitchFamily="34" charset="0"/>
              </a:rPr>
              <a:t>handicappati.</a:t>
            </a:r>
          </a:p>
          <a:p>
            <a:endParaRPr lang="it-IT" sz="2400" i="1"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000" b="1" dirty="0">
                <a:solidFill>
                  <a:schemeClr val="bg1"/>
                </a:solidFill>
                <a:latin typeface="Arial" pitchFamily="34" charset="0"/>
                <a:cs typeface="Arial" pitchFamily="34" charset="0"/>
              </a:rPr>
              <a:t>(art. 11 c.11, 12, 13 OM n. 90/2001) </a:t>
            </a:r>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a:p>
            <a:endParaRPr lang="it-IT" sz="2000" b="1" dirty="0" smtClean="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004554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986528"/>
          </a:xfrm>
          <a:prstGeom prst="rect">
            <a:avLst/>
          </a:prstGeom>
          <a:solidFill>
            <a:srgbClr val="002060"/>
          </a:solidFill>
        </p:spPr>
        <p:txBody>
          <a:bodyPr wrap="square">
            <a:spAutoFit/>
          </a:bodyPr>
          <a:lstStyle/>
          <a:p>
            <a:r>
              <a:rPr lang="it-IT" sz="2800" dirty="0">
                <a:solidFill>
                  <a:srgbClr val="FF0000"/>
                </a:solidFill>
                <a:latin typeface="Arial" pitchFamily="34" charset="0"/>
                <a:cs typeface="Arial" pitchFamily="34" charset="0"/>
              </a:rPr>
              <a:t>…</a:t>
            </a:r>
            <a:r>
              <a:rPr lang="it-IT" sz="2800" i="1" dirty="0">
                <a:solidFill>
                  <a:srgbClr val="FFFF00"/>
                </a:solidFill>
                <a:latin typeface="Arial" pitchFamily="34" charset="0"/>
                <a:cs typeface="Arial" pitchFamily="34" charset="0"/>
              </a:rPr>
              <a:t>Ai fini di quanto previsto dall’art. 16, c.3 e 4 della L. </a:t>
            </a:r>
          </a:p>
          <a:p>
            <a:r>
              <a:rPr lang="it-IT" sz="2800" i="1" dirty="0">
                <a:solidFill>
                  <a:srgbClr val="FFFF00"/>
                </a:solidFill>
                <a:latin typeface="Arial" pitchFamily="34" charset="0"/>
                <a:cs typeface="Arial" pitchFamily="34" charset="0"/>
              </a:rPr>
              <a:t>  n. 104/1992, confluito nell’art. 318 del T.U. approvato</a:t>
            </a:r>
          </a:p>
          <a:p>
            <a:r>
              <a:rPr lang="it-IT" sz="2800" i="1" dirty="0">
                <a:solidFill>
                  <a:srgbClr val="FFFF00"/>
                </a:solidFill>
                <a:latin typeface="Arial" pitchFamily="34" charset="0"/>
                <a:cs typeface="Arial" pitchFamily="34" charset="0"/>
              </a:rPr>
              <a:t>  con D. </a:t>
            </a:r>
            <a:r>
              <a:rPr lang="it-IT" sz="2800" i="1" dirty="0" err="1">
                <a:solidFill>
                  <a:srgbClr val="FFFF00"/>
                </a:solidFill>
                <a:latin typeface="Arial" pitchFamily="34" charset="0"/>
                <a:cs typeface="Arial" pitchFamily="34" charset="0"/>
              </a:rPr>
              <a:t>Lgs</a:t>
            </a:r>
            <a:r>
              <a:rPr lang="it-IT" sz="2800" i="1" dirty="0">
                <a:solidFill>
                  <a:srgbClr val="FFFF00"/>
                </a:solidFill>
                <a:latin typeface="Arial" pitchFamily="34" charset="0"/>
                <a:cs typeface="Arial" pitchFamily="34" charset="0"/>
              </a:rPr>
              <a:t>. n. 297/1994, la commissione </a:t>
            </a:r>
            <a:r>
              <a:rPr lang="it-IT" sz="2800" i="1" dirty="0" smtClean="0">
                <a:solidFill>
                  <a:srgbClr val="FFFF00"/>
                </a:solidFill>
                <a:latin typeface="Arial" pitchFamily="34" charset="0"/>
                <a:cs typeface="Arial" pitchFamily="34" charset="0"/>
              </a:rPr>
              <a:t>d’esame </a:t>
            </a:r>
          </a:p>
          <a:p>
            <a:r>
              <a:rPr lang="it-IT" dirty="0" smtClean="0">
                <a:solidFill>
                  <a:srgbClr val="FFFF00"/>
                </a:solidFill>
                <a:latin typeface="Arial" pitchFamily="34" charset="0"/>
                <a:cs typeface="Arial" pitchFamily="34" charset="0"/>
              </a:rPr>
              <a:t>   (</a:t>
            </a:r>
            <a:r>
              <a:rPr lang="it-IT" dirty="0" smtClean="0">
                <a:solidFill>
                  <a:schemeClr val="bg1"/>
                </a:solidFill>
                <a:latin typeface="Arial" pitchFamily="34" charset="0"/>
                <a:cs typeface="Arial" pitchFamily="34" charset="0"/>
              </a:rPr>
              <a:t>scuola secondaria superiore</a:t>
            </a:r>
            <a:r>
              <a:rPr lang="it-IT" dirty="0" smtClean="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sulla </a:t>
            </a:r>
            <a:r>
              <a:rPr lang="it-IT" sz="2800" i="1" dirty="0">
                <a:solidFill>
                  <a:srgbClr val="FFFF00"/>
                </a:solidFill>
                <a:latin typeface="Arial" pitchFamily="34" charset="0"/>
                <a:cs typeface="Arial" pitchFamily="34" charset="0"/>
              </a:rPr>
              <a:t>base della documentazione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fornita </a:t>
            </a:r>
            <a:r>
              <a:rPr lang="it-IT" sz="2800" i="1" dirty="0">
                <a:solidFill>
                  <a:srgbClr val="FFFF00"/>
                </a:solidFill>
                <a:latin typeface="Arial" pitchFamily="34" charset="0"/>
                <a:cs typeface="Arial" pitchFamily="34" charset="0"/>
              </a:rPr>
              <a:t>dal </a:t>
            </a:r>
            <a:r>
              <a:rPr lang="it-IT" sz="2800" i="1" dirty="0" err="1">
                <a:solidFill>
                  <a:srgbClr val="FFFF00"/>
                </a:solidFill>
                <a:latin typeface="Arial" pitchFamily="34" charset="0"/>
                <a:cs typeface="Arial" pitchFamily="34" charset="0"/>
              </a:rPr>
              <a:t>CdC</a:t>
            </a:r>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relativa </a:t>
            </a:r>
            <a:r>
              <a:rPr lang="it-IT" sz="2800" i="1" dirty="0">
                <a:solidFill>
                  <a:srgbClr val="FFFF00"/>
                </a:solidFill>
                <a:latin typeface="Arial" pitchFamily="34" charset="0"/>
                <a:cs typeface="Arial" pitchFamily="34" charset="0"/>
              </a:rPr>
              <a:t>alle attività svolte, </a:t>
            </a:r>
            <a:r>
              <a:rPr lang="it-IT" sz="2800" i="1" dirty="0" smtClean="0">
                <a:solidFill>
                  <a:srgbClr val="FFFF00"/>
                </a:solidFill>
                <a:latin typeface="Arial" pitchFamily="34" charset="0"/>
                <a:cs typeface="Arial" pitchFamily="34" charset="0"/>
              </a:rPr>
              <a:t>alle</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valutazioni effettuate </a:t>
            </a:r>
            <a:r>
              <a:rPr lang="it-IT" sz="2800" i="1" dirty="0" smtClean="0">
                <a:solidFill>
                  <a:srgbClr val="FFFF00"/>
                </a:solidFill>
                <a:latin typeface="Arial" pitchFamily="34" charset="0"/>
                <a:cs typeface="Arial" pitchFamily="34" charset="0"/>
              </a:rPr>
              <a:t>e </a:t>
            </a:r>
            <a:r>
              <a:rPr lang="it-IT" sz="2800" i="1" dirty="0">
                <a:solidFill>
                  <a:srgbClr val="FFFF00"/>
                </a:solidFill>
                <a:latin typeface="Arial" pitchFamily="34" charset="0"/>
                <a:cs typeface="Arial" pitchFamily="34" charset="0"/>
              </a:rPr>
              <a:t>all’assistenza prevista per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l’autonomia </a:t>
            </a:r>
            <a:r>
              <a:rPr lang="it-IT" sz="2800" i="1" dirty="0">
                <a:solidFill>
                  <a:srgbClr val="FFFF00"/>
                </a:solidFill>
                <a:latin typeface="Arial" pitchFamily="34" charset="0"/>
                <a:cs typeface="Arial" pitchFamily="34" charset="0"/>
              </a:rPr>
              <a:t>e la </a:t>
            </a:r>
            <a:r>
              <a:rPr lang="it-IT" sz="2800" i="1" dirty="0" smtClean="0">
                <a:solidFill>
                  <a:srgbClr val="FFFF00"/>
                </a:solidFill>
                <a:latin typeface="Arial" pitchFamily="34" charset="0"/>
                <a:cs typeface="Arial" pitchFamily="34" charset="0"/>
              </a:rPr>
              <a:t>comunicazione</a:t>
            </a:r>
            <a:r>
              <a:rPr lang="it-IT" sz="2800" i="1" dirty="0">
                <a:solidFill>
                  <a:srgbClr val="FFFF00"/>
                </a:solidFill>
                <a:latin typeface="Arial" pitchFamily="34" charset="0"/>
                <a:cs typeface="Arial" pitchFamily="34" charset="0"/>
              </a:rPr>
              <a:t>, </a:t>
            </a:r>
            <a:r>
              <a:rPr lang="it-IT" sz="2800" i="1" dirty="0">
                <a:solidFill>
                  <a:schemeClr val="bg1"/>
                </a:solidFill>
                <a:latin typeface="Arial" pitchFamily="34" charset="0"/>
                <a:cs typeface="Arial" pitchFamily="34" charset="0"/>
              </a:rPr>
              <a:t>predispone </a:t>
            </a:r>
            <a:r>
              <a:rPr lang="it-IT" sz="2800" b="1" i="1" dirty="0">
                <a:solidFill>
                  <a:schemeClr val="bg1"/>
                </a:solidFill>
                <a:latin typeface="Arial" pitchFamily="34" charset="0"/>
                <a:cs typeface="Arial" pitchFamily="34" charset="0"/>
              </a:rPr>
              <a:t>prove </a:t>
            </a:r>
            <a:endParaRPr lang="it-IT" sz="2800" b="1" i="1" dirty="0" smtClean="0">
              <a:solidFill>
                <a:schemeClr val="bg1"/>
              </a:solidFill>
              <a:latin typeface="Arial" pitchFamily="34" charset="0"/>
              <a:cs typeface="Arial" pitchFamily="34" charset="0"/>
            </a:endParaRPr>
          </a:p>
          <a:p>
            <a:r>
              <a:rPr lang="it-IT" sz="2800" b="1" i="1" dirty="0">
                <a:solidFill>
                  <a:schemeClr val="bg1"/>
                </a:solidFill>
                <a:latin typeface="Arial" pitchFamily="34" charset="0"/>
                <a:cs typeface="Arial" pitchFamily="34" charset="0"/>
              </a:rPr>
              <a:t> </a:t>
            </a:r>
            <a:r>
              <a:rPr lang="it-IT" sz="2800" b="1" i="1" dirty="0" smtClean="0">
                <a:solidFill>
                  <a:schemeClr val="bg1"/>
                </a:solidFill>
                <a:latin typeface="Arial" pitchFamily="34" charset="0"/>
                <a:cs typeface="Arial" pitchFamily="34" charset="0"/>
              </a:rPr>
              <a:t> equipollenti </a:t>
            </a:r>
            <a:r>
              <a:rPr lang="it-IT" sz="2800" i="1" dirty="0">
                <a:solidFill>
                  <a:schemeClr val="bg1"/>
                </a:solidFill>
                <a:latin typeface="Arial" pitchFamily="34" charset="0"/>
                <a:cs typeface="Arial" pitchFamily="34" charset="0"/>
              </a:rPr>
              <a:t>a </a:t>
            </a:r>
            <a:r>
              <a:rPr lang="it-IT" sz="2800" i="1" dirty="0" smtClean="0">
                <a:solidFill>
                  <a:schemeClr val="bg1"/>
                </a:solidFill>
                <a:latin typeface="Arial" pitchFamily="34" charset="0"/>
                <a:cs typeface="Arial" pitchFamily="34" charset="0"/>
              </a:rPr>
              <a:t>quelle predisposte </a:t>
            </a:r>
            <a:r>
              <a:rPr lang="it-IT" sz="2800" i="1" dirty="0">
                <a:solidFill>
                  <a:schemeClr val="bg1"/>
                </a:solidFill>
                <a:latin typeface="Arial" pitchFamily="34" charset="0"/>
                <a:cs typeface="Arial" pitchFamily="34" charset="0"/>
              </a:rPr>
              <a:t>per gli altri </a:t>
            </a:r>
            <a:r>
              <a:rPr lang="it-IT" sz="2800" i="1" dirty="0" smtClean="0">
                <a:solidFill>
                  <a:schemeClr val="bg1"/>
                </a:solidFill>
                <a:latin typeface="Arial" pitchFamily="34" charset="0"/>
                <a:cs typeface="Arial" pitchFamily="34" charset="0"/>
              </a:rPr>
              <a:t>candidati</a:t>
            </a:r>
          </a:p>
          <a:p>
            <a:r>
              <a:rPr lang="it-IT" sz="2800" i="1" dirty="0">
                <a:solidFill>
                  <a:schemeClr val="bg1"/>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e che </a:t>
            </a:r>
            <a:r>
              <a:rPr lang="it-IT" sz="2800" i="1" dirty="0" smtClean="0">
                <a:solidFill>
                  <a:srgbClr val="FFFF00"/>
                </a:solidFill>
                <a:latin typeface="Arial" pitchFamily="34" charset="0"/>
                <a:cs typeface="Arial" pitchFamily="34" charset="0"/>
              </a:rPr>
              <a:t>possono consistere </a:t>
            </a:r>
            <a:r>
              <a:rPr lang="it-IT" sz="2800" i="1" dirty="0">
                <a:solidFill>
                  <a:srgbClr val="FFFF00"/>
                </a:solidFill>
                <a:latin typeface="Arial" pitchFamily="34" charset="0"/>
                <a:cs typeface="Arial" pitchFamily="34" charset="0"/>
              </a:rPr>
              <a:t>nell’utilizzo di mezzi tecnici </a:t>
            </a:r>
            <a:r>
              <a:rPr lang="it-IT" sz="2800" i="1" dirty="0" smtClean="0">
                <a:solidFill>
                  <a:srgbClr val="FFFF00"/>
                </a:solidFill>
                <a:latin typeface="Arial" pitchFamily="34" charset="0"/>
                <a:cs typeface="Arial" pitchFamily="34" charset="0"/>
              </a:rPr>
              <a:t>o</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modi diversi, </a:t>
            </a:r>
            <a:r>
              <a:rPr lang="it-IT" sz="2800" i="1" dirty="0" smtClean="0">
                <a:solidFill>
                  <a:srgbClr val="FFFF00"/>
                </a:solidFill>
                <a:latin typeface="Arial" pitchFamily="34" charset="0"/>
                <a:cs typeface="Arial" pitchFamily="34" charset="0"/>
              </a:rPr>
              <a:t>ovvero </a:t>
            </a:r>
            <a:r>
              <a:rPr lang="it-IT" sz="2800" i="1" dirty="0">
                <a:solidFill>
                  <a:srgbClr val="FFFF00"/>
                </a:solidFill>
                <a:latin typeface="Arial" pitchFamily="34" charset="0"/>
                <a:cs typeface="Arial" pitchFamily="34" charset="0"/>
              </a:rPr>
              <a:t>nello sviluppo di contenuti </a:t>
            </a:r>
            <a:r>
              <a:rPr lang="it-IT" sz="2800" i="1" dirty="0" smtClean="0">
                <a:solidFill>
                  <a:srgbClr val="FFFF00"/>
                </a:solidFill>
                <a:latin typeface="Arial" pitchFamily="34" charset="0"/>
                <a:cs typeface="Arial" pitchFamily="34" charset="0"/>
              </a:rPr>
              <a:t>culturali</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e </a:t>
            </a:r>
            <a:r>
              <a:rPr lang="it-IT" sz="2800" i="1" dirty="0" smtClean="0">
                <a:solidFill>
                  <a:srgbClr val="FFFF00"/>
                </a:solidFill>
                <a:latin typeface="Arial" pitchFamily="34" charset="0"/>
                <a:cs typeface="Arial" pitchFamily="34" charset="0"/>
              </a:rPr>
              <a:t>professionali </a:t>
            </a:r>
            <a:r>
              <a:rPr lang="it-IT" sz="2800" i="1" dirty="0">
                <a:solidFill>
                  <a:srgbClr val="FFFF00"/>
                </a:solidFill>
                <a:latin typeface="Arial" pitchFamily="34" charset="0"/>
                <a:cs typeface="Arial" pitchFamily="34" charset="0"/>
              </a:rPr>
              <a:t>differenti.</a:t>
            </a:r>
          </a:p>
          <a:p>
            <a:r>
              <a:rPr lang="it-IT" sz="2800" i="1" dirty="0">
                <a:solidFill>
                  <a:srgbClr val="FFFF00"/>
                </a:solidFill>
                <a:latin typeface="Arial" pitchFamily="34" charset="0"/>
                <a:cs typeface="Arial" pitchFamily="34" charset="0"/>
              </a:rPr>
              <a:t>  In ogni caso </a:t>
            </a:r>
            <a:r>
              <a:rPr lang="it-IT" sz="2800" i="1" dirty="0">
                <a:solidFill>
                  <a:schemeClr val="bg1"/>
                </a:solidFill>
                <a:latin typeface="Arial" pitchFamily="34" charset="0"/>
                <a:cs typeface="Arial" pitchFamily="34" charset="0"/>
              </a:rPr>
              <a:t>le prove equipollenti devono consentire di </a:t>
            </a:r>
          </a:p>
          <a:p>
            <a:r>
              <a:rPr lang="it-IT" sz="2800" i="1" dirty="0">
                <a:solidFill>
                  <a:schemeClr val="bg1"/>
                </a:solidFill>
                <a:latin typeface="Arial" pitchFamily="34" charset="0"/>
                <a:cs typeface="Arial" pitchFamily="34" charset="0"/>
              </a:rPr>
              <a:t>  verificare che il candidato abbia raggiunto una</a:t>
            </a:r>
          </a:p>
          <a:p>
            <a:r>
              <a:rPr lang="it-IT" sz="2800" i="1" dirty="0">
                <a:solidFill>
                  <a:schemeClr val="bg1"/>
                </a:solidFill>
                <a:latin typeface="Arial" pitchFamily="34" charset="0"/>
                <a:cs typeface="Arial" pitchFamily="34" charset="0"/>
              </a:rPr>
              <a:t>  preparazione culturale e professionale idonea per il </a:t>
            </a:r>
          </a:p>
          <a:p>
            <a:r>
              <a:rPr lang="it-IT" sz="2800" i="1" dirty="0">
                <a:solidFill>
                  <a:schemeClr val="bg1"/>
                </a:solidFill>
                <a:latin typeface="Arial" pitchFamily="34" charset="0"/>
                <a:cs typeface="Arial" pitchFamily="34" charset="0"/>
              </a:rPr>
              <a:t>  rilascio del diploma</a:t>
            </a:r>
            <a:r>
              <a:rPr lang="it-IT" sz="2800" i="1" dirty="0">
                <a:solidFill>
                  <a:srgbClr val="FFFF00"/>
                </a:solidFill>
                <a:latin typeface="Arial" pitchFamily="34" charset="0"/>
                <a:cs typeface="Arial" pitchFamily="34" charset="0"/>
              </a:rPr>
              <a:t> attestante il superamento </a:t>
            </a:r>
          </a:p>
          <a:p>
            <a:r>
              <a:rPr lang="it-IT" sz="2800" i="1" dirty="0">
                <a:solidFill>
                  <a:srgbClr val="FFFF00"/>
                </a:solidFill>
                <a:latin typeface="Arial" pitchFamily="34" charset="0"/>
                <a:cs typeface="Arial" pitchFamily="34" charset="0"/>
              </a:rPr>
              <a:t>  dell’esame </a:t>
            </a:r>
            <a:r>
              <a:rPr lang="it-IT" sz="2800" dirty="0">
                <a:solidFill>
                  <a:srgbClr val="FFFF00"/>
                </a:solidFill>
                <a:latin typeface="Arial" pitchFamily="34" charset="0"/>
                <a:cs typeface="Arial" pitchFamily="34" charset="0"/>
              </a:rPr>
              <a:t> </a:t>
            </a:r>
            <a:r>
              <a:rPr lang="it-IT" sz="2000" b="1" dirty="0">
                <a:solidFill>
                  <a:schemeClr val="bg1"/>
                </a:solidFill>
                <a:latin typeface="Arial" pitchFamily="34" charset="0"/>
                <a:cs typeface="Arial" pitchFamily="34" charset="0"/>
              </a:rPr>
              <a:t>(art.6 DPR n. 323/1998) </a:t>
            </a:r>
          </a:p>
        </p:txBody>
      </p:sp>
    </p:spTree>
    <p:extLst>
      <p:ext uri="{BB962C8B-B14F-4D97-AF65-F5344CB8AC3E}">
        <p14:creationId xmlns:p14="http://schemas.microsoft.com/office/powerpoint/2010/main" xmlns="" val="2547056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837"/>
            <a:ext cx="9252520" cy="7417415"/>
          </a:xfrm>
          <a:prstGeom prst="rect">
            <a:avLst/>
          </a:prstGeom>
          <a:solidFill>
            <a:srgbClr val="002060"/>
          </a:solidFill>
        </p:spPr>
        <p:txBody>
          <a:bodyPr wrap="square">
            <a:spAutoFit/>
          </a:bodyPr>
          <a:lstStyle/>
          <a:p>
            <a:r>
              <a:rPr lang="it-IT" sz="2400" i="1" dirty="0" smtClean="0">
                <a:solidFill>
                  <a:srgbClr val="FF0000"/>
                </a:solidFill>
                <a:latin typeface="Arial" pitchFamily="34" charset="0"/>
                <a:cs typeface="Arial" pitchFamily="34" charset="0"/>
              </a:rPr>
              <a:t>1. </a:t>
            </a:r>
            <a:r>
              <a:rPr lang="it-IT" sz="2400" i="1" dirty="0" smtClean="0">
                <a:solidFill>
                  <a:srgbClr val="FFFF00"/>
                </a:solidFill>
                <a:latin typeface="Arial" pitchFamily="34" charset="0"/>
                <a:cs typeface="Arial" pitchFamily="34" charset="0"/>
              </a:rPr>
              <a:t>Nei </a:t>
            </a:r>
            <a:r>
              <a:rPr lang="it-IT" sz="2400" i="1" dirty="0">
                <a:solidFill>
                  <a:srgbClr val="FFFF00"/>
                </a:solidFill>
                <a:latin typeface="Arial" pitchFamily="34" charset="0"/>
                <a:cs typeface="Arial" pitchFamily="34" charset="0"/>
              </a:rPr>
              <a:t>confronti degli alunni con minorazioni fisiche e sensoriali </a:t>
            </a:r>
            <a:r>
              <a:rPr lang="it-IT" sz="2400" i="1" dirty="0">
                <a:solidFill>
                  <a:schemeClr val="bg1"/>
                </a:solidFill>
                <a:latin typeface="Arial" pitchFamily="34" charset="0"/>
                <a:cs typeface="Arial" pitchFamily="34" charset="0"/>
              </a:rPr>
              <a:t>non si procede, di norma, ad alcuna valutazione differenziata</a:t>
            </a:r>
            <a:r>
              <a:rPr lang="it-IT" sz="2400" i="1" dirty="0">
                <a:solidFill>
                  <a:srgbClr val="FFFF00"/>
                </a:solidFill>
                <a:latin typeface="Arial" pitchFamily="34" charset="0"/>
                <a:cs typeface="Arial" pitchFamily="34" charset="0"/>
              </a:rPr>
              <a:t>; è consentito, tuttavia, l'uso di particolari strumenti didattici appositamente individuati dai docenti, al fine di accertare il </a:t>
            </a:r>
            <a:r>
              <a:rPr lang="it-IT" sz="2400" i="1" dirty="0" smtClean="0">
                <a:solidFill>
                  <a:srgbClr val="FFFF00"/>
                </a:solidFill>
                <a:latin typeface="Arial" pitchFamily="34" charset="0"/>
                <a:cs typeface="Arial" pitchFamily="34" charset="0"/>
              </a:rPr>
              <a:t>livello</a:t>
            </a:r>
          </a:p>
          <a:p>
            <a:r>
              <a:rPr lang="it-IT" sz="2400" i="1" dirty="0" smtClean="0">
                <a:solidFill>
                  <a:srgbClr val="FFFF00"/>
                </a:solidFill>
                <a:latin typeface="Arial" pitchFamily="34" charset="0"/>
                <a:cs typeface="Arial" pitchFamily="34" charset="0"/>
              </a:rPr>
              <a:t>di </a:t>
            </a:r>
            <a:r>
              <a:rPr lang="it-IT" sz="2400" i="1" dirty="0">
                <a:solidFill>
                  <a:srgbClr val="FFFF00"/>
                </a:solidFill>
                <a:latin typeface="Arial" pitchFamily="34" charset="0"/>
                <a:cs typeface="Arial" pitchFamily="34" charset="0"/>
              </a:rPr>
              <a:t>apprendimento non evidenziabile attraverso un colloquio o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prove </a:t>
            </a:r>
            <a:r>
              <a:rPr lang="it-IT" sz="2400" i="1" dirty="0">
                <a:solidFill>
                  <a:srgbClr val="FFFF00"/>
                </a:solidFill>
                <a:latin typeface="Arial" pitchFamily="34" charset="0"/>
                <a:cs typeface="Arial" pitchFamily="34" charset="0"/>
              </a:rPr>
              <a:t>scritte </a:t>
            </a:r>
            <a:r>
              <a:rPr lang="it-IT" sz="2400" i="1" dirty="0" smtClean="0">
                <a:solidFill>
                  <a:srgbClr val="FFFF00"/>
                </a:solidFill>
                <a:latin typeface="Arial" pitchFamily="34" charset="0"/>
                <a:cs typeface="Arial" pitchFamily="34" charset="0"/>
              </a:rPr>
              <a:t>tradizionali</a:t>
            </a:r>
            <a:endParaRPr lang="it-IT" sz="2400" i="1" dirty="0">
              <a:solidFill>
                <a:srgbClr val="FFFF00"/>
              </a:solidFill>
              <a:latin typeface="Arial" pitchFamily="34" charset="0"/>
              <a:cs typeface="Arial" pitchFamily="34" charset="0"/>
            </a:endParaRPr>
          </a:p>
          <a:p>
            <a:endParaRPr lang="it-IT" sz="2400" i="1" dirty="0">
              <a:solidFill>
                <a:srgbClr val="FFFF00"/>
              </a:solidFill>
              <a:latin typeface="Arial" pitchFamily="34" charset="0"/>
              <a:cs typeface="Arial" pitchFamily="34" charset="0"/>
            </a:endParaRPr>
          </a:p>
          <a:p>
            <a:r>
              <a:rPr lang="it-IT" sz="2400" i="1" dirty="0">
                <a:solidFill>
                  <a:srgbClr val="FF0000"/>
                </a:solidFill>
                <a:latin typeface="Arial" pitchFamily="34" charset="0"/>
                <a:cs typeface="Arial" pitchFamily="34" charset="0"/>
              </a:rPr>
              <a:t>2. </a:t>
            </a:r>
            <a:r>
              <a:rPr lang="it-IT" sz="2400" i="1" dirty="0">
                <a:solidFill>
                  <a:srgbClr val="FFFF00"/>
                </a:solidFill>
                <a:latin typeface="Arial" pitchFamily="34" charset="0"/>
                <a:cs typeface="Arial" pitchFamily="34" charset="0"/>
              </a:rPr>
              <a:t>Per gli alunni in situazione di handicap psichico la valutazione, per il suo carattere formativo ed educativo e per l'azione di stimolo che esercita nei confronti dell'allievo, </a:t>
            </a:r>
            <a:r>
              <a:rPr lang="it-IT" sz="2400" i="1" dirty="0">
                <a:solidFill>
                  <a:schemeClr val="bg1"/>
                </a:solidFill>
                <a:latin typeface="Arial" pitchFamily="34" charset="0"/>
                <a:cs typeface="Arial" pitchFamily="34" charset="0"/>
              </a:rPr>
              <a:t>deve comunque aver luogo</a:t>
            </a:r>
            <a:r>
              <a:rPr lang="it-IT" sz="2400" i="1" dirty="0">
                <a:solidFill>
                  <a:srgbClr val="FFFF00"/>
                </a:solidFill>
                <a:latin typeface="Arial" pitchFamily="34" charset="0"/>
                <a:cs typeface="Arial" pitchFamily="34" charset="0"/>
              </a:rPr>
              <a:t>.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Il </a:t>
            </a:r>
            <a:r>
              <a:rPr lang="it-IT" sz="2400" i="1" dirty="0">
                <a:solidFill>
                  <a:srgbClr val="FFFF00"/>
                </a:solidFill>
                <a:latin typeface="Arial" pitchFamily="34" charset="0"/>
                <a:cs typeface="Arial" pitchFamily="34" charset="0"/>
              </a:rPr>
              <a:t>Consiglio di classe, in sede di valutazione periodica e finale,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sulla </a:t>
            </a:r>
            <a:r>
              <a:rPr lang="it-IT" sz="2400" i="1" dirty="0">
                <a:solidFill>
                  <a:srgbClr val="FFFF00"/>
                </a:solidFill>
                <a:latin typeface="Arial" pitchFamily="34" charset="0"/>
                <a:cs typeface="Arial" pitchFamily="34" charset="0"/>
              </a:rPr>
              <a:t>scorta del </a:t>
            </a:r>
            <a:r>
              <a:rPr lang="it-IT" sz="2400" i="1" dirty="0" smtClean="0">
                <a:solidFill>
                  <a:srgbClr val="FFFF00"/>
                </a:solidFill>
                <a:latin typeface="Arial" pitchFamily="34" charset="0"/>
                <a:cs typeface="Arial" pitchFamily="34" charset="0"/>
              </a:rPr>
              <a:t>PEI </a:t>
            </a:r>
            <a:r>
              <a:rPr lang="it-IT" sz="2400" i="1" dirty="0">
                <a:solidFill>
                  <a:srgbClr val="FFFF00"/>
                </a:solidFill>
                <a:latin typeface="Arial" pitchFamily="34" charset="0"/>
                <a:cs typeface="Arial" pitchFamily="34" charset="0"/>
              </a:rPr>
              <a:t>a suo tempo predisposto con </a:t>
            </a:r>
            <a:r>
              <a:rPr lang="it-IT" sz="2400" i="1" dirty="0" smtClean="0">
                <a:solidFill>
                  <a:srgbClr val="FFFF00"/>
                </a:solidFill>
                <a:latin typeface="Arial" pitchFamily="34" charset="0"/>
                <a:cs typeface="Arial" pitchFamily="34" charset="0"/>
              </a:rPr>
              <a:t>la partecipazione </a:t>
            </a:r>
            <a:r>
              <a:rPr lang="it-IT" sz="2400" i="1" dirty="0">
                <a:solidFill>
                  <a:srgbClr val="FFFF00"/>
                </a:solidFill>
                <a:latin typeface="Arial" pitchFamily="34" charset="0"/>
                <a:cs typeface="Arial" pitchFamily="34" charset="0"/>
              </a:rPr>
              <a:t>dei genitori nei modi e nei tempi previsti dalla C. M. 258/83, esamina gli elementi di giudizio forniti da ciascun insegnante sui livelli di apprendimento raggiunti, anche attraverso l’attività di integrazione e di sostegno, verifica i risultati complessivi rispetto agli obiettivi prefissati dal </a:t>
            </a:r>
            <a:r>
              <a:rPr lang="it-IT" sz="2400" i="1" dirty="0" smtClean="0">
                <a:solidFill>
                  <a:srgbClr val="FFFF00"/>
                </a:solidFill>
                <a:latin typeface="Arial" pitchFamily="34" charset="0"/>
                <a:cs typeface="Arial" pitchFamily="34" charset="0"/>
              </a:rPr>
              <a:t>PEI</a:t>
            </a:r>
            <a:endParaRPr lang="it-IT" sz="2400" i="1" dirty="0">
              <a:solidFill>
                <a:srgbClr val="FFFF00"/>
              </a:solidFill>
              <a:latin typeface="Arial" pitchFamily="34" charset="0"/>
              <a:cs typeface="Arial" pitchFamily="34" charset="0"/>
            </a:endParaRPr>
          </a:p>
          <a:p>
            <a:endParaRPr lang="it-IT" sz="800" dirty="0" smtClean="0">
              <a:solidFill>
                <a:srgbClr val="FFFF00"/>
              </a:solidFill>
              <a:latin typeface="Arial" pitchFamily="34" charset="0"/>
              <a:cs typeface="Arial" pitchFamily="34" charset="0"/>
            </a:endParaRPr>
          </a:p>
          <a:p>
            <a:r>
              <a:rPr lang="it-IT" sz="2000" b="1" dirty="0" smtClean="0">
                <a:solidFill>
                  <a:schemeClr val="bg1"/>
                </a:solidFill>
                <a:latin typeface="Arial" pitchFamily="34" charset="0"/>
                <a:cs typeface="Arial" pitchFamily="34" charset="0"/>
              </a:rPr>
              <a:t>(art.15 </a:t>
            </a:r>
            <a:r>
              <a:rPr lang="it-IT" sz="2000" b="1" dirty="0">
                <a:solidFill>
                  <a:schemeClr val="bg1"/>
                </a:solidFill>
                <a:latin typeface="Arial" pitchFamily="34" charset="0"/>
                <a:cs typeface="Arial" pitchFamily="34" charset="0"/>
              </a:rPr>
              <a:t>OM n. </a:t>
            </a:r>
            <a:r>
              <a:rPr lang="it-IT" sz="2000" b="1" dirty="0" smtClean="0">
                <a:solidFill>
                  <a:schemeClr val="bg1"/>
                </a:solidFill>
                <a:latin typeface="Arial" pitchFamily="34" charset="0"/>
                <a:cs typeface="Arial" pitchFamily="34" charset="0"/>
              </a:rPr>
              <a:t>90/2001-scuola secondaria superiore) </a:t>
            </a:r>
            <a:endParaRPr lang="it-IT" sz="2000" b="1" dirty="0">
              <a:solidFill>
                <a:schemeClr val="bg1"/>
              </a:solidFill>
              <a:latin typeface="Arial" pitchFamily="34" charset="0"/>
              <a:cs typeface="Arial" pitchFamily="34" charset="0"/>
            </a:endParaRPr>
          </a:p>
          <a:p>
            <a:endParaRPr lang="it-IT" sz="2400" dirty="0">
              <a:latin typeface="Arial" pitchFamily="34" charset="0"/>
              <a:cs typeface="Arial" pitchFamily="34" charset="0"/>
            </a:endParaRPr>
          </a:p>
        </p:txBody>
      </p:sp>
    </p:spTree>
    <p:extLst>
      <p:ext uri="{BB962C8B-B14F-4D97-AF65-F5344CB8AC3E}">
        <p14:creationId xmlns:p14="http://schemas.microsoft.com/office/powerpoint/2010/main" xmlns="" val="3360869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2944"/>
            <a:ext cx="9252520" cy="6740307"/>
          </a:xfrm>
          <a:prstGeom prst="rect">
            <a:avLst/>
          </a:prstGeom>
          <a:solidFill>
            <a:srgbClr val="002060"/>
          </a:solidFill>
        </p:spPr>
        <p:txBody>
          <a:bodyPr wrap="square">
            <a:spAutoFit/>
          </a:bodyPr>
          <a:lstStyle/>
          <a:p>
            <a:r>
              <a:rPr lang="it-IT" sz="2400" dirty="0" smtClean="0">
                <a:solidFill>
                  <a:srgbClr val="FF00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3</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Ove il Consiglio di classe riscontri che l'allievo abbia </a:t>
            </a:r>
            <a:r>
              <a:rPr lang="it-IT" sz="2400" i="1" dirty="0" smtClean="0">
                <a:solidFill>
                  <a:srgbClr val="FFFF00"/>
                </a:solidFill>
                <a:latin typeface="Arial" pitchFamily="34" charset="0"/>
                <a:cs typeface="Arial" pitchFamily="34" charset="0"/>
              </a:rPr>
              <a:t>raggiunto</a:t>
            </a:r>
          </a:p>
          <a:p>
            <a:r>
              <a:rPr lang="it-IT" sz="2400" i="1" dirty="0" smtClean="0">
                <a:solidFill>
                  <a:srgbClr val="FFFF00"/>
                </a:solidFill>
                <a:latin typeface="Arial" pitchFamily="34" charset="0"/>
                <a:cs typeface="Arial" pitchFamily="34" charset="0"/>
              </a:rPr>
              <a:t> un </a:t>
            </a:r>
            <a:r>
              <a:rPr lang="it-IT" sz="2400" i="1" dirty="0">
                <a:solidFill>
                  <a:srgbClr val="FFFF00"/>
                </a:solidFill>
                <a:latin typeface="Arial" pitchFamily="34" charset="0"/>
                <a:cs typeface="Arial" pitchFamily="34" charset="0"/>
              </a:rPr>
              <a:t>livello di preparazione conforme agli obiettivi didattici </a:t>
            </a:r>
            <a:r>
              <a:rPr lang="it-IT" sz="2400" i="1" dirty="0" smtClean="0">
                <a:solidFill>
                  <a:srgbClr val="FFFF00"/>
                </a:solidFill>
                <a:latin typeface="Arial" pitchFamily="34" charset="0"/>
                <a:cs typeface="Arial" pitchFamily="34" charset="0"/>
              </a:rPr>
              <a:t>previsti</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dai programmi ministeriali o, comunque, ad essi </a:t>
            </a:r>
            <a:r>
              <a:rPr lang="it-IT" sz="2400" i="1" dirty="0" smtClean="0">
                <a:solidFill>
                  <a:srgbClr val="FFFF00"/>
                </a:solidFill>
                <a:latin typeface="Arial" pitchFamily="34" charset="0"/>
                <a:cs typeface="Arial" pitchFamily="34" charset="0"/>
              </a:rPr>
              <a:t>globalmente</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corrispondenti, decide in conformità dei precedenti artt.12 e 13. </a:t>
            </a:r>
            <a:endParaRPr lang="it-IT" sz="2400" i="1" dirty="0" smtClean="0">
              <a:solidFill>
                <a:srgbClr val="FFFF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 4</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Qualora, al fine di assicurare il diritto allo studio ad alunni in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situazione </a:t>
            </a:r>
            <a:r>
              <a:rPr lang="it-IT" sz="2400" i="1" dirty="0">
                <a:solidFill>
                  <a:srgbClr val="FFFF00"/>
                </a:solidFill>
                <a:latin typeface="Arial" pitchFamily="34" charset="0"/>
                <a:cs typeface="Arial" pitchFamily="34" charset="0"/>
              </a:rPr>
              <a:t>di handicap psichico e, eccezionalmente, fisico e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sensoriale</a:t>
            </a:r>
            <a:r>
              <a:rPr lang="it-IT" sz="2400" i="1" dirty="0">
                <a:solidFill>
                  <a:srgbClr val="FFFF00"/>
                </a:solidFill>
                <a:latin typeface="Arial" pitchFamily="34" charset="0"/>
                <a:cs typeface="Arial" pitchFamily="34" charset="0"/>
              </a:rPr>
              <a:t>, il </a:t>
            </a:r>
            <a:r>
              <a:rPr lang="it-IT" sz="2400" i="1" dirty="0" smtClean="0">
                <a:solidFill>
                  <a:srgbClr val="FFFF00"/>
                </a:solidFill>
                <a:latin typeface="Arial" pitchFamily="34" charset="0"/>
                <a:cs typeface="Arial" pitchFamily="34" charset="0"/>
              </a:rPr>
              <a:t>PEI </a:t>
            </a:r>
            <a:r>
              <a:rPr lang="it-IT" sz="2400" i="1" dirty="0">
                <a:solidFill>
                  <a:srgbClr val="FFFF00"/>
                </a:solidFill>
                <a:latin typeface="Arial" pitchFamily="34" charset="0"/>
                <a:cs typeface="Arial" pitchFamily="34" charset="0"/>
              </a:rPr>
              <a:t>sia diversificato in funzione di obiettivi didattici </a:t>
            </a:r>
            <a:r>
              <a:rPr lang="it-IT" sz="2400" i="1" dirty="0" smtClean="0">
                <a:solidFill>
                  <a:srgbClr val="FFFF00"/>
                </a:solidFill>
                <a:latin typeface="Arial" pitchFamily="34" charset="0"/>
                <a:cs typeface="Arial" pitchFamily="34" charset="0"/>
              </a:rPr>
              <a:t>e</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formativi non riconducibili ai programmi ministeriali, il Consiglio </a:t>
            </a:r>
            <a:r>
              <a:rPr lang="it-IT" sz="2400" i="1" dirty="0" smtClean="0">
                <a:solidFill>
                  <a:srgbClr val="FFFF00"/>
                </a:solidFill>
                <a:latin typeface="Arial" pitchFamily="34" charset="0"/>
                <a:cs typeface="Arial" pitchFamily="34" charset="0"/>
              </a:rPr>
              <a:t>di</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classe, fermo restando l'obbligo della relazione di cui al </a:t>
            </a:r>
            <a:r>
              <a:rPr lang="it-IT" sz="2400" i="1" dirty="0" smtClean="0">
                <a:solidFill>
                  <a:srgbClr val="FFFF00"/>
                </a:solidFill>
                <a:latin typeface="Arial" pitchFamily="34" charset="0"/>
                <a:cs typeface="Arial" pitchFamily="34" charset="0"/>
              </a:rPr>
              <a:t>paragrafo</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8 della </a:t>
            </a:r>
            <a:r>
              <a:rPr lang="it-IT" sz="2400" i="1" dirty="0" smtClean="0">
                <a:solidFill>
                  <a:srgbClr val="FFFF00"/>
                </a:solidFill>
                <a:latin typeface="Arial" pitchFamily="34" charset="0"/>
                <a:cs typeface="Arial" pitchFamily="34" charset="0"/>
              </a:rPr>
              <a:t>C.M. </a:t>
            </a:r>
            <a:r>
              <a:rPr lang="it-IT" sz="2400" i="1" dirty="0">
                <a:solidFill>
                  <a:srgbClr val="FFFF00"/>
                </a:solidFill>
                <a:latin typeface="Arial" pitchFamily="34" charset="0"/>
                <a:cs typeface="Arial" pitchFamily="34" charset="0"/>
              </a:rPr>
              <a:t>n. </a:t>
            </a:r>
            <a:r>
              <a:rPr lang="it-IT" sz="2400" i="1" dirty="0" smtClean="0">
                <a:solidFill>
                  <a:srgbClr val="FFFF00"/>
                </a:solidFill>
                <a:latin typeface="Arial" pitchFamily="34" charset="0"/>
                <a:cs typeface="Arial" pitchFamily="34" charset="0"/>
              </a:rPr>
              <a:t>262/1988, </a:t>
            </a:r>
            <a:r>
              <a:rPr lang="it-IT" sz="2400" i="1" dirty="0">
                <a:solidFill>
                  <a:schemeClr val="bg1"/>
                </a:solidFill>
                <a:latin typeface="Arial" pitchFamily="34" charset="0"/>
                <a:cs typeface="Arial" pitchFamily="34" charset="0"/>
              </a:rPr>
              <a:t>valuta i risultati dell'apprendimento, </a:t>
            </a:r>
            <a:r>
              <a:rPr lang="it-IT" sz="2400" i="1" dirty="0" smtClean="0">
                <a:solidFill>
                  <a:schemeClr val="bg1"/>
                </a:solidFill>
                <a:latin typeface="Arial" pitchFamily="34" charset="0"/>
                <a:cs typeface="Arial" pitchFamily="34" charset="0"/>
              </a:rPr>
              <a:t>con</a:t>
            </a:r>
          </a:p>
          <a:p>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l'attribuzione di voti relativi unicamente allo svolgimento del </a:t>
            </a:r>
            <a:r>
              <a:rPr lang="it-IT" sz="2400" i="1" dirty="0" smtClean="0">
                <a:solidFill>
                  <a:schemeClr val="bg1"/>
                </a:solidFill>
                <a:latin typeface="Arial" pitchFamily="34" charset="0"/>
                <a:cs typeface="Arial" pitchFamily="34" charset="0"/>
              </a:rPr>
              <a:t>citato</a:t>
            </a:r>
          </a:p>
          <a:p>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piano educativo individualizzato e non ai programmi ministeriali</a:t>
            </a:r>
            <a:r>
              <a:rPr lang="it-IT" sz="2400" i="1" dirty="0" smtClean="0">
                <a:solidFill>
                  <a:srgbClr val="FFFF00"/>
                </a:solidFill>
                <a:latin typeface="Arial" pitchFamily="34" charset="0"/>
                <a:cs typeface="Arial" pitchFamily="34" charset="0"/>
              </a:rPr>
              <a:t>.</a:t>
            </a:r>
          </a:p>
          <a:p>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Tali voti hanno, pertanto, valore legale solo ai fini della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prosecuzione </a:t>
            </a:r>
            <a:r>
              <a:rPr lang="it-IT" sz="2400" i="1" dirty="0">
                <a:solidFill>
                  <a:srgbClr val="FFFF00"/>
                </a:solidFill>
                <a:latin typeface="Arial" pitchFamily="34" charset="0"/>
                <a:cs typeface="Arial" pitchFamily="34" charset="0"/>
              </a:rPr>
              <a:t>degli studi per il perseguimento degli obiettivi </a:t>
            </a:r>
            <a:r>
              <a:rPr lang="it-IT" sz="2400" i="1" dirty="0" smtClean="0">
                <a:solidFill>
                  <a:srgbClr val="FFFF00"/>
                </a:solidFill>
                <a:latin typeface="Arial" pitchFamily="34" charset="0"/>
                <a:cs typeface="Arial" pitchFamily="34" charset="0"/>
              </a:rPr>
              <a:t>del</a:t>
            </a:r>
          </a:p>
          <a:p>
            <a:r>
              <a:rPr lang="it-IT" sz="2400" i="1" dirty="0" smtClean="0">
                <a:solidFill>
                  <a:srgbClr val="FFFF00"/>
                </a:solidFill>
                <a:latin typeface="Arial" pitchFamily="34" charset="0"/>
                <a:cs typeface="Arial" pitchFamily="34" charset="0"/>
              </a:rPr>
              <a:t> PEI. I </a:t>
            </a:r>
            <a:r>
              <a:rPr lang="it-IT" sz="2400" i="1" dirty="0">
                <a:solidFill>
                  <a:srgbClr val="FFFF00"/>
                </a:solidFill>
                <a:latin typeface="Arial" pitchFamily="34" charset="0"/>
                <a:cs typeface="Arial" pitchFamily="34" charset="0"/>
              </a:rPr>
              <a:t>predetti alunni possono, di conseguenza, essere </a:t>
            </a:r>
            <a:r>
              <a:rPr lang="it-IT" sz="2400" i="1" dirty="0" smtClean="0">
                <a:solidFill>
                  <a:srgbClr val="FFFF00"/>
                </a:solidFill>
                <a:latin typeface="Arial" pitchFamily="34" charset="0"/>
                <a:cs typeface="Arial" pitchFamily="34" charset="0"/>
              </a:rPr>
              <a:t>ammessi</a:t>
            </a:r>
          </a:p>
          <a:p>
            <a:r>
              <a:rPr lang="it-IT" sz="2400" i="1" dirty="0" smtClean="0">
                <a:solidFill>
                  <a:srgbClr val="FFFF00"/>
                </a:solidFill>
                <a:latin typeface="Arial" pitchFamily="34" charset="0"/>
                <a:cs typeface="Arial" pitchFamily="34" charset="0"/>
              </a:rPr>
              <a:t> alla frequenza </a:t>
            </a:r>
            <a:r>
              <a:rPr lang="it-IT" sz="2400" i="1" dirty="0">
                <a:solidFill>
                  <a:srgbClr val="FFFF00"/>
                </a:solidFill>
                <a:latin typeface="Arial" pitchFamily="34" charset="0"/>
                <a:cs typeface="Arial" pitchFamily="34" charset="0"/>
              </a:rPr>
              <a:t>dell'anno successivo o dichiarati ripetenti </a:t>
            </a:r>
            <a:r>
              <a:rPr lang="it-IT" sz="2400" i="1" dirty="0" smtClean="0">
                <a:solidFill>
                  <a:srgbClr val="FFFF00"/>
                </a:solidFill>
                <a:latin typeface="Arial" pitchFamily="34" charset="0"/>
                <a:cs typeface="Arial" pitchFamily="34" charset="0"/>
              </a:rPr>
              <a:t>anche</a:t>
            </a:r>
          </a:p>
          <a:p>
            <a:r>
              <a:rPr lang="it-IT" sz="2400" i="1" dirty="0" smtClean="0">
                <a:solidFill>
                  <a:srgbClr val="FFFF00"/>
                </a:solidFill>
                <a:latin typeface="Arial" pitchFamily="34" charset="0"/>
                <a:cs typeface="Arial" pitchFamily="34" charset="0"/>
              </a:rPr>
              <a:t> per tre </a:t>
            </a:r>
            <a:r>
              <a:rPr lang="it-IT" sz="2400" i="1" dirty="0">
                <a:solidFill>
                  <a:srgbClr val="FFFF00"/>
                </a:solidFill>
                <a:latin typeface="Arial" pitchFamily="34" charset="0"/>
                <a:cs typeface="Arial" pitchFamily="34" charset="0"/>
              </a:rPr>
              <a:t>volte in forza del disposto di cui all’art.316 del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n.297 / 1994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art.15 OM n. </a:t>
            </a:r>
            <a:r>
              <a:rPr lang="it-IT" sz="2000" b="1" dirty="0" smtClean="0">
                <a:solidFill>
                  <a:schemeClr val="bg1"/>
                </a:solidFill>
                <a:latin typeface="Arial" pitchFamily="34" charset="0"/>
                <a:cs typeface="Arial" pitchFamily="34" charset="0"/>
              </a:rPr>
              <a:t>90/2001)</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5552879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9754"/>
            <a:ext cx="9144000" cy="7109639"/>
          </a:xfrm>
          <a:prstGeom prst="rect">
            <a:avLst/>
          </a:prstGeom>
          <a:solidFill>
            <a:srgbClr val="002060"/>
          </a:solidFill>
        </p:spPr>
        <p:txBody>
          <a:bodyPr wrap="square">
            <a:spAutoFit/>
          </a:bodyPr>
          <a:lstStyle/>
          <a:p>
            <a:r>
              <a:rPr lang="it-IT" sz="2400" i="1" dirty="0">
                <a:solidFill>
                  <a:srgbClr val="FFFF00"/>
                </a:solidFill>
                <a:latin typeface="Arial" pitchFamily="34" charset="0"/>
                <a:cs typeface="Arial" pitchFamily="34" charset="0"/>
              </a:rPr>
              <a:t>In calce alla pagella degli alunni medesimi, deve essere apposta l’annotazione secondo la quale la votazione è riferita al </a:t>
            </a:r>
            <a:r>
              <a:rPr lang="it-IT" sz="2400" i="1" dirty="0" smtClean="0">
                <a:solidFill>
                  <a:srgbClr val="FFFF00"/>
                </a:solidFill>
                <a:latin typeface="Arial" pitchFamily="34" charset="0"/>
                <a:cs typeface="Arial" pitchFamily="34" charset="0"/>
              </a:rPr>
              <a:t>P.E.I  </a:t>
            </a:r>
            <a:r>
              <a:rPr lang="it-IT" sz="2400" i="1" dirty="0">
                <a:solidFill>
                  <a:srgbClr val="FFFF00"/>
                </a:solidFill>
                <a:latin typeface="Arial" pitchFamily="34" charset="0"/>
                <a:cs typeface="Arial" pitchFamily="34" charset="0"/>
              </a:rPr>
              <a:t>e non ai programmi ministeriali ed è adottata ai sensi dell'art.14 della presente </a:t>
            </a:r>
            <a:r>
              <a:rPr lang="it-IT" sz="2400" i="1" dirty="0" smtClean="0">
                <a:solidFill>
                  <a:srgbClr val="FFFF00"/>
                </a:solidFill>
                <a:latin typeface="Arial" pitchFamily="34" charset="0"/>
                <a:cs typeface="Arial" pitchFamily="34" charset="0"/>
              </a:rPr>
              <a:t>OM. </a:t>
            </a:r>
            <a:r>
              <a:rPr lang="it-IT" sz="2400" i="1" dirty="0">
                <a:solidFill>
                  <a:srgbClr val="FFFF00"/>
                </a:solidFill>
                <a:latin typeface="Arial" pitchFamily="34" charset="0"/>
                <a:cs typeface="Arial" pitchFamily="34" charset="0"/>
              </a:rPr>
              <a:t>Gli alunni valutati in modo differenziato come sopra possono partecipare agli esami di qualifica professionale e di licenza di maestro d'arte, svolgendo prove differenziate, omogenee al percorso svolto, finalizzate all'attestazione delle competenze e delle abilità </a:t>
            </a:r>
            <a:r>
              <a:rPr lang="it-IT" sz="2400" i="1" dirty="0" smtClean="0">
                <a:solidFill>
                  <a:srgbClr val="FFFF00"/>
                </a:solidFill>
                <a:latin typeface="Arial" pitchFamily="34" charset="0"/>
                <a:cs typeface="Arial" pitchFamily="34" charset="0"/>
              </a:rPr>
              <a:t>acquisite. Tale </a:t>
            </a:r>
            <a:r>
              <a:rPr lang="it-IT" sz="2400" i="1" dirty="0">
                <a:solidFill>
                  <a:srgbClr val="FFFF00"/>
                </a:solidFill>
                <a:latin typeface="Arial" pitchFamily="34" charset="0"/>
                <a:cs typeface="Arial" pitchFamily="34" charset="0"/>
              </a:rPr>
              <a:t>attestazione può costituire, in particolare quando il piano educativo personalizzato preveda esperienze di orientamento, di tirocinio, di stage, di inserimento lavorativo, un credito formativo spendibile nella frequenza di corsi di formazione professionale nell'ambito delle intese con le Regioni e gli Enti locali. In caso di ripetenza, il </a:t>
            </a:r>
            <a:r>
              <a:rPr lang="it-IT" sz="2400" i="1" dirty="0" err="1" smtClean="0">
                <a:solidFill>
                  <a:srgbClr val="FFFF00"/>
                </a:solidFill>
                <a:latin typeface="Arial" pitchFamily="34" charset="0"/>
                <a:cs typeface="Arial" pitchFamily="34" charset="0"/>
              </a:rPr>
              <a:t>CdC</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riduce ulteriormente gli obiettivi didattici del </a:t>
            </a:r>
            <a:r>
              <a:rPr lang="it-IT" sz="2400" i="1" dirty="0" smtClean="0">
                <a:solidFill>
                  <a:srgbClr val="FFFF00"/>
                </a:solidFill>
                <a:latin typeface="Arial" pitchFamily="34" charset="0"/>
                <a:cs typeface="Arial" pitchFamily="34" charset="0"/>
              </a:rPr>
              <a:t>PEI. </a:t>
            </a:r>
          </a:p>
          <a:p>
            <a:r>
              <a:rPr lang="it-IT" sz="2400" i="1" dirty="0" smtClean="0">
                <a:solidFill>
                  <a:schemeClr val="bg1"/>
                </a:solidFill>
                <a:latin typeface="Arial" pitchFamily="34" charset="0"/>
                <a:cs typeface="Arial" pitchFamily="34" charset="0"/>
              </a:rPr>
              <a:t>Non </a:t>
            </a:r>
            <a:r>
              <a:rPr lang="it-IT" sz="2400" i="1" dirty="0">
                <a:solidFill>
                  <a:schemeClr val="bg1"/>
                </a:solidFill>
                <a:latin typeface="Arial" pitchFamily="34" charset="0"/>
                <a:cs typeface="Arial" pitchFamily="34" charset="0"/>
              </a:rPr>
              <a:t>può, comunque, essere preclusa </a:t>
            </a:r>
            <a:r>
              <a:rPr lang="it-IT" sz="2400" i="1" dirty="0">
                <a:solidFill>
                  <a:srgbClr val="FFFF00"/>
                </a:solidFill>
                <a:latin typeface="Arial" pitchFamily="34" charset="0"/>
                <a:cs typeface="Arial" pitchFamily="34" charset="0"/>
              </a:rPr>
              <a:t>ad un alunno in situazione di handicap fisico, psichico o sensoriale, anche se </a:t>
            </a:r>
            <a:r>
              <a:rPr lang="it-IT" sz="2400" i="1" dirty="0" smtClean="0">
                <a:solidFill>
                  <a:srgbClr val="FFFF00"/>
                </a:solidFill>
                <a:latin typeface="Arial" pitchFamily="34" charset="0"/>
                <a:cs typeface="Arial" pitchFamily="34" charset="0"/>
              </a:rPr>
              <a:t>abbia sostenuto </a:t>
            </a:r>
            <a:r>
              <a:rPr lang="it-IT" sz="2400" i="1" dirty="0">
                <a:solidFill>
                  <a:srgbClr val="FFFF00"/>
                </a:solidFill>
                <a:latin typeface="Arial" pitchFamily="34" charset="0"/>
                <a:cs typeface="Arial" pitchFamily="34" charset="0"/>
              </a:rPr>
              <a:t>gli esami di qualifica o di licenza di maestro d’arte, conseguendo l’attestato di cui sopra, </a:t>
            </a:r>
            <a:r>
              <a:rPr lang="it-IT" sz="2400" i="1" dirty="0">
                <a:solidFill>
                  <a:schemeClr val="bg1"/>
                </a:solidFill>
                <a:latin typeface="Arial" pitchFamily="34" charset="0"/>
                <a:cs typeface="Arial" pitchFamily="34" charset="0"/>
              </a:rPr>
              <a:t>l’iscrizione e la frequenza </a:t>
            </a:r>
            <a:r>
              <a:rPr lang="it-IT" sz="2400" i="1" dirty="0">
                <a:solidFill>
                  <a:srgbClr val="FFFF00"/>
                </a:solidFill>
                <a:latin typeface="Arial" pitchFamily="34" charset="0"/>
                <a:cs typeface="Arial" pitchFamily="34" charset="0"/>
              </a:rPr>
              <a:t>anche per la terza volta alla stessa classe. </a:t>
            </a:r>
            <a:r>
              <a:rPr lang="it-IT" sz="2000" b="1" dirty="0">
                <a:solidFill>
                  <a:schemeClr val="bg1"/>
                </a:solidFill>
                <a:latin typeface="Arial" pitchFamily="34" charset="0"/>
                <a:cs typeface="Arial" pitchFamily="34" charset="0"/>
              </a:rPr>
              <a:t>(art.15 OM n. </a:t>
            </a:r>
            <a:r>
              <a:rPr lang="it-IT" sz="2000" b="1" dirty="0" smtClean="0">
                <a:solidFill>
                  <a:schemeClr val="bg1"/>
                </a:solidFill>
                <a:latin typeface="Arial" pitchFamily="34" charset="0"/>
                <a:cs typeface="Arial" pitchFamily="34" charset="0"/>
              </a:rPr>
              <a:t>90/2001)</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9919680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866" y="207"/>
            <a:ext cx="9144000" cy="7478970"/>
          </a:xfrm>
          <a:prstGeom prst="rect">
            <a:avLst/>
          </a:prstGeom>
          <a:solidFill>
            <a:srgbClr val="002060"/>
          </a:solidFill>
        </p:spPr>
        <p:txBody>
          <a:bodyPr wrap="square">
            <a:spAutoFit/>
          </a:bodyPr>
          <a:lstStyle/>
          <a:p>
            <a:r>
              <a:rPr lang="it-IT" sz="2400" i="1" dirty="0">
                <a:solidFill>
                  <a:srgbClr val="FFFF00"/>
                </a:solidFill>
                <a:latin typeface="Arial" pitchFamily="34" charset="0"/>
                <a:cs typeface="Arial" pitchFamily="34" charset="0"/>
              </a:rPr>
              <a:t>Qualora </a:t>
            </a:r>
            <a:r>
              <a:rPr lang="it-IT" sz="2400" i="1" dirty="0" smtClean="0">
                <a:solidFill>
                  <a:srgbClr val="FFFF00"/>
                </a:solidFill>
                <a:latin typeface="Arial" pitchFamily="34" charset="0"/>
                <a:cs typeface="Arial" pitchFamily="34" charset="0"/>
              </a:rPr>
              <a:t>nell’anno scolastico successivo </a:t>
            </a:r>
            <a:r>
              <a:rPr lang="it-IT" sz="2400" i="1" dirty="0">
                <a:solidFill>
                  <a:srgbClr val="FFFF00"/>
                </a:solidFill>
                <a:latin typeface="Arial" pitchFamily="34" charset="0"/>
                <a:cs typeface="Arial" pitchFamily="34" charset="0"/>
              </a:rPr>
              <a:t>vengano accertati livelli di apprendimento corrispondenti agli obiettivi previsti dai programmi ministeriali, il Consiglio di classe delibera in conformità dei precedenti </a:t>
            </a:r>
            <a:r>
              <a:rPr lang="it-IT" sz="2400" i="1" dirty="0" smtClean="0">
                <a:solidFill>
                  <a:srgbClr val="FFFF00"/>
                </a:solidFill>
                <a:latin typeface="Arial" pitchFamily="34" charset="0"/>
                <a:cs typeface="Arial" pitchFamily="34" charset="0"/>
              </a:rPr>
              <a:t>artt. </a:t>
            </a:r>
            <a:r>
              <a:rPr lang="it-IT" sz="2400" i="1" dirty="0">
                <a:solidFill>
                  <a:srgbClr val="FFFF00"/>
                </a:solidFill>
                <a:latin typeface="Arial" pitchFamily="34" charset="0"/>
                <a:cs typeface="Arial" pitchFamily="34" charset="0"/>
              </a:rPr>
              <a:t>12 e 13,senza necessità di prove di idoneità relative alle discipline dell’anno o degli anni precedenti, tenuto conto che il Consiglio medesimo possiede già tutti gli elementi di valutazione. Gli alunni in situazione di handicap che svolgono piani educativi individualizzati differenziati, </a:t>
            </a:r>
            <a:r>
              <a:rPr lang="it-IT" sz="2400" i="1" dirty="0" smtClean="0">
                <a:solidFill>
                  <a:srgbClr val="FFFF00"/>
                </a:solidFill>
                <a:latin typeface="Arial" pitchFamily="34" charset="0"/>
                <a:cs typeface="Arial" pitchFamily="34" charset="0"/>
              </a:rPr>
              <a:t>essendo in </a:t>
            </a:r>
            <a:r>
              <a:rPr lang="it-IT" sz="2400" i="1" dirty="0">
                <a:solidFill>
                  <a:srgbClr val="FFFF00"/>
                </a:solidFill>
                <a:latin typeface="Arial" pitchFamily="34" charset="0"/>
                <a:cs typeface="Arial" pitchFamily="34" charset="0"/>
              </a:rPr>
              <a:t>possesso dell’attestato di credito formativo, possono iscriversi e frequentare, nel quadro dei principi generali stabiliti dall’art.312 e seguenti del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a:t>
            </a:r>
            <a:r>
              <a:rPr lang="it-IT" sz="2400" i="1" dirty="0" smtClean="0">
                <a:solidFill>
                  <a:srgbClr val="FFFF00"/>
                </a:solidFill>
                <a:latin typeface="Arial" pitchFamily="34" charset="0"/>
                <a:cs typeface="Arial" pitchFamily="34" charset="0"/>
              </a:rPr>
              <a:t>. 297/1994</a:t>
            </a:r>
            <a:r>
              <a:rPr lang="it-IT" sz="2400" i="1" dirty="0">
                <a:solidFill>
                  <a:srgbClr val="FFFF00"/>
                </a:solidFill>
                <a:latin typeface="Arial" pitchFamily="34" charset="0"/>
                <a:cs typeface="Arial" pitchFamily="34" charset="0"/>
              </a:rPr>
              <a:t>, le classi successive, sulla base di un progetto </a:t>
            </a:r>
            <a:r>
              <a:rPr lang="it-IT" sz="2400" i="1" dirty="0" smtClean="0">
                <a:solidFill>
                  <a:srgbClr val="FFFF00"/>
                </a:solidFill>
                <a:latin typeface="Arial" pitchFamily="34" charset="0"/>
                <a:cs typeface="Arial" pitchFamily="34" charset="0"/>
              </a:rPr>
              <a:t>che </a:t>
            </a:r>
            <a:r>
              <a:rPr lang="it-IT" sz="2400" i="1" dirty="0">
                <a:solidFill>
                  <a:srgbClr val="FFFF00"/>
                </a:solidFill>
                <a:latin typeface="Arial" pitchFamily="34" charset="0"/>
                <a:cs typeface="Arial" pitchFamily="34" charset="0"/>
              </a:rPr>
              <a:t>può prevedere anche percorsi integrati di istruzione e formazione professionale, con la conseguente </a:t>
            </a:r>
            <a:r>
              <a:rPr lang="it-IT" sz="2400" i="1" dirty="0">
                <a:solidFill>
                  <a:schemeClr val="bg1"/>
                </a:solidFill>
                <a:latin typeface="Arial" pitchFamily="34" charset="0"/>
                <a:cs typeface="Arial" pitchFamily="34" charset="0"/>
              </a:rPr>
              <a:t>acquisizione del relativo credito formativo</a:t>
            </a:r>
            <a:r>
              <a:rPr lang="it-IT" sz="2400" i="1" dirty="0">
                <a:solidFill>
                  <a:srgbClr val="FFFF00"/>
                </a:solidFill>
                <a:latin typeface="Arial" pitchFamily="34" charset="0"/>
                <a:cs typeface="Arial" pitchFamily="34" charset="0"/>
              </a:rPr>
              <a:t> in attuazione del diritto allo studio costituzionalmente garantito. Per gli alunni medesimi, che al termine della frequenza dell’ultimo anno di </a:t>
            </a:r>
            <a:r>
              <a:rPr lang="it-IT" sz="2400" i="1" dirty="0" smtClean="0">
                <a:solidFill>
                  <a:srgbClr val="FFFF00"/>
                </a:solidFill>
                <a:latin typeface="Arial" pitchFamily="34" charset="0"/>
                <a:cs typeface="Arial" pitchFamily="34" charset="0"/>
              </a:rPr>
              <a:t>corso, in </a:t>
            </a:r>
            <a:r>
              <a:rPr lang="it-IT" sz="2400" i="1" dirty="0">
                <a:solidFill>
                  <a:srgbClr val="FFFF00"/>
                </a:solidFill>
                <a:latin typeface="Arial" pitchFamily="34" charset="0"/>
                <a:cs typeface="Arial" pitchFamily="34" charset="0"/>
              </a:rPr>
              <a:t>possesso di crediti formativi, possono sostenere l’esame di Stato sulla base di prove differenziate coerenti con il percorso svolto e finalizzate solo al rilascio dell’attestazione di cui all’art.13 del Regolamento, si fa rinvio a quanto previsto </a:t>
            </a:r>
            <a:r>
              <a:rPr lang="it-IT" sz="2400" i="1" dirty="0" smtClean="0">
                <a:solidFill>
                  <a:srgbClr val="FFFF00"/>
                </a:solidFill>
                <a:latin typeface="Arial" pitchFamily="34" charset="0"/>
                <a:cs typeface="Arial" pitchFamily="34" charset="0"/>
              </a:rPr>
              <a:t>dall’art.17,c. </a:t>
            </a:r>
            <a:r>
              <a:rPr lang="it-IT" sz="2400" i="1" dirty="0">
                <a:solidFill>
                  <a:srgbClr val="FFFF00"/>
                </a:solidFill>
                <a:latin typeface="Arial" pitchFamily="34" charset="0"/>
                <a:cs typeface="Arial" pitchFamily="34" charset="0"/>
              </a:rPr>
              <a:t>4, dell’O.M. n.29/2001. </a:t>
            </a:r>
          </a:p>
        </p:txBody>
      </p:sp>
    </p:spTree>
    <p:extLst>
      <p:ext uri="{BB962C8B-B14F-4D97-AF65-F5344CB8AC3E}">
        <p14:creationId xmlns:p14="http://schemas.microsoft.com/office/powerpoint/2010/main" xmlns="" val="3872930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52892" cy="6370975"/>
          </a:xfrm>
          <a:prstGeom prst="rect">
            <a:avLst/>
          </a:prstGeom>
          <a:solidFill>
            <a:srgbClr val="002060"/>
          </a:solidFill>
        </p:spPr>
        <p:txBody>
          <a:bodyPr wrap="square">
            <a:spAutoFit/>
          </a:bodyPr>
          <a:lstStyle/>
          <a:p>
            <a:pPr algn="ctr"/>
            <a:r>
              <a:rPr lang="it-IT" sz="3600" dirty="0" smtClean="0">
                <a:solidFill>
                  <a:srgbClr val="FF0000"/>
                </a:solidFill>
                <a:latin typeface="Arial" pitchFamily="34" charset="0"/>
                <a:cs typeface="Arial" pitchFamily="34" charset="0"/>
              </a:rPr>
              <a:t>I. </a:t>
            </a:r>
            <a:r>
              <a:rPr lang="it-IT" sz="3600" b="1" dirty="0" smtClean="0">
                <a:solidFill>
                  <a:schemeClr val="bg1"/>
                </a:solidFill>
                <a:latin typeface="Arial" pitchFamily="34" charset="0"/>
                <a:cs typeface="Arial" pitchFamily="34" charset="0"/>
              </a:rPr>
              <a:t>OBIETTIVI</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nella incertezza  </a:t>
            </a:r>
            <a:r>
              <a:rPr lang="it-IT" sz="2800" dirty="0">
                <a:solidFill>
                  <a:srgbClr val="FFFF00"/>
                </a:solidFill>
                <a:latin typeface="Arial" pitchFamily="34" charset="0"/>
                <a:cs typeface="Arial" pitchFamily="34" charset="0"/>
              </a:rPr>
              <a:t>linguistico-concettuale e prassica</a:t>
            </a:r>
          </a:p>
          <a:p>
            <a:r>
              <a:rPr lang="it-IT" sz="2800" dirty="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rPr>
              <a:t>tentare </a:t>
            </a:r>
            <a:r>
              <a:rPr lang="it-IT" sz="2800" dirty="0">
                <a:solidFill>
                  <a:srgbClr val="FFFF00"/>
                </a:solidFill>
                <a:latin typeface="Arial" pitchFamily="34" charset="0"/>
                <a:cs typeface="Arial" pitchFamily="34" charset="0"/>
              </a:rPr>
              <a:t>di </a:t>
            </a:r>
            <a:r>
              <a:rPr lang="it-IT" sz="2800" dirty="0">
                <a:solidFill>
                  <a:schemeClr val="bg1"/>
                </a:solidFill>
                <a:latin typeface="Arial" pitchFamily="34" charset="0"/>
                <a:cs typeface="Arial" pitchFamily="34" charset="0"/>
              </a:rPr>
              <a:t>fare </a:t>
            </a:r>
            <a:r>
              <a:rPr lang="it-IT" sz="2800" dirty="0">
                <a:solidFill>
                  <a:srgbClr val="FFFF00"/>
                </a:solidFill>
                <a:latin typeface="Arial" pitchFamily="34" charset="0"/>
                <a:cs typeface="Arial" pitchFamily="34" charset="0"/>
              </a:rPr>
              <a:t>un po’ di </a:t>
            </a:r>
            <a:r>
              <a:rPr lang="it-IT" sz="2800" b="1" dirty="0" smtClean="0">
                <a:solidFill>
                  <a:schemeClr val="bg1"/>
                </a:solidFill>
                <a:latin typeface="Arial" pitchFamily="34" charset="0"/>
                <a:cs typeface="Arial" pitchFamily="34" charset="0"/>
              </a:rPr>
              <a:t>chiarezza</a:t>
            </a:r>
            <a:r>
              <a:rPr lang="it-IT" sz="2800" dirty="0" smtClean="0">
                <a:solidFill>
                  <a:schemeClr val="bg1"/>
                </a:solidFill>
                <a:latin typeface="Arial" pitchFamily="34" charset="0"/>
                <a:cs typeface="Arial" pitchFamily="34" charset="0"/>
              </a:rPr>
              <a:t> </a:t>
            </a:r>
            <a:endParaRPr lang="it-IT" sz="2800" dirty="0">
              <a:solidFill>
                <a:schemeClr val="bg1"/>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rPr>
              <a:t>condividere </a:t>
            </a:r>
            <a:r>
              <a:rPr lang="it-IT" sz="2800" dirty="0">
                <a:solidFill>
                  <a:srgbClr val="FFFF00"/>
                </a:solidFill>
                <a:latin typeface="Arial" pitchFamily="34" charset="0"/>
                <a:cs typeface="Arial" pitchFamily="34" charset="0"/>
              </a:rPr>
              <a:t>qualche </a:t>
            </a:r>
            <a:r>
              <a:rPr lang="it-IT" sz="2800" b="1" dirty="0">
                <a:solidFill>
                  <a:schemeClr val="bg1"/>
                </a:solidFill>
                <a:latin typeface="Arial" pitchFamily="34" charset="0"/>
                <a:cs typeface="Arial" pitchFamily="34" charset="0"/>
              </a:rPr>
              <a:t>punto </a:t>
            </a:r>
            <a:r>
              <a:rPr lang="it-IT" sz="2800" b="1" dirty="0" smtClean="0">
                <a:solidFill>
                  <a:schemeClr val="bg1"/>
                </a:solidFill>
                <a:latin typeface="Arial" pitchFamily="34" charset="0"/>
                <a:cs typeface="Arial" pitchFamily="34" charset="0"/>
              </a:rPr>
              <a:t>fermo</a:t>
            </a:r>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porre  </a:t>
            </a:r>
            <a:r>
              <a:rPr lang="it-IT" sz="2800" dirty="0">
                <a:solidFill>
                  <a:schemeClr val="bg1"/>
                </a:solidFill>
                <a:latin typeface="Arial" pitchFamily="34" charset="0"/>
                <a:cs typeface="Arial" pitchFamily="34" charset="0"/>
              </a:rPr>
              <a:t>condizioni </a:t>
            </a:r>
            <a:r>
              <a:rPr lang="it-IT" sz="2800" dirty="0">
                <a:solidFill>
                  <a:srgbClr val="FFFF00"/>
                </a:solidFill>
                <a:latin typeface="Arial" pitchFamily="34" charset="0"/>
                <a:cs typeface="Arial" pitchFamily="34" charset="0"/>
              </a:rPr>
              <a:t>e</a:t>
            </a:r>
            <a:r>
              <a:rPr lang="it-IT" sz="2800" dirty="0">
                <a:solidFill>
                  <a:schemeClr val="bg1"/>
                </a:solidFill>
                <a:latin typeface="Arial" pitchFamily="34" charset="0"/>
                <a:cs typeface="Arial" pitchFamily="34" charset="0"/>
              </a:rPr>
              <a:t> stimoli </a:t>
            </a:r>
            <a:r>
              <a:rPr lang="it-IT" sz="2800" dirty="0">
                <a:solidFill>
                  <a:srgbClr val="FFFF00"/>
                </a:solidFill>
                <a:latin typeface="Arial" pitchFamily="34" charset="0"/>
                <a:cs typeface="Arial" pitchFamily="34" charset="0"/>
              </a:rPr>
              <a:t>per </a:t>
            </a:r>
            <a:r>
              <a:rPr lang="it-IT" sz="2800" b="1" dirty="0" smtClean="0">
                <a:solidFill>
                  <a:schemeClr val="bg1"/>
                </a:solidFill>
                <a:latin typeface="Arial" pitchFamily="34" charset="0"/>
                <a:cs typeface="Arial" pitchFamily="34" charset="0"/>
              </a:rPr>
              <a:t>guardare oltre </a:t>
            </a:r>
            <a:r>
              <a:rPr lang="it-IT" sz="2800" dirty="0" smtClean="0">
                <a:solidFill>
                  <a:srgbClr val="FFFF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riflettere in profondità</a:t>
            </a:r>
            <a:r>
              <a:rPr lang="it-IT" sz="2800" dirty="0" smtClean="0">
                <a:solidFill>
                  <a:srgbClr val="FFFF00"/>
                </a:solidFill>
                <a:latin typeface="Arial" pitchFamily="34" charset="0"/>
                <a:cs typeface="Arial" pitchFamily="34" charset="0"/>
              </a:rPr>
              <a:t> su normativa</a:t>
            </a:r>
            <a:r>
              <a:rPr lang="it-IT" sz="2800" dirty="0">
                <a:solidFill>
                  <a:srgbClr val="FFFF00"/>
                </a:solidFill>
                <a:latin typeface="Arial" pitchFamily="34" charset="0"/>
                <a:cs typeface="Arial" pitchFamily="34" charset="0"/>
              </a:rPr>
              <a:t>, pratiche</a:t>
            </a:r>
            <a:r>
              <a:rPr lang="it-IT" sz="2800" dirty="0" smtClean="0">
                <a:solidFill>
                  <a:srgbClr val="FFFF00"/>
                </a:solidFill>
                <a:latin typeface="Arial" pitchFamily="34" charset="0"/>
                <a:cs typeface="Arial" pitchFamily="34" charset="0"/>
              </a:rPr>
              <a:t>,</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abitudini, materie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studio, </a:t>
            </a:r>
            <a:r>
              <a:rPr lang="it-IT" sz="2800" dirty="0">
                <a:solidFill>
                  <a:srgbClr val="FFFF00"/>
                </a:solidFill>
                <a:latin typeface="Arial" pitchFamily="34" charset="0"/>
                <a:cs typeface="Arial" pitchFamily="34" charset="0"/>
              </a:rPr>
              <a:t>contenuti disciplinari,…</a:t>
            </a:r>
          </a:p>
          <a:p>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3200" b="1" dirty="0">
                <a:solidFill>
                  <a:srgbClr val="FFFF00"/>
                </a:solidFill>
                <a:latin typeface="Arial" pitchFamily="34" charset="0"/>
                <a:cs typeface="Arial" pitchFamily="34" charset="0"/>
              </a:rPr>
              <a:t>per </a:t>
            </a:r>
            <a:r>
              <a:rPr lang="it-IT" sz="3200" b="1" dirty="0">
                <a:solidFill>
                  <a:schemeClr val="bg1"/>
                </a:solidFill>
                <a:latin typeface="Arial" pitchFamily="34" charset="0"/>
                <a:cs typeface="Arial" pitchFamily="34" charset="0"/>
              </a:rPr>
              <a:t>aiutare i Docenti </a:t>
            </a:r>
            <a:r>
              <a:rPr lang="it-IT" sz="3200" b="1" dirty="0">
                <a:solidFill>
                  <a:srgbClr val="FFFF00"/>
                </a:solidFill>
                <a:latin typeface="Arial" pitchFamily="34" charset="0"/>
                <a:cs typeface="Arial" pitchFamily="34" charset="0"/>
              </a:rPr>
              <a:t>nella realtà </a:t>
            </a:r>
            <a:r>
              <a:rPr lang="it-IT" sz="3200" b="1" dirty="0" smtClean="0">
                <a:solidFill>
                  <a:srgbClr val="FFFF00"/>
                </a:solidFill>
                <a:latin typeface="Arial" pitchFamily="34" charset="0"/>
                <a:cs typeface="Arial" pitchFamily="34" charset="0"/>
              </a:rPr>
              <a:t>scolastica</a:t>
            </a:r>
          </a:p>
          <a:p>
            <a:r>
              <a:rPr lang="it-IT" sz="3200" b="1" dirty="0" smtClean="0">
                <a:solidFill>
                  <a:srgbClr val="FFFF00"/>
                </a:solidFill>
                <a:latin typeface="Arial" pitchFamily="34" charset="0"/>
                <a:cs typeface="Arial" pitchFamily="34" charset="0"/>
              </a:rPr>
              <a:t> quotidiana</a:t>
            </a:r>
            <a:endParaRPr lang="it-IT" sz="800" b="1"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rPr>
              <a:t>quale </a:t>
            </a:r>
            <a:r>
              <a:rPr lang="it-IT" sz="2800" b="1" dirty="0" smtClean="0">
                <a:solidFill>
                  <a:schemeClr val="bg1"/>
                </a:solidFill>
                <a:latin typeface="Arial" pitchFamily="34" charset="0"/>
                <a:cs typeface="Arial" pitchFamily="34" charset="0"/>
              </a:rPr>
              <a:t>allievo</a:t>
            </a:r>
            <a:r>
              <a:rPr lang="it-IT" sz="2800" dirty="0" smtClean="0">
                <a:solidFill>
                  <a:srgbClr val="FFFF00"/>
                </a:solidFill>
                <a:latin typeface="Arial" pitchFamily="34" charset="0"/>
                <a:cs typeface="Arial" pitchFamily="34" charset="0"/>
              </a:rPr>
              <a:t> per quale </a:t>
            </a:r>
            <a:r>
              <a:rPr lang="it-IT" sz="2800" dirty="0" smtClean="0">
                <a:solidFill>
                  <a:schemeClr val="bg1"/>
                </a:solidFill>
                <a:latin typeface="Arial" pitchFamily="34" charset="0"/>
                <a:cs typeface="Arial" pitchFamily="34" charset="0"/>
              </a:rPr>
              <a:t>persona</a:t>
            </a:r>
            <a:r>
              <a:rPr lang="it-IT" sz="2800" dirty="0" smtClean="0">
                <a:solidFill>
                  <a:srgbClr val="FFFF00"/>
                </a:solidFill>
                <a:latin typeface="Arial" pitchFamily="34" charset="0"/>
                <a:cs typeface="Arial" pitchFamily="34" charset="0"/>
              </a:rPr>
              <a:t> ?</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rPr>
              <a:t>quale </a:t>
            </a:r>
            <a:r>
              <a:rPr lang="it-IT" sz="2800" b="1" dirty="0" smtClean="0">
                <a:solidFill>
                  <a:schemeClr val="bg1"/>
                </a:solidFill>
                <a:latin typeface="Arial" pitchFamily="34" charset="0"/>
                <a:cs typeface="Arial" pitchFamily="34" charset="0"/>
              </a:rPr>
              <a:t>docente</a:t>
            </a:r>
            <a:r>
              <a:rPr lang="it-IT" sz="2800" dirty="0" smtClean="0">
                <a:solidFill>
                  <a:srgbClr val="FFFF00"/>
                </a:solidFill>
                <a:latin typeface="Arial" pitchFamily="34" charset="0"/>
                <a:cs typeface="Arial" pitchFamily="34" charset="0"/>
              </a:rPr>
              <a:t> per quale </a:t>
            </a:r>
            <a:r>
              <a:rPr lang="it-IT" sz="2800" dirty="0" smtClean="0">
                <a:solidFill>
                  <a:schemeClr val="bg1"/>
                </a:solidFill>
                <a:latin typeface="Arial" pitchFamily="34" charset="0"/>
                <a:cs typeface="Arial" pitchFamily="34" charset="0"/>
              </a:rPr>
              <a:t>scuola</a:t>
            </a:r>
            <a:r>
              <a:rPr lang="it-IT" sz="2800" dirty="0" smtClean="0">
                <a:solidFill>
                  <a:srgbClr val="FFFF00"/>
                </a:solidFill>
                <a:latin typeface="Arial" pitchFamily="34" charset="0"/>
                <a:cs typeface="Arial" pitchFamily="34" charset="0"/>
              </a:rPr>
              <a:t> ?</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rPr>
              <a:t>quale </a:t>
            </a:r>
            <a:r>
              <a:rPr lang="it-IT" sz="2800" b="1" dirty="0" smtClean="0">
                <a:solidFill>
                  <a:schemeClr val="bg1"/>
                </a:solidFill>
                <a:latin typeface="Arial" pitchFamily="34" charset="0"/>
                <a:cs typeface="Arial" pitchFamily="34" charset="0"/>
              </a:rPr>
              <a:t>scuola</a:t>
            </a:r>
            <a:r>
              <a:rPr lang="it-IT" sz="2800" dirty="0" smtClean="0">
                <a:solidFill>
                  <a:srgbClr val="FFFF00"/>
                </a:solidFill>
                <a:latin typeface="Arial" pitchFamily="34" charset="0"/>
                <a:cs typeface="Arial" pitchFamily="34" charset="0"/>
              </a:rPr>
              <a:t> per quale </a:t>
            </a:r>
            <a:r>
              <a:rPr lang="it-IT" sz="2800" dirty="0" smtClean="0">
                <a:solidFill>
                  <a:schemeClr val="bg1"/>
                </a:solidFill>
                <a:latin typeface="Arial" pitchFamily="34" charset="0"/>
                <a:cs typeface="Arial" pitchFamily="34" charset="0"/>
              </a:rPr>
              <a:t>società</a:t>
            </a:r>
            <a:r>
              <a:rPr lang="it-IT" sz="2800" dirty="0" smtClean="0">
                <a:solidFill>
                  <a:srgbClr val="FFFF00"/>
                </a:solidFill>
                <a:latin typeface="Arial" pitchFamily="34" charset="0"/>
                <a:cs typeface="Arial" pitchFamily="34" charset="0"/>
              </a:rPr>
              <a:t> ?</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636043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222"/>
            <a:ext cx="9144000" cy="7232749"/>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5. </a:t>
            </a:r>
            <a:r>
              <a:rPr lang="it-IT" sz="2400" i="1" dirty="0">
                <a:solidFill>
                  <a:srgbClr val="FFFF00"/>
                </a:solidFill>
                <a:latin typeface="Arial" pitchFamily="34" charset="0"/>
                <a:cs typeface="Arial" pitchFamily="34" charset="0"/>
              </a:rPr>
              <a:t>Qualora un Consiglio di classe intenda adottare la valutazione differenziata di cui sopra, deve darne immediata notizia alla famiglia fissandole un termine per manifestare un formale assenso, in mancanza del quale la modalità valutativa proposta si intende accettata. In caso di diniego espresso, l’alunno non può essere considerato in situazione di handicap ai soli fini della valutazione, che viene effettuata ai sensi dei precedenti artt.12 e </a:t>
            </a:r>
            <a:r>
              <a:rPr lang="it-IT" sz="2400" i="1" dirty="0" smtClean="0">
                <a:solidFill>
                  <a:srgbClr val="FFFF00"/>
                </a:solidFill>
                <a:latin typeface="Arial" pitchFamily="34" charset="0"/>
                <a:cs typeface="Arial" pitchFamily="34" charset="0"/>
              </a:rPr>
              <a:t>13</a:t>
            </a:r>
          </a:p>
          <a:p>
            <a:endParaRPr lang="it-IT" sz="800" i="1" dirty="0">
              <a:solidFill>
                <a:srgbClr val="FFFF00"/>
              </a:solidFill>
              <a:latin typeface="Arial" pitchFamily="34" charset="0"/>
              <a:cs typeface="Arial" pitchFamily="34" charset="0"/>
            </a:endParaRPr>
          </a:p>
          <a:p>
            <a:r>
              <a:rPr lang="it-IT" sz="2400" i="1" dirty="0">
                <a:solidFill>
                  <a:srgbClr val="FF0000"/>
                </a:solidFill>
                <a:latin typeface="Arial" pitchFamily="34" charset="0"/>
                <a:cs typeface="Arial" pitchFamily="34" charset="0"/>
              </a:rPr>
              <a:t>6. </a:t>
            </a:r>
            <a:r>
              <a:rPr lang="it-IT" sz="2400" i="1" dirty="0">
                <a:solidFill>
                  <a:srgbClr val="FFFF00"/>
                </a:solidFill>
                <a:latin typeface="Arial" pitchFamily="34" charset="0"/>
                <a:cs typeface="Arial" pitchFamily="34" charset="0"/>
              </a:rPr>
              <a:t>Per gli alunni che seguono un </a:t>
            </a:r>
            <a:r>
              <a:rPr lang="it-IT" sz="2400" i="1" dirty="0" smtClean="0">
                <a:solidFill>
                  <a:srgbClr val="FFFF00"/>
                </a:solidFill>
                <a:latin typeface="Arial" pitchFamily="34" charset="0"/>
                <a:cs typeface="Arial" pitchFamily="34" charset="0"/>
              </a:rPr>
              <a:t>PEI </a:t>
            </a:r>
            <a:r>
              <a:rPr lang="it-IT" sz="2400" i="1" dirty="0">
                <a:solidFill>
                  <a:srgbClr val="FFFF00"/>
                </a:solidFill>
                <a:latin typeface="Arial" pitchFamily="34" charset="0"/>
                <a:cs typeface="Arial" pitchFamily="34" charset="0"/>
              </a:rPr>
              <a:t>differenziato, ai voti riportati nello scrutinio finale e ai punteggi assegnati in esito agli esami si aggiunge, nelle certificazioni rilasciate, l’indicazione che la votazione è riferita al P.E.I e non ai programmi </a:t>
            </a:r>
            <a:r>
              <a:rPr lang="it-IT" sz="2400" i="1" dirty="0" smtClean="0">
                <a:solidFill>
                  <a:srgbClr val="FFFF00"/>
                </a:solidFill>
                <a:latin typeface="Arial" pitchFamily="34" charset="0"/>
                <a:cs typeface="Arial" pitchFamily="34" charset="0"/>
              </a:rPr>
              <a:t>ministeriali</a:t>
            </a:r>
          </a:p>
          <a:p>
            <a:endParaRPr lang="it-IT" sz="800" i="1" dirty="0">
              <a:solidFill>
                <a:srgbClr val="FFFF00"/>
              </a:solidFill>
              <a:latin typeface="Arial" pitchFamily="34" charset="0"/>
              <a:cs typeface="Arial" pitchFamily="34" charset="0"/>
            </a:endParaRPr>
          </a:p>
          <a:p>
            <a:r>
              <a:rPr lang="it-IT" sz="2400" i="1" dirty="0">
                <a:solidFill>
                  <a:srgbClr val="FF0000"/>
                </a:solidFill>
                <a:latin typeface="Arial" pitchFamily="34" charset="0"/>
                <a:cs typeface="Arial" pitchFamily="34" charset="0"/>
              </a:rPr>
              <a:t>7. </a:t>
            </a:r>
            <a:r>
              <a:rPr lang="it-IT" sz="2400" i="1" dirty="0">
                <a:solidFill>
                  <a:srgbClr val="FFFF00"/>
                </a:solidFill>
                <a:latin typeface="Arial" pitchFamily="34" charset="0"/>
                <a:cs typeface="Arial" pitchFamily="34" charset="0"/>
              </a:rPr>
              <a:t>Trovano applicazione, in quanto connessi con il momento della valutazione, le disposizioni contenute nelle circolari n.163 del 16 giugno 1983 e n.262 del 22 settembre 1988, paragrafi n.6) svolgimento dei programmi, n.7 prove scritte, grafiche, scrittografiche, orali e pratiche e n.8) </a:t>
            </a:r>
            <a:r>
              <a:rPr lang="it-IT" sz="2400" i="1" dirty="0" smtClean="0">
                <a:solidFill>
                  <a:srgbClr val="FFFF00"/>
                </a:solidFill>
                <a:latin typeface="Arial" pitchFamily="34" charset="0"/>
                <a:cs typeface="Arial" pitchFamily="34" charset="0"/>
              </a:rPr>
              <a:t>valutazione</a:t>
            </a:r>
          </a:p>
          <a:p>
            <a:endParaRPr lang="it-IT" sz="2400" i="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6560196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9793"/>
            <a:ext cx="9144000" cy="7201972"/>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8. </a:t>
            </a:r>
            <a:r>
              <a:rPr lang="it-IT" sz="2400" i="1" dirty="0">
                <a:solidFill>
                  <a:srgbClr val="FFFF00"/>
                </a:solidFill>
                <a:latin typeface="Arial" pitchFamily="34" charset="0"/>
                <a:cs typeface="Arial" pitchFamily="34" charset="0"/>
              </a:rPr>
              <a:t>Al fine di facilitare lo svolgimento delle </a:t>
            </a:r>
            <a:r>
              <a:rPr lang="it-IT" sz="2400" i="1" dirty="0">
                <a:solidFill>
                  <a:schemeClr val="bg1"/>
                </a:solidFill>
                <a:latin typeface="Arial" pitchFamily="34" charset="0"/>
                <a:cs typeface="Arial" pitchFamily="34" charset="0"/>
              </a:rPr>
              <a:t>prove equipollenti </a:t>
            </a:r>
            <a:r>
              <a:rPr lang="it-IT" sz="2400" i="1" dirty="0">
                <a:solidFill>
                  <a:srgbClr val="FFFF00"/>
                </a:solidFill>
                <a:latin typeface="Arial" pitchFamily="34" charset="0"/>
                <a:cs typeface="Arial" pitchFamily="34" charset="0"/>
              </a:rPr>
              <a:t>previste dall’art.318 del </a:t>
            </a:r>
            <a:r>
              <a:rPr lang="it-IT" sz="2400" i="1" dirty="0" smtClean="0">
                <a:solidFill>
                  <a:srgbClr val="FFFF00"/>
                </a:solidFill>
                <a:latin typeface="Arial" pitchFamily="34" charset="0"/>
                <a:cs typeface="Arial" pitchFamily="34" charset="0"/>
              </a:rPr>
              <a:t>D. </a:t>
            </a:r>
            <a:r>
              <a:rPr lang="it-IT" sz="2400" i="1" dirty="0" err="1" smtClean="0">
                <a:solidFill>
                  <a:srgbClr val="FFFF00"/>
                </a:solidFill>
                <a:latin typeface="Arial" pitchFamily="34" charset="0"/>
                <a:cs typeface="Arial" pitchFamily="34" charset="0"/>
              </a:rPr>
              <a:t>Lgs</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n.297/1994, </a:t>
            </a:r>
            <a:r>
              <a:rPr lang="it-IT" sz="2400" i="1" dirty="0">
                <a:solidFill>
                  <a:srgbClr val="FFFF00"/>
                </a:solidFill>
                <a:latin typeface="Arial" pitchFamily="34" charset="0"/>
                <a:cs typeface="Arial" pitchFamily="34" charset="0"/>
              </a:rPr>
              <a:t>i Consigli di classe presentano alle Commissioni d’esame un'apposita relazione, nella quale, oltre a indicare i criteri e le attività previste al comma precedente, danno indicazioni concrete sia per l'assistenza alla persona e alle prove d'esame sia sulle modalità di svolgimento di prove equipollenti, sulla base dell'esperienza condotta a scuola durante il percorso formativo. Per l’esame di Stato conclusivo dei corsi, </a:t>
            </a:r>
            <a:r>
              <a:rPr lang="it-IT" sz="2400" i="1" dirty="0">
                <a:solidFill>
                  <a:schemeClr val="bg1"/>
                </a:solidFill>
                <a:latin typeface="Arial" pitchFamily="34" charset="0"/>
                <a:cs typeface="Arial" pitchFamily="34" charset="0"/>
              </a:rPr>
              <a:t>tale relazione fa parte integrante del documento del Consiglio di classe del 15 maggio</a:t>
            </a:r>
            <a:r>
              <a:rPr lang="it-IT" sz="2400" i="1" dirty="0">
                <a:solidFill>
                  <a:srgbClr val="FFFF00"/>
                </a:solidFill>
                <a:latin typeface="Arial" pitchFamily="34" charset="0"/>
                <a:cs typeface="Arial" pitchFamily="34" charset="0"/>
              </a:rPr>
              <a:t>, come precisato dall’art.17, </a:t>
            </a:r>
            <a:r>
              <a:rPr lang="it-IT" sz="2400" i="1" dirty="0" smtClean="0">
                <a:solidFill>
                  <a:srgbClr val="FFFF00"/>
                </a:solidFill>
                <a:latin typeface="Arial" pitchFamily="34" charset="0"/>
                <a:cs typeface="Arial" pitchFamily="34" charset="0"/>
              </a:rPr>
              <a:t>c. </a:t>
            </a:r>
            <a:r>
              <a:rPr lang="it-IT" sz="2400" i="1" dirty="0">
                <a:solidFill>
                  <a:srgbClr val="FFFF00"/>
                </a:solidFill>
                <a:latin typeface="Arial" pitchFamily="34" charset="0"/>
                <a:cs typeface="Arial" pitchFamily="34" charset="0"/>
              </a:rPr>
              <a:t>1, </a:t>
            </a:r>
            <a:r>
              <a:rPr lang="it-IT" sz="2400" i="1" dirty="0" smtClean="0">
                <a:solidFill>
                  <a:srgbClr val="FFFF00"/>
                </a:solidFill>
                <a:latin typeface="Arial" pitchFamily="34" charset="0"/>
                <a:cs typeface="Arial" pitchFamily="34" charset="0"/>
              </a:rPr>
              <a:t>O.M</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n.29/2001</a:t>
            </a:r>
            <a:endParaRPr lang="it-IT" sz="2400" i="1" dirty="0">
              <a:solidFill>
                <a:srgbClr val="FFFF00"/>
              </a:solidFill>
              <a:latin typeface="Arial" pitchFamily="34" charset="0"/>
              <a:cs typeface="Arial" pitchFamily="34" charset="0"/>
            </a:endParaRPr>
          </a:p>
          <a:p>
            <a:endParaRPr lang="it-IT" sz="1000" i="1" dirty="0">
              <a:solidFill>
                <a:srgbClr val="FFFF00"/>
              </a:solidFill>
              <a:latin typeface="Arial" pitchFamily="34" charset="0"/>
              <a:cs typeface="Arial" pitchFamily="34" charset="0"/>
            </a:endParaRPr>
          </a:p>
          <a:p>
            <a:r>
              <a:rPr lang="it-IT" sz="2400" i="1" dirty="0">
                <a:solidFill>
                  <a:srgbClr val="FF0000"/>
                </a:solidFill>
                <a:latin typeface="Arial" pitchFamily="34" charset="0"/>
                <a:cs typeface="Arial" pitchFamily="34" charset="0"/>
              </a:rPr>
              <a:t>9. </a:t>
            </a:r>
            <a:r>
              <a:rPr lang="it-IT" sz="2400" i="1" dirty="0">
                <a:solidFill>
                  <a:srgbClr val="FFFF00"/>
                </a:solidFill>
                <a:latin typeface="Arial" pitchFamily="34" charset="0"/>
                <a:cs typeface="Arial" pitchFamily="34" charset="0"/>
              </a:rPr>
              <a:t>I </a:t>
            </a:r>
            <a:r>
              <a:rPr lang="it-IT" sz="2400" i="1" dirty="0">
                <a:solidFill>
                  <a:schemeClr val="bg1"/>
                </a:solidFill>
                <a:latin typeface="Arial" pitchFamily="34" charset="0"/>
                <a:cs typeface="Arial" pitchFamily="34" charset="0"/>
              </a:rPr>
              <a:t>tempi più lunghi </a:t>
            </a:r>
            <a:r>
              <a:rPr lang="it-IT" sz="2400" i="1" dirty="0">
                <a:solidFill>
                  <a:srgbClr val="FFFF00"/>
                </a:solidFill>
                <a:latin typeface="Arial" pitchFamily="34" charset="0"/>
                <a:cs typeface="Arial" pitchFamily="34" charset="0"/>
              </a:rPr>
              <a:t>nell'effettuazione delle prove scritte e grafiche, previsti dal terzo comma dell’art.318 del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n.297/1994</a:t>
            </a:r>
            <a:r>
              <a:rPr lang="it-IT" sz="2400" i="1" dirty="0">
                <a:solidFill>
                  <a:srgbClr val="FFFF00"/>
                </a:solidFill>
                <a:latin typeface="Arial" pitchFamily="34" charset="0"/>
                <a:cs typeface="Arial" pitchFamily="34" charset="0"/>
              </a:rPr>
              <a:t>, riguardano le ore destinate normalmente alle prove ma non possono comportare di norma un maggior numero di giorni rispetto a quello stabilito dal calendario degli </a:t>
            </a:r>
            <a:r>
              <a:rPr lang="it-IT" sz="2400" i="1" dirty="0" smtClean="0">
                <a:solidFill>
                  <a:srgbClr val="FFFF00"/>
                </a:solidFill>
                <a:latin typeface="Arial" pitchFamily="34" charset="0"/>
                <a:cs typeface="Arial" pitchFamily="34" charset="0"/>
              </a:rPr>
              <a:t>esami</a:t>
            </a:r>
          </a:p>
          <a:p>
            <a:endParaRPr lang="it-IT" sz="1000" i="1" dirty="0" smtClean="0">
              <a:solidFill>
                <a:srgbClr val="FFFF00"/>
              </a:solidFill>
              <a:latin typeface="Arial" pitchFamily="34" charset="0"/>
              <a:cs typeface="Arial" pitchFamily="34" charset="0"/>
            </a:endParaRPr>
          </a:p>
          <a:p>
            <a:r>
              <a:rPr lang="it-IT" sz="2000" b="1" dirty="0">
                <a:solidFill>
                  <a:schemeClr val="bg1"/>
                </a:solidFill>
                <a:latin typeface="Arial" pitchFamily="34" charset="0"/>
                <a:cs typeface="Arial" pitchFamily="34" charset="0"/>
              </a:rPr>
              <a:t>(art.15 OM n. </a:t>
            </a:r>
            <a:r>
              <a:rPr lang="it-IT" sz="2000" b="1" dirty="0" smtClean="0">
                <a:solidFill>
                  <a:schemeClr val="bg1"/>
                </a:solidFill>
                <a:latin typeface="Arial" pitchFamily="34" charset="0"/>
                <a:cs typeface="Arial" pitchFamily="34" charset="0"/>
              </a:rPr>
              <a:t>90/2001)</a:t>
            </a:r>
            <a:endParaRPr lang="it-IT" sz="2000" b="1" dirty="0">
              <a:solidFill>
                <a:schemeClr val="bg1"/>
              </a:solidFill>
              <a:latin typeface="Arial" pitchFamily="34" charset="0"/>
              <a:cs typeface="Arial" pitchFamily="34" charset="0"/>
            </a:endParaRPr>
          </a:p>
          <a:p>
            <a:endParaRPr lang="it-IT" sz="2400" i="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4280233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7360"/>
            <a:ext cx="9144000" cy="7048083"/>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10. </a:t>
            </a:r>
            <a:r>
              <a:rPr lang="it-IT" sz="2400" i="1" dirty="0">
                <a:solidFill>
                  <a:schemeClr val="bg1"/>
                </a:solidFill>
                <a:latin typeface="Arial" pitchFamily="34" charset="0"/>
                <a:cs typeface="Arial" pitchFamily="34" charset="0"/>
              </a:rPr>
              <a:t>I docenti di sostegno</a:t>
            </a:r>
            <a:r>
              <a:rPr lang="it-IT" sz="2400" i="1" dirty="0">
                <a:solidFill>
                  <a:srgbClr val="FFFF00"/>
                </a:solidFill>
                <a:latin typeface="Arial" pitchFamily="34" charset="0"/>
                <a:cs typeface="Arial" pitchFamily="34" charset="0"/>
              </a:rPr>
              <a:t>, a norma dell’art.315, </a:t>
            </a:r>
            <a:r>
              <a:rPr lang="it-IT" sz="2400" i="1" dirty="0" smtClean="0">
                <a:solidFill>
                  <a:srgbClr val="FFFF00"/>
                </a:solidFill>
                <a:latin typeface="Arial" pitchFamily="34" charset="0"/>
                <a:cs typeface="Arial" pitchFamily="34" charset="0"/>
              </a:rPr>
              <a:t>c.5,, </a:t>
            </a:r>
            <a:r>
              <a:rPr lang="it-IT" sz="2400" i="1" dirty="0">
                <a:solidFill>
                  <a:srgbClr val="FFFF00"/>
                </a:solidFill>
                <a:latin typeface="Arial" pitchFamily="34" charset="0"/>
                <a:cs typeface="Arial" pitchFamily="34" charset="0"/>
              </a:rPr>
              <a:t>del </a:t>
            </a:r>
            <a:r>
              <a:rPr lang="it-IT" sz="2400" i="1" dirty="0" smtClean="0">
                <a:solidFill>
                  <a:srgbClr val="FFFF00"/>
                </a:solidFill>
                <a:latin typeface="Arial" pitchFamily="34" charset="0"/>
                <a:cs typeface="Arial" pitchFamily="34" charset="0"/>
              </a:rPr>
              <a:t>D. </a:t>
            </a:r>
            <a:r>
              <a:rPr lang="it-IT" sz="2400" i="1" dirty="0" err="1" smtClean="0">
                <a:solidFill>
                  <a:srgbClr val="FFFF00"/>
                </a:solidFill>
                <a:latin typeface="Arial" pitchFamily="34" charset="0"/>
                <a:cs typeface="Arial" pitchFamily="34" charset="0"/>
              </a:rPr>
              <a:t>Lgs</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a:t>
            </a:r>
            <a:r>
              <a:rPr lang="it-IT" sz="2400" i="1" dirty="0" smtClean="0">
                <a:solidFill>
                  <a:srgbClr val="FFFF00"/>
                </a:solidFill>
                <a:latin typeface="Arial" pitchFamily="34" charset="0"/>
                <a:cs typeface="Arial" pitchFamily="34" charset="0"/>
              </a:rPr>
              <a:t>. 297/1994</a:t>
            </a:r>
            <a:r>
              <a:rPr lang="it-IT" sz="2400" i="1" dirty="0">
                <a:solidFill>
                  <a:srgbClr val="FFFF00"/>
                </a:solidFill>
                <a:latin typeface="Arial" pitchFamily="34" charset="0"/>
                <a:cs typeface="Arial" pitchFamily="34" charset="0"/>
              </a:rPr>
              <a:t>, </a:t>
            </a:r>
            <a:r>
              <a:rPr lang="it-IT" sz="2400" i="1" dirty="0">
                <a:solidFill>
                  <a:schemeClr val="bg1"/>
                </a:solidFill>
                <a:latin typeface="Arial" pitchFamily="34" charset="0"/>
                <a:cs typeface="Arial" pitchFamily="34" charset="0"/>
              </a:rPr>
              <a:t>fanno parte del </a:t>
            </a:r>
            <a:r>
              <a:rPr lang="it-IT" sz="2400" i="1" dirty="0" err="1" smtClean="0">
                <a:solidFill>
                  <a:schemeClr val="bg1"/>
                </a:solidFill>
                <a:latin typeface="Arial" pitchFamily="34" charset="0"/>
                <a:cs typeface="Arial" pitchFamily="34" charset="0"/>
              </a:rPr>
              <a:t>CdC</a:t>
            </a:r>
            <a:r>
              <a:rPr lang="it-IT" sz="2400" i="1" dirty="0" smtClean="0">
                <a:solidFill>
                  <a:schemeClr val="bg1"/>
                </a:solidFill>
                <a:latin typeface="Arial" pitchFamily="34" charset="0"/>
                <a:cs typeface="Arial" pitchFamily="34" charset="0"/>
              </a:rPr>
              <a:t> </a:t>
            </a:r>
            <a:r>
              <a:rPr lang="it-IT" sz="2400" i="1" dirty="0">
                <a:solidFill>
                  <a:srgbClr val="FFFF00"/>
                </a:solidFill>
                <a:latin typeface="Arial" pitchFamily="34" charset="0"/>
                <a:cs typeface="Arial" pitchFamily="34" charset="0"/>
              </a:rPr>
              <a:t>e partecipano, pertanto, a pieno titolo alle operazioni di valutazione, con diritto di voto per tutti gli alunni della </a:t>
            </a:r>
            <a:r>
              <a:rPr lang="it-IT" sz="2400" i="1" dirty="0" smtClean="0">
                <a:solidFill>
                  <a:srgbClr val="FFFF00"/>
                </a:solidFill>
                <a:latin typeface="Arial" pitchFamily="34" charset="0"/>
                <a:cs typeface="Arial" pitchFamily="34" charset="0"/>
              </a:rPr>
              <a:t>classe</a:t>
            </a:r>
            <a:endParaRPr lang="it-IT" sz="2400" i="1" dirty="0">
              <a:solidFill>
                <a:srgbClr val="FFFF00"/>
              </a:solidFill>
              <a:latin typeface="Arial" pitchFamily="34" charset="0"/>
              <a:cs typeface="Arial" pitchFamily="34" charset="0"/>
            </a:endParaRPr>
          </a:p>
          <a:p>
            <a:r>
              <a:rPr lang="it-IT" sz="2400" i="1" dirty="0">
                <a:solidFill>
                  <a:srgbClr val="FF0000"/>
                </a:solidFill>
                <a:latin typeface="Arial" pitchFamily="34" charset="0"/>
                <a:cs typeface="Arial" pitchFamily="34" charset="0"/>
              </a:rPr>
              <a:t>11. </a:t>
            </a:r>
            <a:r>
              <a:rPr lang="it-IT" sz="2400" i="1" dirty="0">
                <a:solidFill>
                  <a:srgbClr val="FFFF00"/>
                </a:solidFill>
                <a:latin typeface="Arial" pitchFamily="34" charset="0"/>
                <a:cs typeface="Arial" pitchFamily="34" charset="0"/>
              </a:rPr>
              <a:t>Le scuole, per la valutazione degli alunni in situazione di handicap, possono avvalersi della consulenza dei gruppi di lavoro provinciali per l’integrazione scolastica, ai sensi dell’art.317</a:t>
            </a:r>
            <a:r>
              <a:rPr lang="it-IT" sz="2400" i="1" dirty="0" smtClean="0">
                <a:solidFill>
                  <a:srgbClr val="FFFF00"/>
                </a:solidFill>
                <a:latin typeface="Arial" pitchFamily="34" charset="0"/>
                <a:cs typeface="Arial" pitchFamily="34" charset="0"/>
              </a:rPr>
              <a:t>, c.3, </a:t>
            </a:r>
            <a:r>
              <a:rPr lang="it-IT" sz="2400" i="1" dirty="0">
                <a:solidFill>
                  <a:srgbClr val="FFFF00"/>
                </a:solidFill>
                <a:latin typeface="Arial" pitchFamily="34" charset="0"/>
                <a:cs typeface="Arial" pitchFamily="34" charset="0"/>
              </a:rPr>
              <a:t>del </a:t>
            </a:r>
            <a:r>
              <a:rPr lang="it-IT" sz="2400" i="1" dirty="0" err="1">
                <a:solidFill>
                  <a:srgbClr val="FFFF00"/>
                </a:solidFill>
                <a:latin typeface="Arial" pitchFamily="34" charset="0"/>
                <a:cs typeface="Arial" pitchFamily="34" charset="0"/>
              </a:rPr>
              <a:t>D.Lgs.</a:t>
            </a:r>
            <a:r>
              <a:rPr lang="it-IT" sz="2400" i="1" dirty="0">
                <a:solidFill>
                  <a:srgbClr val="FFFF00"/>
                </a:solidFill>
                <a:latin typeface="Arial" pitchFamily="34" charset="0"/>
                <a:cs typeface="Arial" pitchFamily="34" charset="0"/>
              </a:rPr>
              <a:t> n</a:t>
            </a:r>
            <a:r>
              <a:rPr lang="it-IT" sz="2400" i="1" dirty="0" smtClean="0">
                <a:solidFill>
                  <a:srgbClr val="FFFF00"/>
                </a:solidFill>
                <a:latin typeface="Arial" pitchFamily="34" charset="0"/>
                <a:cs typeface="Arial" pitchFamily="34" charset="0"/>
              </a:rPr>
              <a:t>. 297/94</a:t>
            </a:r>
          </a:p>
          <a:p>
            <a:r>
              <a:rPr lang="it-IT" sz="2000" b="1" dirty="0">
                <a:solidFill>
                  <a:schemeClr val="bg1"/>
                </a:solidFill>
                <a:latin typeface="Arial" pitchFamily="34" charset="0"/>
                <a:cs typeface="Arial" pitchFamily="34" charset="0"/>
              </a:rPr>
              <a:t>(art.15 OM n. </a:t>
            </a:r>
            <a:r>
              <a:rPr lang="it-IT" sz="2000" b="1" dirty="0" smtClean="0">
                <a:solidFill>
                  <a:schemeClr val="bg1"/>
                </a:solidFill>
                <a:latin typeface="Arial" pitchFamily="34" charset="0"/>
                <a:cs typeface="Arial" pitchFamily="34" charset="0"/>
              </a:rPr>
              <a:t>90/2001)</a:t>
            </a:r>
            <a:endParaRPr lang="it-IT" sz="2000" b="1" dirty="0">
              <a:solidFill>
                <a:schemeClr val="bg1"/>
              </a:solidFill>
              <a:latin typeface="Arial" pitchFamily="34" charset="0"/>
              <a:cs typeface="Arial" pitchFamily="34" charset="0"/>
            </a:endParaRPr>
          </a:p>
          <a:p>
            <a:r>
              <a:rPr lang="it-IT" sz="2400" dirty="0" smtClean="0">
                <a:solidFill>
                  <a:srgbClr val="FF0000"/>
                </a:solidFill>
                <a:latin typeface="Arial" pitchFamily="34" charset="0"/>
                <a:cs typeface="Arial" pitchFamily="34" charset="0"/>
              </a:rPr>
              <a:t>1….</a:t>
            </a:r>
            <a:r>
              <a:rPr lang="it-IT" sz="2400" i="1" dirty="0" smtClean="0">
                <a:solidFill>
                  <a:srgbClr val="FFFF00"/>
                </a:solidFill>
                <a:latin typeface="Arial" pitchFamily="34" charset="0"/>
                <a:cs typeface="Arial" pitchFamily="34" charset="0"/>
              </a:rPr>
              <a:t>La </a:t>
            </a:r>
            <a:r>
              <a:rPr lang="it-IT" sz="2400" i="1" dirty="0" err="1" smtClean="0">
                <a:solidFill>
                  <a:srgbClr val="FFFF00"/>
                </a:solidFill>
                <a:latin typeface="Arial" pitchFamily="34" charset="0"/>
                <a:cs typeface="Arial" pitchFamily="34" charset="0"/>
              </a:rPr>
              <a:t>Commisssione</a:t>
            </a:r>
            <a:r>
              <a:rPr lang="it-IT" sz="2400" i="1" dirty="0" smtClean="0">
                <a:solidFill>
                  <a:srgbClr val="FFFF00"/>
                </a:solidFill>
                <a:latin typeface="Arial" pitchFamily="34" charset="0"/>
                <a:cs typeface="Arial" pitchFamily="34" charset="0"/>
              </a:rPr>
              <a:t> d’esame, sulla base della documentazione fornita dal </a:t>
            </a:r>
            <a:r>
              <a:rPr lang="it-IT" sz="2400" i="1" dirty="0" err="1" smtClean="0">
                <a:solidFill>
                  <a:srgbClr val="FFFF00"/>
                </a:solidFill>
                <a:latin typeface="Arial" pitchFamily="34" charset="0"/>
                <a:cs typeface="Arial" pitchFamily="34" charset="0"/>
              </a:rPr>
              <a:t>CdC</a:t>
            </a:r>
            <a:r>
              <a:rPr lang="it-IT" sz="2400" i="1" dirty="0" smtClean="0">
                <a:solidFill>
                  <a:srgbClr val="FFFF00"/>
                </a:solidFill>
                <a:latin typeface="Arial" pitchFamily="34" charset="0"/>
                <a:cs typeface="Arial" pitchFamily="34" charset="0"/>
              </a:rPr>
              <a:t> relativa alle attività svolte, alle valutazioni effettuate e all’assistenza prevista per l’autonomia e la comunicazione, predispone </a:t>
            </a:r>
            <a:r>
              <a:rPr lang="it-IT" sz="2400" i="1" dirty="0" smtClean="0">
                <a:solidFill>
                  <a:schemeClr val="bg1"/>
                </a:solidFill>
                <a:latin typeface="Arial" pitchFamily="34" charset="0"/>
                <a:cs typeface="Arial" pitchFamily="34" charset="0"/>
              </a:rPr>
              <a:t>prove equipollenti a quelle assegnate agli altri candidati</a:t>
            </a:r>
            <a:r>
              <a:rPr lang="it-IT" sz="2400" i="1" dirty="0" smtClean="0">
                <a:solidFill>
                  <a:srgbClr val="FFFF00"/>
                </a:solidFill>
                <a:latin typeface="Arial" pitchFamily="34" charset="0"/>
                <a:cs typeface="Arial" pitchFamily="34" charset="0"/>
              </a:rPr>
              <a:t> e che possono consistere nell’utilizzo di mezzi tecnici o modi diversi, ovvero nello sviluppo di contenuti culturali e professionali differenti. In ogni caso le prove equipollenti devono consentire di verificare che il candidato abbia raggiunto una preparazione culturale e professionale idonea per il rilascio del diploma attestante il superamento dell’esame </a:t>
            </a:r>
            <a:r>
              <a:rPr lang="it-IT" sz="2000" b="1" dirty="0" smtClean="0">
                <a:solidFill>
                  <a:schemeClr val="bg1"/>
                </a:solidFill>
                <a:latin typeface="Arial" pitchFamily="34" charset="0"/>
                <a:cs typeface="Arial" pitchFamily="34" charset="0"/>
              </a:rPr>
              <a:t>(art.22 OM 11/2015)</a:t>
            </a:r>
          </a:p>
        </p:txBody>
      </p:sp>
    </p:spTree>
    <p:extLst>
      <p:ext uri="{BB962C8B-B14F-4D97-AF65-F5344CB8AC3E}">
        <p14:creationId xmlns:p14="http://schemas.microsoft.com/office/powerpoint/2010/main" xmlns="" val="415979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100"/>
            <a:ext cx="9144000" cy="7201972"/>
          </a:xfrm>
          <a:prstGeom prst="rect">
            <a:avLst/>
          </a:prstGeom>
          <a:solidFill>
            <a:srgbClr val="002060"/>
          </a:solidFill>
        </p:spPr>
        <p:txBody>
          <a:bodyPr wrap="square">
            <a:spAutoFit/>
          </a:bodyPr>
          <a:lstStyle/>
          <a:p>
            <a:r>
              <a:rPr lang="it-IT" dirty="0" smtClean="0"/>
              <a:t>                                                                                                                      </a:t>
            </a:r>
            <a:r>
              <a:rPr lang="it-IT" dirty="0" smtClean="0">
                <a:solidFill>
                  <a:schemeClr val="bg1"/>
                </a:solidFill>
                <a:latin typeface="Arial" pitchFamily="34" charset="0"/>
                <a:cs typeface="Arial" pitchFamily="34" charset="0"/>
              </a:rPr>
              <a:t>(segue art.22 </a:t>
            </a:r>
            <a:r>
              <a:rPr lang="it-IT" dirty="0">
                <a:solidFill>
                  <a:schemeClr val="bg1"/>
                </a:solidFill>
                <a:latin typeface="Arial" pitchFamily="34" charset="0"/>
                <a:cs typeface="Arial" pitchFamily="34" charset="0"/>
              </a:rPr>
              <a:t>OM 11/2015</a:t>
            </a:r>
            <a:r>
              <a:rPr lang="it-IT" dirty="0" smtClean="0">
                <a:solidFill>
                  <a:schemeClr val="bg1"/>
                </a:solidFill>
                <a:latin typeface="Arial" pitchFamily="34" charset="0"/>
                <a:cs typeface="Arial" pitchFamily="34" charset="0"/>
              </a:rPr>
              <a:t>)</a:t>
            </a:r>
          </a:p>
          <a:p>
            <a:endParaRPr lang="it-IT" sz="800" dirty="0" smtClean="0">
              <a:solidFill>
                <a:schemeClr val="bg1"/>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Il docente di sostegno e le eventuali altre figure a supporto dell’alunno con disabilità vengono nominate dal Presidente della Commissione, sulla base delle indicazioni del documento del </a:t>
            </a:r>
            <a:r>
              <a:rPr lang="it-IT" sz="2400" i="1" dirty="0" err="1" smtClean="0">
                <a:solidFill>
                  <a:srgbClr val="FFFF00"/>
                </a:solidFill>
                <a:latin typeface="Arial" pitchFamily="34" charset="0"/>
                <a:cs typeface="Arial" pitchFamily="34" charset="0"/>
              </a:rPr>
              <a:t>CdC</a:t>
            </a:r>
            <a:r>
              <a:rPr lang="it-IT" sz="2400" i="1" dirty="0" smtClean="0">
                <a:solidFill>
                  <a:srgbClr val="FFFF00"/>
                </a:solidFill>
                <a:latin typeface="Arial" pitchFamily="34" charset="0"/>
                <a:cs typeface="Arial" pitchFamily="34" charset="0"/>
              </a:rPr>
              <a:t>, acquisito il parere della Commissione</a:t>
            </a:r>
            <a:r>
              <a:rPr lang="it-IT" sz="2400" i="1" dirty="0" smtClean="0">
                <a:solidFill>
                  <a:srgbClr val="FF0000"/>
                </a:solidFill>
                <a:latin typeface="Arial" pitchFamily="34" charset="0"/>
                <a:cs typeface="Arial" pitchFamily="34" charset="0"/>
              </a:rPr>
              <a:t>…</a:t>
            </a:r>
          </a:p>
          <a:p>
            <a:endParaRPr lang="it-IT" sz="800" i="1" dirty="0" smtClean="0">
              <a:solidFill>
                <a:srgbClr val="FF00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4. </a:t>
            </a:r>
            <a:r>
              <a:rPr lang="it-IT" sz="2400" i="1" dirty="0" smtClean="0">
                <a:solidFill>
                  <a:srgbClr val="FFFF00"/>
                </a:solidFill>
                <a:latin typeface="Arial" pitchFamily="34" charset="0"/>
                <a:cs typeface="Arial" pitchFamily="34" charset="0"/>
              </a:rPr>
              <a:t>I candidati che hanno seguito un percorso didattico differenziato (PEI) e sono stati valutati dal </a:t>
            </a:r>
            <a:r>
              <a:rPr lang="it-IT" sz="2400" i="1" dirty="0" err="1" smtClean="0">
                <a:solidFill>
                  <a:srgbClr val="FFFF00"/>
                </a:solidFill>
                <a:latin typeface="Arial" pitchFamily="34" charset="0"/>
                <a:cs typeface="Arial" pitchFamily="34" charset="0"/>
              </a:rPr>
              <a:t>CdC</a:t>
            </a:r>
            <a:r>
              <a:rPr lang="it-IT" sz="2400" i="1" dirty="0" smtClean="0">
                <a:solidFill>
                  <a:srgbClr val="FFFF00"/>
                </a:solidFill>
                <a:latin typeface="Arial" pitchFamily="34" charset="0"/>
                <a:cs typeface="Arial" pitchFamily="34" charset="0"/>
              </a:rPr>
              <a:t> con l’attribuzione e voti e di credito scolastico relativi unicamente allo svolgimento di tale piano possono sostenere prove differenziate, coerenti con il percorso svolto finalizzate solo al rilascio dell’attestato di cui all’art. 13 DPR n.323/1998</a:t>
            </a:r>
            <a:r>
              <a:rPr lang="it-IT" sz="2400" i="1" dirty="0" smtClean="0">
                <a:solidFill>
                  <a:srgbClr val="FF0000"/>
                </a:solidFill>
                <a:latin typeface="Arial" pitchFamily="34" charset="0"/>
                <a:cs typeface="Arial" pitchFamily="34" charset="0"/>
              </a:rPr>
              <a:t>…</a:t>
            </a:r>
          </a:p>
          <a:p>
            <a:endParaRPr lang="it-IT" sz="800" i="1" dirty="0" smtClean="0">
              <a:solidFill>
                <a:srgbClr val="FF00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5. </a:t>
            </a:r>
            <a:r>
              <a:rPr lang="it-IT" sz="2400" i="1" dirty="0" smtClean="0">
                <a:solidFill>
                  <a:srgbClr val="FFFF00"/>
                </a:solidFill>
                <a:latin typeface="Arial" pitchFamily="34" charset="0"/>
                <a:cs typeface="Arial" pitchFamily="34" charset="0"/>
              </a:rPr>
              <a:t>I suddetti alunni, qualora non svolgano una o più prove scritte, sono ammessi alla prova orale, con l’indicazione sul tabellone esclusivamente dei risultati delle prove scritte effettivamente sostenute</a:t>
            </a:r>
            <a:r>
              <a:rPr lang="it-IT" sz="2400" i="1" dirty="0" smtClean="0">
                <a:solidFill>
                  <a:srgbClr val="FF0000"/>
                </a:solidFill>
                <a:latin typeface="Arial" pitchFamily="34" charset="0"/>
                <a:cs typeface="Arial" pitchFamily="34" charset="0"/>
              </a:rPr>
              <a:t>…</a:t>
            </a:r>
          </a:p>
          <a:p>
            <a:r>
              <a:rPr lang="it-IT" sz="2400" i="1" dirty="0" smtClean="0">
                <a:solidFill>
                  <a:srgbClr val="FFFF00"/>
                </a:solidFill>
                <a:latin typeface="Arial" pitchFamily="34" charset="0"/>
                <a:cs typeface="Arial" pitchFamily="34" charset="0"/>
              </a:rPr>
              <a:t>Per detti candidati il riferimento all’effettuazione </a:t>
            </a:r>
            <a:r>
              <a:rPr lang="it-IT" sz="2400" i="1" dirty="0">
                <a:solidFill>
                  <a:srgbClr val="FFFF00"/>
                </a:solidFill>
                <a:latin typeface="Arial" pitchFamily="34" charset="0"/>
                <a:cs typeface="Arial" pitchFamily="34" charset="0"/>
              </a:rPr>
              <a:t>delle prove </a:t>
            </a:r>
            <a:r>
              <a:rPr lang="it-IT" sz="2400" i="1" dirty="0" smtClean="0">
                <a:solidFill>
                  <a:srgbClr val="FFFF00"/>
                </a:solidFill>
                <a:latin typeface="Arial" pitchFamily="34" charset="0"/>
                <a:cs typeface="Arial" pitchFamily="34" charset="0"/>
              </a:rPr>
              <a:t>differenziate va indicato solo nella attestazione e non nei tabelloni </a:t>
            </a:r>
            <a:r>
              <a:rPr lang="it-IT" sz="2000" b="1" dirty="0" smtClean="0">
                <a:solidFill>
                  <a:schemeClr val="bg1"/>
                </a:solidFill>
                <a:latin typeface="Arial" pitchFamily="34" charset="0"/>
                <a:cs typeface="Arial" pitchFamily="34" charset="0"/>
              </a:rPr>
              <a:t>(art.22. OM n.11/2015)</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019041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5496" y="3439"/>
            <a:ext cx="9288016" cy="7325082"/>
          </a:xfrm>
          <a:prstGeom prst="rect">
            <a:avLst/>
          </a:prstGeom>
          <a:solidFill>
            <a:srgbClr val="002060"/>
          </a:solidFill>
        </p:spPr>
        <p:txBody>
          <a:bodyPr wrap="square">
            <a:spAutoFit/>
          </a:bodyPr>
          <a:lstStyle/>
          <a:p>
            <a:r>
              <a:rPr lang="it-IT" sz="2400" dirty="0">
                <a:solidFill>
                  <a:srgbClr val="FFFF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1. </a:t>
            </a:r>
            <a:r>
              <a:rPr lang="it-IT" sz="2400" i="1" dirty="0">
                <a:solidFill>
                  <a:srgbClr val="FFFF00"/>
                </a:solidFill>
                <a:latin typeface="Arial" pitchFamily="34" charset="0"/>
                <a:cs typeface="Arial" pitchFamily="34" charset="0"/>
              </a:rPr>
              <a:t>La valutazione degli alunni con disabilità certificata nelle forme e con le </a:t>
            </a:r>
            <a:r>
              <a:rPr lang="it-IT" sz="2400" i="1" dirty="0" smtClean="0">
                <a:solidFill>
                  <a:srgbClr val="FFFF00"/>
                </a:solidFill>
                <a:latin typeface="Arial" pitchFamily="34" charset="0"/>
                <a:cs typeface="Arial" pitchFamily="34" charset="0"/>
              </a:rPr>
              <a:t>modalità </a:t>
            </a:r>
            <a:r>
              <a:rPr lang="it-IT" sz="2400" i="1" dirty="0">
                <a:solidFill>
                  <a:srgbClr val="FFFF00"/>
                </a:solidFill>
                <a:latin typeface="Arial" pitchFamily="34" charset="0"/>
                <a:cs typeface="Arial" pitchFamily="34" charset="0"/>
              </a:rPr>
              <a:t>previste dalle disposizioni in vigore è riferita al </a:t>
            </a:r>
            <a:r>
              <a:rPr lang="it-IT" sz="2400" i="1" dirty="0">
                <a:solidFill>
                  <a:schemeClr val="bg1"/>
                </a:solidFill>
                <a:latin typeface="Arial" pitchFamily="34" charset="0"/>
                <a:cs typeface="Arial" pitchFamily="34" charset="0"/>
              </a:rPr>
              <a:t>comportamento</a:t>
            </a:r>
            <a:r>
              <a:rPr lang="it-IT" sz="2400" i="1" dirty="0">
                <a:solidFill>
                  <a:srgbClr val="FFFF00"/>
                </a:solidFill>
                <a:latin typeface="Arial" pitchFamily="34" charset="0"/>
                <a:cs typeface="Arial" pitchFamily="34" charset="0"/>
              </a:rPr>
              <a:t>, alle </a:t>
            </a:r>
            <a:r>
              <a:rPr lang="it-IT" sz="2400" i="1" dirty="0">
                <a:solidFill>
                  <a:schemeClr val="bg1"/>
                </a:solidFill>
                <a:latin typeface="Arial" pitchFamily="34" charset="0"/>
                <a:cs typeface="Arial" pitchFamily="34" charset="0"/>
              </a:rPr>
              <a:t>discipline</a:t>
            </a:r>
            <a:r>
              <a:rPr lang="it-IT" sz="2400" i="1" dirty="0">
                <a:solidFill>
                  <a:srgbClr val="FFFF00"/>
                </a:solidFill>
                <a:latin typeface="Arial" pitchFamily="34" charset="0"/>
                <a:cs typeface="Arial" pitchFamily="34" charset="0"/>
              </a:rPr>
              <a:t> e alle </a:t>
            </a:r>
            <a:r>
              <a:rPr lang="it-IT" sz="2400" i="1" dirty="0" smtClean="0">
                <a:solidFill>
                  <a:schemeClr val="bg1"/>
                </a:solidFill>
                <a:latin typeface="Arial" pitchFamily="34" charset="0"/>
                <a:cs typeface="Arial" pitchFamily="34" charset="0"/>
              </a:rPr>
              <a:t>attività </a:t>
            </a:r>
            <a:r>
              <a:rPr lang="it-IT" sz="2400" i="1" dirty="0">
                <a:solidFill>
                  <a:schemeClr val="bg1"/>
                </a:solidFill>
                <a:latin typeface="Arial" pitchFamily="34" charset="0"/>
                <a:cs typeface="Arial" pitchFamily="34" charset="0"/>
              </a:rPr>
              <a:t>svolte sulla base del </a:t>
            </a:r>
            <a:r>
              <a:rPr lang="it-IT" sz="2400" i="1" dirty="0" smtClean="0">
                <a:solidFill>
                  <a:schemeClr val="bg1"/>
                </a:solidFill>
                <a:latin typeface="Arial" pitchFamily="34" charset="0"/>
                <a:cs typeface="Arial" pitchFamily="34" charset="0"/>
              </a:rPr>
              <a:t>PEI</a:t>
            </a:r>
            <a:r>
              <a:rPr lang="it-IT" sz="2400" i="1" dirty="0" smtClean="0">
                <a:solidFill>
                  <a:srgbClr val="FFFF00"/>
                </a:solidFill>
                <a:latin typeface="Arial" pitchFamily="34" charset="0"/>
                <a:cs typeface="Arial" pitchFamily="34" charset="0"/>
              </a:rPr>
              <a:t> previsto </a:t>
            </a:r>
            <a:r>
              <a:rPr lang="it-IT" sz="2400" i="1" dirty="0">
                <a:solidFill>
                  <a:srgbClr val="FFFF00"/>
                </a:solidFill>
                <a:latin typeface="Arial" pitchFamily="34" charset="0"/>
                <a:cs typeface="Arial" pitchFamily="34" charset="0"/>
              </a:rPr>
              <a:t>dall'articolo 314, </a:t>
            </a:r>
            <a:r>
              <a:rPr lang="it-IT" sz="2400" i="1" dirty="0" smtClean="0">
                <a:solidFill>
                  <a:srgbClr val="FFFF00"/>
                </a:solidFill>
                <a:latin typeface="Arial" pitchFamily="34" charset="0"/>
                <a:cs typeface="Arial" pitchFamily="34" charset="0"/>
              </a:rPr>
              <a:t>c. 4</a:t>
            </a:r>
            <a:r>
              <a:rPr lang="it-IT" sz="2400" i="1" dirty="0">
                <a:solidFill>
                  <a:srgbClr val="FFFF00"/>
                </a:solidFill>
                <a:latin typeface="Arial" pitchFamily="34" charset="0"/>
                <a:cs typeface="Arial" pitchFamily="34" charset="0"/>
              </a:rPr>
              <a:t>, del </a:t>
            </a:r>
            <a:r>
              <a:rPr lang="it-IT" sz="2400" i="1" dirty="0" smtClean="0">
                <a:solidFill>
                  <a:srgbClr val="FFFF00"/>
                </a:solidFill>
                <a:latin typeface="Arial" pitchFamily="34" charset="0"/>
                <a:cs typeface="Arial" pitchFamily="34" charset="0"/>
              </a:rPr>
              <a:t>T.U. </a:t>
            </a:r>
            <a:r>
              <a:rPr lang="it-IT" sz="2400" i="1" dirty="0">
                <a:solidFill>
                  <a:srgbClr val="FFFF00"/>
                </a:solidFill>
                <a:latin typeface="Arial" pitchFamily="34" charset="0"/>
                <a:cs typeface="Arial" pitchFamily="34" charset="0"/>
              </a:rPr>
              <a:t>di cui al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n</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297/1994</a:t>
            </a:r>
            <a:r>
              <a:rPr lang="it-IT" sz="2400" i="1" dirty="0">
                <a:solidFill>
                  <a:srgbClr val="FFFF00"/>
                </a:solidFill>
                <a:latin typeface="Arial" pitchFamily="34" charset="0"/>
                <a:cs typeface="Arial" pitchFamily="34" charset="0"/>
              </a:rPr>
              <a:t>, ed è espressa con </a:t>
            </a:r>
            <a:r>
              <a:rPr lang="it-IT" sz="2400" i="1" dirty="0">
                <a:solidFill>
                  <a:schemeClr val="bg1"/>
                </a:solidFill>
                <a:latin typeface="Arial" pitchFamily="34" charset="0"/>
                <a:cs typeface="Arial" pitchFamily="34" charset="0"/>
              </a:rPr>
              <a:t>voto in decimi </a:t>
            </a:r>
            <a:r>
              <a:rPr lang="it-IT" sz="2400" i="1" dirty="0" smtClean="0">
                <a:solidFill>
                  <a:srgbClr val="FFFF00"/>
                </a:solidFill>
                <a:latin typeface="Arial" pitchFamily="34" charset="0"/>
                <a:cs typeface="Arial" pitchFamily="34" charset="0"/>
              </a:rPr>
              <a:t>secondo </a:t>
            </a:r>
            <a:r>
              <a:rPr lang="it-IT" sz="2400" i="1" dirty="0">
                <a:solidFill>
                  <a:srgbClr val="FFFF00"/>
                </a:solidFill>
                <a:latin typeface="Arial" pitchFamily="34" charset="0"/>
                <a:cs typeface="Arial" pitchFamily="34" charset="0"/>
              </a:rPr>
              <a:t>le modalità e condizioni indicate nei precedenti </a:t>
            </a:r>
            <a:r>
              <a:rPr lang="it-IT" sz="2400" i="1" dirty="0" smtClean="0">
                <a:solidFill>
                  <a:srgbClr val="FFFF00"/>
                </a:solidFill>
                <a:latin typeface="Arial" pitchFamily="34" charset="0"/>
                <a:cs typeface="Arial" pitchFamily="34" charset="0"/>
              </a:rPr>
              <a:t>articoli </a:t>
            </a:r>
          </a:p>
          <a:p>
            <a:r>
              <a:rPr lang="it-IT" sz="2400" i="1" dirty="0" smtClean="0">
                <a:solidFill>
                  <a:srgbClr val="FF0000"/>
                </a:solidFill>
                <a:latin typeface="Arial" pitchFamily="34" charset="0"/>
                <a:cs typeface="Arial" pitchFamily="34" charset="0"/>
              </a:rPr>
              <a:t>2</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Per l'esame conclusivo del </a:t>
            </a:r>
            <a:r>
              <a:rPr lang="it-IT" sz="2400" i="1" dirty="0">
                <a:solidFill>
                  <a:schemeClr val="bg1"/>
                </a:solidFill>
                <a:latin typeface="Arial" pitchFamily="34" charset="0"/>
                <a:cs typeface="Arial" pitchFamily="34" charset="0"/>
              </a:rPr>
              <a:t>primo ciclo </a:t>
            </a:r>
            <a:r>
              <a:rPr lang="it-IT" sz="2400" i="1" dirty="0">
                <a:solidFill>
                  <a:srgbClr val="FFFF00"/>
                </a:solidFill>
                <a:latin typeface="Arial" pitchFamily="34" charset="0"/>
                <a:cs typeface="Arial" pitchFamily="34" charset="0"/>
              </a:rPr>
              <a:t>sono predisposte, utilizzando le </a:t>
            </a:r>
            <a:r>
              <a:rPr lang="it-IT" sz="2400" i="1" dirty="0" smtClean="0">
                <a:solidFill>
                  <a:srgbClr val="FFFF00"/>
                </a:solidFill>
                <a:latin typeface="Arial" pitchFamily="34" charset="0"/>
                <a:cs typeface="Arial" pitchFamily="34" charset="0"/>
              </a:rPr>
              <a:t>risorse </a:t>
            </a:r>
            <a:r>
              <a:rPr lang="it-IT" sz="2400" i="1" dirty="0">
                <a:solidFill>
                  <a:srgbClr val="FFFF00"/>
                </a:solidFill>
                <a:latin typeface="Arial" pitchFamily="34" charset="0"/>
                <a:cs typeface="Arial" pitchFamily="34" charset="0"/>
              </a:rPr>
              <a:t>finanziarie disponibili a legislazione vigente, </a:t>
            </a:r>
            <a:r>
              <a:rPr lang="it-IT" sz="2400" i="1" dirty="0">
                <a:solidFill>
                  <a:schemeClr val="bg1"/>
                </a:solidFill>
                <a:latin typeface="Arial" pitchFamily="34" charset="0"/>
                <a:cs typeface="Arial" pitchFamily="34" charset="0"/>
              </a:rPr>
              <a:t>prove di esame differenziate</a:t>
            </a:r>
            <a:r>
              <a:rPr lang="it-IT" sz="2400" i="1" dirty="0">
                <a:solidFill>
                  <a:srgbClr val="FFFF00"/>
                </a:solidFill>
                <a:latin typeface="Arial" pitchFamily="34" charset="0"/>
                <a:cs typeface="Arial" pitchFamily="34" charset="0"/>
              </a:rPr>
              <a:t>, comprensive </a:t>
            </a:r>
            <a:r>
              <a:rPr lang="it-IT" sz="2400" i="1" dirty="0" smtClean="0">
                <a:solidFill>
                  <a:srgbClr val="FFFF00"/>
                </a:solidFill>
                <a:latin typeface="Arial" pitchFamily="34" charset="0"/>
                <a:cs typeface="Arial" pitchFamily="34" charset="0"/>
              </a:rPr>
              <a:t>della </a:t>
            </a:r>
            <a:r>
              <a:rPr lang="it-IT" sz="2400" i="1" dirty="0">
                <a:solidFill>
                  <a:srgbClr val="FFFF00"/>
                </a:solidFill>
                <a:latin typeface="Arial" pitchFamily="34" charset="0"/>
                <a:cs typeface="Arial" pitchFamily="34" charset="0"/>
              </a:rPr>
              <a:t>prova a carattere nazionale di cui all'articolo 11, </a:t>
            </a:r>
            <a:r>
              <a:rPr lang="it-IT" sz="2400" i="1" dirty="0" smtClean="0">
                <a:solidFill>
                  <a:srgbClr val="FFFF00"/>
                </a:solidFill>
                <a:latin typeface="Arial" pitchFamily="34" charset="0"/>
                <a:cs typeface="Arial" pitchFamily="34" charset="0"/>
              </a:rPr>
              <a:t>c. </a:t>
            </a:r>
            <a:r>
              <a:rPr lang="it-IT" sz="2400" i="1" dirty="0">
                <a:solidFill>
                  <a:srgbClr val="FFFF00"/>
                </a:solidFill>
                <a:latin typeface="Arial" pitchFamily="34" charset="0"/>
                <a:cs typeface="Arial" pitchFamily="34" charset="0"/>
              </a:rPr>
              <a:t>4-ter, del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 </a:t>
            </a:r>
            <a:r>
              <a:rPr lang="it-IT" sz="2400" i="1" dirty="0" smtClean="0">
                <a:solidFill>
                  <a:srgbClr val="FFFF00"/>
                </a:solidFill>
                <a:latin typeface="Arial" pitchFamily="34" charset="0"/>
                <a:cs typeface="Arial" pitchFamily="34" charset="0"/>
              </a:rPr>
              <a:t>59/ 2004 </a:t>
            </a:r>
            <a:r>
              <a:rPr lang="it-IT" sz="2400" i="1" dirty="0">
                <a:solidFill>
                  <a:srgbClr val="FFFF00"/>
                </a:solidFill>
                <a:latin typeface="Arial" pitchFamily="34" charset="0"/>
                <a:cs typeface="Arial" pitchFamily="34" charset="0"/>
              </a:rPr>
              <a:t>e successive modificazioni, </a:t>
            </a:r>
            <a:r>
              <a:rPr lang="it-IT" sz="2400" i="1" dirty="0">
                <a:solidFill>
                  <a:schemeClr val="bg1"/>
                </a:solidFill>
                <a:latin typeface="Arial" pitchFamily="34" charset="0"/>
                <a:cs typeface="Arial" pitchFamily="34" charset="0"/>
              </a:rPr>
              <a:t>corrispondenti agli insegnamenti impartiti</a:t>
            </a:r>
            <a:r>
              <a:rPr lang="it-IT" sz="2400" i="1" dirty="0">
                <a:solidFill>
                  <a:srgbClr val="FFFF00"/>
                </a:solidFill>
                <a:latin typeface="Arial" pitchFamily="34" charset="0"/>
                <a:cs typeface="Arial" pitchFamily="34" charset="0"/>
              </a:rPr>
              <a:t>, idonee a </a:t>
            </a:r>
            <a:r>
              <a:rPr lang="it-IT" sz="2400" i="1" dirty="0" smtClean="0">
                <a:solidFill>
                  <a:srgbClr val="FFFF00"/>
                </a:solidFill>
                <a:latin typeface="Arial" pitchFamily="34" charset="0"/>
                <a:cs typeface="Arial" pitchFamily="34" charset="0"/>
              </a:rPr>
              <a:t>valutare </a:t>
            </a:r>
            <a:r>
              <a:rPr lang="it-IT" sz="2400" i="1" dirty="0">
                <a:solidFill>
                  <a:srgbClr val="FFFF00"/>
                </a:solidFill>
                <a:latin typeface="Arial" pitchFamily="34" charset="0"/>
                <a:cs typeface="Arial" pitchFamily="34" charset="0"/>
              </a:rPr>
              <a:t>il progresso dell'alunno in rapporto alle sue potenzialità e ai livelli di </a:t>
            </a:r>
            <a:r>
              <a:rPr lang="it-IT" sz="2400" i="1" dirty="0" smtClean="0">
                <a:solidFill>
                  <a:srgbClr val="FFFF00"/>
                </a:solidFill>
                <a:latin typeface="Arial" pitchFamily="34" charset="0"/>
                <a:cs typeface="Arial" pitchFamily="34" charset="0"/>
              </a:rPr>
              <a:t>apprendimento iniziali</a:t>
            </a:r>
          </a:p>
          <a:p>
            <a:r>
              <a:rPr lang="it-IT" sz="2400" i="1" dirty="0" smtClean="0">
                <a:solidFill>
                  <a:srgbClr val="FFFF00"/>
                </a:solidFill>
                <a:latin typeface="Arial" pitchFamily="34" charset="0"/>
                <a:cs typeface="Arial" pitchFamily="34" charset="0"/>
              </a:rPr>
              <a:t>Le </a:t>
            </a:r>
            <a:r>
              <a:rPr lang="it-IT" sz="2400" i="1" dirty="0">
                <a:solidFill>
                  <a:srgbClr val="FFFF00"/>
                </a:solidFill>
                <a:latin typeface="Arial" pitchFamily="34" charset="0"/>
                <a:cs typeface="Arial" pitchFamily="34" charset="0"/>
              </a:rPr>
              <a:t>prove sono adattate, ove necessario in relazione al </a:t>
            </a:r>
            <a:r>
              <a:rPr lang="it-IT" sz="2400" i="1" dirty="0" smtClean="0">
                <a:solidFill>
                  <a:srgbClr val="FFFF00"/>
                </a:solidFill>
                <a:latin typeface="Arial" pitchFamily="34" charset="0"/>
                <a:cs typeface="Arial" pitchFamily="34" charset="0"/>
              </a:rPr>
              <a:t>PEI, a </a:t>
            </a:r>
            <a:r>
              <a:rPr lang="it-IT" sz="2400" i="1" dirty="0">
                <a:solidFill>
                  <a:srgbClr val="FFFF00"/>
                </a:solidFill>
                <a:latin typeface="Arial" pitchFamily="34" charset="0"/>
                <a:cs typeface="Arial" pitchFamily="34" charset="0"/>
              </a:rPr>
              <a:t>cura dei docenti componenti la </a:t>
            </a:r>
            <a:r>
              <a:rPr lang="it-IT" sz="2400" i="1" dirty="0" smtClean="0">
                <a:solidFill>
                  <a:srgbClr val="FFFF00"/>
                </a:solidFill>
                <a:latin typeface="Arial" pitchFamily="34" charset="0"/>
                <a:cs typeface="Arial" pitchFamily="34" charset="0"/>
              </a:rPr>
              <a:t>commissione </a:t>
            </a:r>
          </a:p>
          <a:p>
            <a:r>
              <a:rPr lang="it-IT" sz="2400" i="1" dirty="0" smtClean="0">
                <a:solidFill>
                  <a:srgbClr val="FFFF00"/>
                </a:solidFill>
                <a:latin typeface="Arial" pitchFamily="34" charset="0"/>
                <a:cs typeface="Arial" pitchFamily="34" charset="0"/>
              </a:rPr>
              <a:t>Le </a:t>
            </a:r>
            <a:r>
              <a:rPr lang="it-IT" sz="2400" i="1" dirty="0">
                <a:solidFill>
                  <a:srgbClr val="FFFF00"/>
                </a:solidFill>
                <a:latin typeface="Arial" pitchFamily="34" charset="0"/>
                <a:cs typeface="Arial" pitchFamily="34" charset="0"/>
              </a:rPr>
              <a:t>prove differenziate hanno </a:t>
            </a:r>
            <a:r>
              <a:rPr lang="it-IT" sz="2400" i="1" dirty="0">
                <a:solidFill>
                  <a:schemeClr val="bg1"/>
                </a:solidFill>
                <a:latin typeface="Arial" pitchFamily="34" charset="0"/>
                <a:cs typeface="Arial" pitchFamily="34" charset="0"/>
              </a:rPr>
              <a:t>valore </a:t>
            </a:r>
            <a:r>
              <a:rPr lang="it-IT" sz="2400" i="1" dirty="0" smtClean="0">
                <a:solidFill>
                  <a:schemeClr val="bg1"/>
                </a:solidFill>
                <a:latin typeface="Arial" pitchFamily="34" charset="0"/>
                <a:cs typeface="Arial" pitchFamily="34" charset="0"/>
              </a:rPr>
              <a:t>equivalente </a:t>
            </a:r>
            <a:r>
              <a:rPr lang="it-IT" sz="2400" i="1" dirty="0">
                <a:solidFill>
                  <a:srgbClr val="FFFF00"/>
                </a:solidFill>
                <a:latin typeface="Arial" pitchFamily="34" charset="0"/>
                <a:cs typeface="Arial" pitchFamily="34" charset="0"/>
              </a:rPr>
              <a:t>a quelle ordinarie ai fini del superamento dell'esame e del conseguimento del diploma di </a:t>
            </a:r>
            <a:r>
              <a:rPr lang="it-IT" sz="2400" i="1" dirty="0" smtClean="0">
                <a:solidFill>
                  <a:srgbClr val="FFFF00"/>
                </a:solidFill>
                <a:latin typeface="Arial" pitchFamily="34" charset="0"/>
                <a:cs typeface="Arial" pitchFamily="34" charset="0"/>
              </a:rPr>
              <a:t>licenza</a:t>
            </a:r>
            <a:endParaRPr lang="it-IT" i="1" dirty="0" smtClean="0">
              <a:solidFill>
                <a:srgbClr val="FFFF00"/>
              </a:solidFill>
            </a:endParaRPr>
          </a:p>
          <a:p>
            <a:r>
              <a:rPr lang="it-IT" sz="2000" b="1" dirty="0" smtClean="0">
                <a:solidFill>
                  <a:schemeClr val="bg1"/>
                </a:solidFill>
                <a:latin typeface="Arial" pitchFamily="34" charset="0"/>
                <a:cs typeface="Arial" pitchFamily="34" charset="0"/>
              </a:rPr>
              <a:t>(art.9 </a:t>
            </a:r>
            <a:r>
              <a:rPr lang="it-IT" sz="2000" b="1" dirty="0">
                <a:solidFill>
                  <a:schemeClr val="bg1"/>
                </a:solidFill>
                <a:latin typeface="Arial" pitchFamily="34" charset="0"/>
                <a:cs typeface="Arial" pitchFamily="34" charset="0"/>
              </a:rPr>
              <a:t>DPR </a:t>
            </a:r>
            <a:r>
              <a:rPr lang="it-IT" sz="2000" b="1" dirty="0" smtClean="0">
                <a:solidFill>
                  <a:schemeClr val="bg1"/>
                </a:solidFill>
                <a:latin typeface="Arial" pitchFamily="34" charset="0"/>
                <a:cs typeface="Arial" pitchFamily="34" charset="0"/>
              </a:rPr>
              <a:t>122/2009) </a:t>
            </a:r>
            <a:endParaRPr lang="it-IT" sz="2000" b="1" dirty="0">
              <a:solidFill>
                <a:schemeClr val="bg1"/>
              </a:solidFill>
              <a:latin typeface="Arial" pitchFamily="34" charset="0"/>
              <a:cs typeface="Arial" pitchFamily="34" charset="0"/>
            </a:endParaRPr>
          </a:p>
          <a:p>
            <a:r>
              <a:rPr lang="it-IT" dirty="0"/>
              <a:t>                                                             </a:t>
            </a:r>
          </a:p>
        </p:txBody>
      </p:sp>
    </p:spTree>
    <p:extLst>
      <p:ext uri="{BB962C8B-B14F-4D97-AF65-F5344CB8AC3E}">
        <p14:creationId xmlns:p14="http://schemas.microsoft.com/office/powerpoint/2010/main" xmlns="" val="20188603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251504" cy="7294305"/>
          </a:xfrm>
          <a:prstGeom prst="rect">
            <a:avLst/>
          </a:prstGeom>
          <a:solidFill>
            <a:srgbClr val="002060"/>
          </a:solidFill>
        </p:spPr>
        <p:txBody>
          <a:bodyPr wrap="square">
            <a:spAutoFit/>
          </a:bodyPr>
          <a:lstStyle/>
          <a:p>
            <a:r>
              <a:rPr lang="it-IT" sz="2400" i="1" dirty="0">
                <a:solidFill>
                  <a:srgbClr val="FF0000"/>
                </a:solidFill>
                <a:latin typeface="Arial" pitchFamily="34" charset="0"/>
                <a:cs typeface="Arial" pitchFamily="34" charset="0"/>
              </a:rPr>
              <a:t>3. </a:t>
            </a:r>
            <a:r>
              <a:rPr lang="it-IT" sz="2400" i="1" dirty="0">
                <a:solidFill>
                  <a:srgbClr val="FFFF00"/>
                </a:solidFill>
                <a:latin typeface="Arial" pitchFamily="34" charset="0"/>
                <a:cs typeface="Arial" pitchFamily="34" charset="0"/>
              </a:rPr>
              <a:t>Le prove dell'esame conclusivo del primo ciclo sono sostenute </a:t>
            </a:r>
            <a:r>
              <a:rPr lang="it-IT" sz="2400" i="1" dirty="0" smtClean="0">
                <a:solidFill>
                  <a:srgbClr val="FFFF00"/>
                </a:solidFill>
                <a:latin typeface="Arial" pitchFamily="34" charset="0"/>
                <a:cs typeface="Arial" pitchFamily="34" charset="0"/>
              </a:rPr>
              <a:t>anche con </a:t>
            </a:r>
            <a:r>
              <a:rPr lang="it-IT" sz="2400" i="1" dirty="0">
                <a:solidFill>
                  <a:srgbClr val="FFFF00"/>
                </a:solidFill>
                <a:latin typeface="Arial" pitchFamily="34" charset="0"/>
                <a:cs typeface="Arial" pitchFamily="34" charset="0"/>
              </a:rPr>
              <a:t>l'uso di </a:t>
            </a:r>
            <a:r>
              <a:rPr lang="it-IT" sz="2400" i="1" dirty="0">
                <a:solidFill>
                  <a:schemeClr val="bg1"/>
                </a:solidFill>
                <a:latin typeface="Arial" pitchFamily="34" charset="0"/>
                <a:cs typeface="Arial" pitchFamily="34" charset="0"/>
              </a:rPr>
              <a:t>attrezzature tecniche </a:t>
            </a:r>
            <a:r>
              <a:rPr lang="it-IT" sz="2400" i="1" dirty="0">
                <a:solidFill>
                  <a:srgbClr val="FFFF00"/>
                </a:solidFill>
                <a:latin typeface="Arial" pitchFamily="34" charset="0"/>
                <a:cs typeface="Arial" pitchFamily="34" charset="0"/>
              </a:rPr>
              <a:t>e </a:t>
            </a:r>
            <a:r>
              <a:rPr lang="it-IT" sz="2400" i="1" dirty="0">
                <a:solidFill>
                  <a:schemeClr val="bg1"/>
                </a:solidFill>
                <a:latin typeface="Arial" pitchFamily="34" charset="0"/>
                <a:cs typeface="Arial" pitchFamily="34" charset="0"/>
              </a:rPr>
              <a:t>sussidi didattici</a:t>
            </a:r>
            <a:r>
              <a:rPr lang="it-IT" sz="2400" i="1" dirty="0">
                <a:solidFill>
                  <a:srgbClr val="FFFF00"/>
                </a:solidFill>
                <a:latin typeface="Arial" pitchFamily="34" charset="0"/>
                <a:cs typeface="Arial" pitchFamily="34" charset="0"/>
              </a:rPr>
              <a:t>, nonché di ogni altra forma di ausilio tecnico </a:t>
            </a:r>
            <a:r>
              <a:rPr lang="it-IT" sz="2400" i="1" dirty="0" smtClean="0">
                <a:solidFill>
                  <a:srgbClr val="FFFF00"/>
                </a:solidFill>
                <a:latin typeface="Arial" pitchFamily="34" charset="0"/>
                <a:cs typeface="Arial" pitchFamily="34" charset="0"/>
              </a:rPr>
              <a:t>loro </a:t>
            </a:r>
            <a:r>
              <a:rPr lang="it-IT" sz="2400" i="1" dirty="0">
                <a:solidFill>
                  <a:srgbClr val="FFFF00"/>
                </a:solidFill>
                <a:latin typeface="Arial" pitchFamily="34" charset="0"/>
                <a:cs typeface="Arial" pitchFamily="34" charset="0"/>
              </a:rPr>
              <a:t>necessario, previsti dall'articolo 315, comma 1, lettera b), del testo unico di cui al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n</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297/1994</a:t>
            </a:r>
          </a:p>
          <a:p>
            <a:r>
              <a:rPr lang="it-IT" sz="2400" i="1" dirty="0" smtClean="0">
                <a:solidFill>
                  <a:srgbClr val="FFFF00"/>
                </a:solidFill>
                <a:latin typeface="Arial" pitchFamily="34" charset="0"/>
                <a:cs typeface="Arial" pitchFamily="34" charset="0"/>
              </a:rPr>
              <a:t>Sui </a:t>
            </a:r>
            <a:r>
              <a:rPr lang="it-IT" sz="2400" i="1" dirty="0">
                <a:solidFill>
                  <a:schemeClr val="bg1"/>
                </a:solidFill>
                <a:latin typeface="Arial" pitchFamily="34" charset="0"/>
                <a:cs typeface="Arial" pitchFamily="34" charset="0"/>
              </a:rPr>
              <a:t>diplomi di licenza è riportato il voto finale in decimi</a:t>
            </a:r>
            <a:r>
              <a:rPr lang="it-IT" sz="2400" i="1" dirty="0">
                <a:solidFill>
                  <a:srgbClr val="FFFF00"/>
                </a:solidFill>
                <a:latin typeface="Arial" pitchFamily="34" charset="0"/>
                <a:cs typeface="Arial" pitchFamily="34" charset="0"/>
              </a:rPr>
              <a:t>, senza </a:t>
            </a:r>
            <a:r>
              <a:rPr lang="it-IT" sz="2400" i="1" dirty="0" smtClean="0">
                <a:solidFill>
                  <a:srgbClr val="FFFF00"/>
                </a:solidFill>
                <a:latin typeface="Arial" pitchFamily="34" charset="0"/>
                <a:cs typeface="Arial" pitchFamily="34" charset="0"/>
              </a:rPr>
              <a:t>menzione </a:t>
            </a:r>
            <a:r>
              <a:rPr lang="it-IT" sz="2400" i="1" dirty="0">
                <a:solidFill>
                  <a:srgbClr val="FFFF00"/>
                </a:solidFill>
                <a:latin typeface="Arial" pitchFamily="34" charset="0"/>
                <a:cs typeface="Arial" pitchFamily="34" charset="0"/>
              </a:rPr>
              <a:t>delle modalità di svolgimento e di differenziazione delle </a:t>
            </a:r>
            <a:r>
              <a:rPr lang="it-IT" sz="2400" i="1" dirty="0" smtClean="0">
                <a:solidFill>
                  <a:srgbClr val="FFFF00"/>
                </a:solidFill>
                <a:latin typeface="Arial" pitchFamily="34" charset="0"/>
                <a:cs typeface="Arial" pitchFamily="34" charset="0"/>
              </a:rPr>
              <a:t>prove</a:t>
            </a:r>
          </a:p>
          <a:p>
            <a:endParaRPr lang="it-IT" sz="800" i="1" dirty="0">
              <a:solidFill>
                <a:srgbClr val="FFFF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4</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Agli alunni con disabilità che non conseguono la licenza è </a:t>
            </a:r>
            <a:r>
              <a:rPr lang="it-IT" sz="2400" i="1" dirty="0" smtClean="0">
                <a:solidFill>
                  <a:srgbClr val="FFFF00"/>
                </a:solidFill>
                <a:latin typeface="Arial" pitchFamily="34" charset="0"/>
                <a:cs typeface="Arial" pitchFamily="34" charset="0"/>
              </a:rPr>
              <a:t>rilasciato un </a:t>
            </a:r>
            <a:r>
              <a:rPr lang="it-IT" sz="2400" i="1" dirty="0">
                <a:solidFill>
                  <a:schemeClr val="bg1"/>
                </a:solidFill>
                <a:latin typeface="Arial" pitchFamily="34" charset="0"/>
                <a:cs typeface="Arial" pitchFamily="34" charset="0"/>
              </a:rPr>
              <a:t>attestato di credito </a:t>
            </a:r>
            <a:r>
              <a:rPr lang="it-IT" sz="2400" i="1" dirty="0" smtClean="0">
                <a:solidFill>
                  <a:schemeClr val="bg1"/>
                </a:solidFill>
                <a:latin typeface="Arial" pitchFamily="34" charset="0"/>
                <a:cs typeface="Arial" pitchFamily="34" charset="0"/>
              </a:rPr>
              <a:t>formativo</a:t>
            </a:r>
            <a:r>
              <a:rPr lang="it-IT" sz="2400" i="1" dirty="0" smtClean="0">
                <a:solidFill>
                  <a:srgbClr val="FFFF00"/>
                </a:solidFill>
                <a:latin typeface="Arial" pitchFamily="34" charset="0"/>
                <a:cs typeface="Arial" pitchFamily="34" charset="0"/>
              </a:rPr>
              <a:t>, che è titolo </a:t>
            </a:r>
            <a:r>
              <a:rPr lang="it-IT" sz="2400" i="1" dirty="0">
                <a:solidFill>
                  <a:srgbClr val="FFFF00"/>
                </a:solidFill>
                <a:latin typeface="Arial" pitchFamily="34" charset="0"/>
                <a:cs typeface="Arial" pitchFamily="34" charset="0"/>
              </a:rPr>
              <a:t>per l'iscrizione e per la </a:t>
            </a:r>
            <a:r>
              <a:rPr lang="it-IT" sz="2400" i="1" dirty="0" smtClean="0">
                <a:solidFill>
                  <a:srgbClr val="FFFF00"/>
                </a:solidFill>
                <a:latin typeface="Arial" pitchFamily="34" charset="0"/>
                <a:cs typeface="Arial" pitchFamily="34" charset="0"/>
              </a:rPr>
              <a:t>frequenza delle </a:t>
            </a:r>
            <a:r>
              <a:rPr lang="it-IT" sz="2400" i="1" dirty="0">
                <a:solidFill>
                  <a:srgbClr val="FFFF00"/>
                </a:solidFill>
                <a:latin typeface="Arial" pitchFamily="34" charset="0"/>
                <a:cs typeface="Arial" pitchFamily="34" charset="0"/>
              </a:rPr>
              <a:t>classi successive, ai soli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fini </a:t>
            </a:r>
            <a:r>
              <a:rPr lang="it-IT" sz="2400" i="1" dirty="0">
                <a:solidFill>
                  <a:srgbClr val="FFFF00"/>
                </a:solidFill>
                <a:latin typeface="Arial" pitchFamily="34" charset="0"/>
                <a:cs typeface="Arial" pitchFamily="34" charset="0"/>
              </a:rPr>
              <a:t>del riconoscimento di crediti formativi validi anche per </a:t>
            </a:r>
          </a:p>
          <a:p>
            <a:r>
              <a:rPr lang="it-IT" sz="2400" i="1" dirty="0" smtClean="0">
                <a:solidFill>
                  <a:srgbClr val="FFFF00"/>
                </a:solidFill>
                <a:latin typeface="Arial" pitchFamily="34" charset="0"/>
                <a:cs typeface="Arial" pitchFamily="34" charset="0"/>
              </a:rPr>
              <a:t>l'accesso </a:t>
            </a:r>
            <a:r>
              <a:rPr lang="it-IT" sz="2400" i="1" dirty="0">
                <a:solidFill>
                  <a:srgbClr val="FFFF00"/>
                </a:solidFill>
                <a:latin typeface="Arial" pitchFamily="34" charset="0"/>
                <a:cs typeface="Arial" pitchFamily="34" charset="0"/>
              </a:rPr>
              <a:t>ai percorsi integrati di istruzione e </a:t>
            </a:r>
            <a:r>
              <a:rPr lang="it-IT" sz="2400" i="1" dirty="0" smtClean="0">
                <a:solidFill>
                  <a:srgbClr val="FFFF00"/>
                </a:solidFill>
                <a:latin typeface="Arial" pitchFamily="34" charset="0"/>
                <a:cs typeface="Arial" pitchFamily="34" charset="0"/>
              </a:rPr>
              <a:t>formazione</a:t>
            </a:r>
          </a:p>
          <a:p>
            <a:endParaRPr lang="it-IT" sz="800" i="1" dirty="0">
              <a:solidFill>
                <a:srgbClr val="FFFF00"/>
              </a:solidFill>
              <a:latin typeface="Arial" pitchFamily="34" charset="0"/>
              <a:cs typeface="Arial" pitchFamily="34" charset="0"/>
            </a:endParaRPr>
          </a:p>
          <a:p>
            <a:r>
              <a:rPr lang="it-IT" sz="2400" i="1" dirty="0" smtClean="0">
                <a:solidFill>
                  <a:srgbClr val="FF0000"/>
                </a:solidFill>
                <a:latin typeface="Arial" pitchFamily="34" charset="0"/>
                <a:cs typeface="Arial" pitchFamily="34" charset="0"/>
              </a:rPr>
              <a:t>5</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Gli alunni con disabilità sostengono </a:t>
            </a:r>
            <a:r>
              <a:rPr lang="it-IT" sz="2400" i="1" dirty="0">
                <a:solidFill>
                  <a:schemeClr val="bg1"/>
                </a:solidFill>
                <a:latin typeface="Arial" pitchFamily="34" charset="0"/>
                <a:cs typeface="Arial" pitchFamily="34" charset="0"/>
              </a:rPr>
              <a:t>le prove dell'esame di Stato </a:t>
            </a:r>
          </a:p>
          <a:p>
            <a:r>
              <a:rPr lang="it-IT" sz="2400" i="1" dirty="0" smtClean="0">
                <a:solidFill>
                  <a:schemeClr val="bg1"/>
                </a:solidFill>
                <a:latin typeface="Arial" pitchFamily="34" charset="0"/>
                <a:cs typeface="Arial" pitchFamily="34" charset="0"/>
              </a:rPr>
              <a:t>conclusivo </a:t>
            </a:r>
            <a:r>
              <a:rPr lang="it-IT" sz="2400" i="1" dirty="0">
                <a:solidFill>
                  <a:schemeClr val="bg1"/>
                </a:solidFill>
                <a:latin typeface="Arial" pitchFamily="34" charset="0"/>
                <a:cs typeface="Arial" pitchFamily="34" charset="0"/>
              </a:rPr>
              <a:t>del secondo ciclo</a:t>
            </a:r>
            <a:r>
              <a:rPr lang="it-IT" sz="2400" i="1" dirty="0">
                <a:solidFill>
                  <a:srgbClr val="FFFF00"/>
                </a:solidFill>
                <a:latin typeface="Arial" pitchFamily="34" charset="0"/>
                <a:cs typeface="Arial" pitchFamily="34" charset="0"/>
              </a:rPr>
              <a:t> dell'istruzione secondo le modalità previste dall'articolo 318 </a:t>
            </a:r>
            <a:r>
              <a:rPr lang="it-IT" sz="2400" i="1" dirty="0" smtClean="0">
                <a:solidFill>
                  <a:srgbClr val="FFFF00"/>
                </a:solidFill>
                <a:latin typeface="Arial" pitchFamily="34" charset="0"/>
                <a:cs typeface="Arial" pitchFamily="34" charset="0"/>
              </a:rPr>
              <a:t>del T.U. </a:t>
            </a:r>
            <a:r>
              <a:rPr lang="it-IT" sz="2400" i="1" dirty="0">
                <a:solidFill>
                  <a:srgbClr val="FFFF00"/>
                </a:solidFill>
                <a:latin typeface="Arial" pitchFamily="34" charset="0"/>
                <a:cs typeface="Arial" pitchFamily="34" charset="0"/>
              </a:rPr>
              <a:t>di cui al </a:t>
            </a:r>
            <a:r>
              <a:rPr lang="it-IT" sz="2400" i="1" dirty="0" err="1" smtClean="0">
                <a:solidFill>
                  <a:srgbClr val="FFFF00"/>
                </a:solidFill>
                <a:latin typeface="Arial" pitchFamily="34" charset="0"/>
                <a:cs typeface="Arial" pitchFamily="34" charset="0"/>
              </a:rPr>
              <a:t>D.Lgs.</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 </a:t>
            </a:r>
            <a:r>
              <a:rPr lang="it-IT" sz="2400" i="1" dirty="0" smtClean="0">
                <a:solidFill>
                  <a:srgbClr val="FFFF00"/>
                </a:solidFill>
                <a:latin typeface="Arial" pitchFamily="34" charset="0"/>
                <a:cs typeface="Arial" pitchFamily="34" charset="0"/>
              </a:rPr>
              <a:t>297/1994 </a:t>
            </a:r>
          </a:p>
          <a:p>
            <a:endParaRPr lang="it-IT" sz="800" dirty="0" smtClean="0">
              <a:solidFill>
                <a:srgbClr val="FFFF00"/>
              </a:solidFill>
              <a:latin typeface="Arial" pitchFamily="34" charset="0"/>
              <a:cs typeface="Arial" pitchFamily="34" charset="0"/>
            </a:endParaRPr>
          </a:p>
          <a:p>
            <a:r>
              <a:rPr lang="it-IT" sz="2000" b="1" dirty="0" smtClean="0">
                <a:solidFill>
                  <a:schemeClr val="bg1"/>
                </a:solidFill>
                <a:latin typeface="Arial" pitchFamily="34" charset="0"/>
                <a:cs typeface="Arial" pitchFamily="34" charset="0"/>
              </a:rPr>
              <a:t>(art.9 </a:t>
            </a:r>
            <a:r>
              <a:rPr lang="it-IT" sz="2000" b="1" dirty="0">
                <a:solidFill>
                  <a:schemeClr val="bg1"/>
                </a:solidFill>
                <a:latin typeface="Arial" pitchFamily="34" charset="0"/>
                <a:cs typeface="Arial" pitchFamily="34" charset="0"/>
              </a:rPr>
              <a:t>DPR </a:t>
            </a:r>
            <a:r>
              <a:rPr lang="it-IT" sz="2000" b="1" dirty="0" smtClean="0">
                <a:solidFill>
                  <a:schemeClr val="bg1"/>
                </a:solidFill>
                <a:latin typeface="Arial" pitchFamily="34" charset="0"/>
                <a:cs typeface="Arial" pitchFamily="34" charset="0"/>
              </a:rPr>
              <a:t>122/2009) </a:t>
            </a:r>
          </a:p>
          <a:p>
            <a:endParaRPr lang="it-IT" sz="2000" b="1" dirty="0">
              <a:solidFill>
                <a:schemeClr val="bg1"/>
              </a:solidFill>
              <a:latin typeface="Arial" pitchFamily="34" charset="0"/>
              <a:cs typeface="Arial" pitchFamily="34" charset="0"/>
            </a:endParaRPr>
          </a:p>
          <a:p>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3128424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5127"/>
            <a:ext cx="9252520" cy="6863417"/>
          </a:xfrm>
          <a:prstGeom prst="rect">
            <a:avLst/>
          </a:prstGeom>
          <a:solidFill>
            <a:srgbClr val="002060"/>
          </a:solidFill>
        </p:spPr>
        <p:txBody>
          <a:bodyPr wrap="square">
            <a:spAutoFit/>
          </a:bodyPr>
          <a:lstStyle/>
          <a:p>
            <a:r>
              <a:rPr lang="it-IT" sz="2000" b="1" dirty="0" smtClean="0">
                <a:solidFill>
                  <a:schemeClr val="bg1"/>
                </a:solidFill>
                <a:latin typeface="Arial" pitchFamily="34" charset="0"/>
                <a:cs typeface="Arial" pitchFamily="34" charset="0"/>
              </a:rPr>
              <a:t>        (art.318  </a:t>
            </a:r>
            <a:r>
              <a:rPr lang="it-IT" sz="2000" b="1" dirty="0" err="1" smtClean="0">
                <a:solidFill>
                  <a:schemeClr val="bg1"/>
                </a:solidFill>
                <a:latin typeface="Arial" pitchFamily="34" charset="0"/>
                <a:cs typeface="Arial" pitchFamily="34" charset="0"/>
              </a:rPr>
              <a:t>D.Lgs.</a:t>
            </a:r>
            <a:r>
              <a:rPr lang="it-IT" sz="2000" b="1" dirty="0" smtClean="0">
                <a:solidFill>
                  <a:schemeClr val="bg1"/>
                </a:solidFill>
                <a:latin typeface="Arial" pitchFamily="34" charset="0"/>
                <a:cs typeface="Arial" pitchFamily="34" charset="0"/>
              </a:rPr>
              <a:t> n. 297/1994)</a:t>
            </a:r>
          </a:p>
          <a:p>
            <a:r>
              <a:rPr lang="it-IT" sz="2800" i="1" dirty="0" smtClean="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1. </a:t>
            </a:r>
            <a:r>
              <a:rPr lang="it-IT" sz="2800" i="1" dirty="0" smtClean="0">
                <a:solidFill>
                  <a:srgbClr val="FFFF00"/>
                </a:solidFill>
                <a:latin typeface="Arial" pitchFamily="34" charset="0"/>
                <a:cs typeface="Arial" pitchFamily="34" charset="0"/>
              </a:rPr>
              <a:t>Nella </a:t>
            </a:r>
            <a:r>
              <a:rPr lang="it-IT" sz="2800" i="1" dirty="0">
                <a:solidFill>
                  <a:srgbClr val="FFFF00"/>
                </a:solidFill>
                <a:latin typeface="Arial" pitchFamily="34" charset="0"/>
                <a:cs typeface="Arial" pitchFamily="34" charset="0"/>
              </a:rPr>
              <a:t>valutazione degli alunni handicappati da </a:t>
            </a:r>
            <a:r>
              <a:rPr lang="it-IT" sz="2800" i="1" dirty="0" smtClean="0">
                <a:solidFill>
                  <a:srgbClr val="FFFF00"/>
                </a:solidFill>
                <a:latin typeface="Arial" pitchFamily="34" charset="0"/>
                <a:cs typeface="Arial" pitchFamily="34" charset="0"/>
              </a:rPr>
              <a:t>parte</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degli </a:t>
            </a:r>
            <a:r>
              <a:rPr lang="it-IT" sz="2800" i="1" dirty="0">
                <a:solidFill>
                  <a:srgbClr val="FFFF00"/>
                </a:solidFill>
                <a:latin typeface="Arial" pitchFamily="34" charset="0"/>
                <a:cs typeface="Arial" pitchFamily="34" charset="0"/>
              </a:rPr>
              <a:t>insegnanti è indicato, </a:t>
            </a:r>
            <a:r>
              <a:rPr lang="it-IT" sz="2800" i="1" dirty="0">
                <a:solidFill>
                  <a:schemeClr val="bg1"/>
                </a:solidFill>
                <a:latin typeface="Arial" pitchFamily="34" charset="0"/>
                <a:cs typeface="Arial" pitchFamily="34" charset="0"/>
              </a:rPr>
              <a:t>sulla base del PEI, </a:t>
            </a:r>
            <a:r>
              <a:rPr lang="it-IT" sz="2800" i="1" dirty="0" smtClean="0">
                <a:solidFill>
                  <a:schemeClr val="bg1"/>
                </a:solidFill>
                <a:latin typeface="Arial" pitchFamily="34" charset="0"/>
                <a:cs typeface="Arial" pitchFamily="34" charset="0"/>
              </a:rPr>
              <a:t>per quali</a:t>
            </a: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a:t>
            </a:r>
            <a:r>
              <a:rPr lang="it-IT" sz="2800" i="1" dirty="0">
                <a:solidFill>
                  <a:schemeClr val="bg1"/>
                </a:solidFill>
                <a:latin typeface="Arial" pitchFamily="34" charset="0"/>
                <a:cs typeface="Arial" pitchFamily="34" charset="0"/>
              </a:rPr>
              <a:t>discipline </a:t>
            </a:r>
            <a:r>
              <a:rPr lang="it-IT" sz="2800" i="1" dirty="0" smtClean="0">
                <a:solidFill>
                  <a:schemeClr val="bg1"/>
                </a:solidFill>
                <a:latin typeface="Arial" pitchFamily="34" charset="0"/>
                <a:cs typeface="Arial" pitchFamily="34" charset="0"/>
              </a:rPr>
              <a:t>siano stati </a:t>
            </a:r>
            <a:r>
              <a:rPr lang="it-IT" sz="2800" i="1" dirty="0">
                <a:solidFill>
                  <a:schemeClr val="bg1"/>
                </a:solidFill>
                <a:latin typeface="Arial" pitchFamily="34" charset="0"/>
                <a:cs typeface="Arial" pitchFamily="34" charset="0"/>
              </a:rPr>
              <a:t>adottati particolari criteri </a:t>
            </a:r>
            <a:r>
              <a:rPr lang="it-IT" sz="2800" i="1" dirty="0" smtClean="0">
                <a:solidFill>
                  <a:schemeClr val="bg1"/>
                </a:solidFill>
                <a:latin typeface="Arial" pitchFamily="34" charset="0"/>
                <a:cs typeface="Arial" pitchFamily="34" charset="0"/>
              </a:rPr>
              <a:t>didattici</a:t>
            </a:r>
            <a:r>
              <a:rPr lang="it-IT" sz="2800" i="1" dirty="0">
                <a:solidFill>
                  <a:schemeClr val="bg1"/>
                </a:solidFill>
                <a:latin typeface="Arial" pitchFamily="34" charset="0"/>
                <a:cs typeface="Arial" pitchFamily="34" charset="0"/>
              </a:rPr>
              <a:t>, </a:t>
            </a:r>
            <a:endParaRPr lang="it-IT" sz="2800" i="1" dirty="0" smtClean="0">
              <a:solidFill>
                <a:schemeClr val="bg1"/>
              </a:solidFill>
              <a:latin typeface="Arial" pitchFamily="34" charset="0"/>
              <a:cs typeface="Arial" pitchFamily="34" charset="0"/>
            </a:endParaRP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 quali </a:t>
            </a:r>
            <a:r>
              <a:rPr lang="it-IT" sz="2800" i="1" dirty="0">
                <a:solidFill>
                  <a:schemeClr val="bg1"/>
                </a:solidFill>
                <a:latin typeface="Arial" pitchFamily="34" charset="0"/>
                <a:cs typeface="Arial" pitchFamily="34" charset="0"/>
              </a:rPr>
              <a:t>attività integrative e </a:t>
            </a:r>
            <a:r>
              <a:rPr lang="it-IT" sz="2800" i="1" dirty="0" smtClean="0">
                <a:solidFill>
                  <a:schemeClr val="bg1"/>
                </a:solidFill>
                <a:latin typeface="Arial" pitchFamily="34" charset="0"/>
                <a:cs typeface="Arial" pitchFamily="34" charset="0"/>
              </a:rPr>
              <a:t>di sostegno siano state </a:t>
            </a:r>
            <a:r>
              <a:rPr lang="it-IT" sz="2800" i="1" dirty="0">
                <a:solidFill>
                  <a:schemeClr val="bg1"/>
                </a:solidFill>
                <a:latin typeface="Arial" pitchFamily="34" charset="0"/>
                <a:cs typeface="Arial" pitchFamily="34" charset="0"/>
              </a:rPr>
              <a:t>svolte</a:t>
            </a:r>
            <a:r>
              <a:rPr lang="it-IT" sz="2800" i="1" dirty="0" smtClean="0">
                <a:solidFill>
                  <a:srgbClr val="FFFF00"/>
                </a:solidFill>
                <a:latin typeface="Arial" pitchFamily="34" charset="0"/>
                <a:cs typeface="Arial" pitchFamily="34" charset="0"/>
              </a:rPr>
              <a:t>,</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anche in sostituzione parziale </a:t>
            </a:r>
            <a:r>
              <a:rPr lang="it-IT" sz="2800" i="1" dirty="0" smtClean="0">
                <a:solidFill>
                  <a:srgbClr val="FFFF00"/>
                </a:solidFill>
                <a:latin typeface="Arial" pitchFamily="34" charset="0"/>
                <a:cs typeface="Arial" pitchFamily="34" charset="0"/>
              </a:rPr>
              <a:t>dei</a:t>
            </a:r>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contenuti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programmatici </a:t>
            </a:r>
            <a:r>
              <a:rPr lang="it-IT" sz="2800" i="1" dirty="0">
                <a:solidFill>
                  <a:srgbClr val="FFFF00"/>
                </a:solidFill>
                <a:latin typeface="Arial" pitchFamily="34" charset="0"/>
                <a:cs typeface="Arial" pitchFamily="34" charset="0"/>
              </a:rPr>
              <a:t>di alcune discipline</a:t>
            </a:r>
          </a:p>
          <a:p>
            <a:r>
              <a:rPr lang="it-IT" sz="2800" i="1" dirty="0" smtClean="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3.</a:t>
            </a:r>
            <a:r>
              <a:rPr lang="it-IT" sz="2800" i="1" dirty="0" smtClean="0">
                <a:solidFill>
                  <a:srgbClr val="FFFF00"/>
                </a:solidFill>
                <a:latin typeface="Arial" pitchFamily="34" charset="0"/>
                <a:cs typeface="Arial" pitchFamily="34" charset="0"/>
              </a:rPr>
              <a:t> Nell’ambito </a:t>
            </a:r>
            <a:r>
              <a:rPr lang="it-IT" sz="2800" i="1" dirty="0">
                <a:solidFill>
                  <a:srgbClr val="FFFF00"/>
                </a:solidFill>
                <a:latin typeface="Arial" pitchFamily="34" charset="0"/>
                <a:cs typeface="Arial" pitchFamily="34" charset="0"/>
              </a:rPr>
              <a:t>della </a:t>
            </a:r>
            <a:r>
              <a:rPr lang="it-IT" sz="2800" i="1" dirty="0">
                <a:solidFill>
                  <a:schemeClr val="bg1"/>
                </a:solidFill>
                <a:latin typeface="Arial" pitchFamily="34" charset="0"/>
                <a:cs typeface="Arial" pitchFamily="34" charset="0"/>
              </a:rPr>
              <a:t>scuola secondaria di </a:t>
            </a:r>
            <a:r>
              <a:rPr lang="it-IT" sz="2800" i="1" dirty="0" smtClean="0">
                <a:solidFill>
                  <a:schemeClr val="bg1"/>
                </a:solidFill>
                <a:latin typeface="Arial" pitchFamily="34" charset="0"/>
                <a:cs typeface="Arial" pitchFamily="34" charset="0"/>
              </a:rPr>
              <a:t>secondo </a:t>
            </a:r>
          </a:p>
          <a:p>
            <a:r>
              <a:rPr lang="it-IT" sz="2800" i="1" dirty="0" smtClean="0">
                <a:solidFill>
                  <a:schemeClr val="bg1"/>
                </a:solidFill>
                <a:latin typeface="Arial" pitchFamily="34" charset="0"/>
                <a:cs typeface="Arial" pitchFamily="34" charset="0"/>
              </a:rPr>
              <a:t>  grado</a:t>
            </a:r>
            <a:r>
              <a:rPr lang="it-IT" sz="2800" i="1" dirty="0">
                <a:solidFill>
                  <a:srgbClr val="FFFF00"/>
                </a:solidFill>
                <a:latin typeface="Arial" pitchFamily="34" charset="0"/>
                <a:cs typeface="Arial" pitchFamily="34" charset="0"/>
              </a:rPr>
              <a:t>, per </a:t>
            </a:r>
            <a:r>
              <a:rPr lang="it-IT" sz="2800" i="1" dirty="0" smtClean="0">
                <a:solidFill>
                  <a:srgbClr val="FFFF00"/>
                </a:solidFill>
                <a:latin typeface="Arial" pitchFamily="34" charset="0"/>
                <a:cs typeface="Arial" pitchFamily="34" charset="0"/>
              </a:rPr>
              <a:t>gli alunni </a:t>
            </a:r>
            <a:r>
              <a:rPr lang="it-IT" sz="2800" i="1" dirty="0">
                <a:solidFill>
                  <a:srgbClr val="FFFF00"/>
                </a:solidFill>
                <a:latin typeface="Arial" pitchFamily="34" charset="0"/>
                <a:cs typeface="Arial" pitchFamily="34" charset="0"/>
              </a:rPr>
              <a:t>handicappati sono </a:t>
            </a:r>
            <a:r>
              <a:rPr lang="it-IT" sz="2800" i="1" dirty="0" smtClean="0">
                <a:solidFill>
                  <a:srgbClr val="FFFF00"/>
                </a:solidFill>
                <a:latin typeface="Arial" pitchFamily="34" charset="0"/>
                <a:cs typeface="Arial" pitchFamily="34" charset="0"/>
              </a:rPr>
              <a:t>consentite</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prove </a:t>
            </a:r>
            <a:r>
              <a:rPr lang="it-IT" sz="2800" i="1" dirty="0">
                <a:solidFill>
                  <a:schemeClr val="bg1"/>
                </a:solidFill>
                <a:latin typeface="Arial" pitchFamily="34" charset="0"/>
                <a:cs typeface="Arial" pitchFamily="34" charset="0"/>
              </a:rPr>
              <a:t>equipollenti </a:t>
            </a:r>
            <a:r>
              <a:rPr lang="it-IT" sz="2800" i="1" dirty="0">
                <a:solidFill>
                  <a:srgbClr val="FFFF00"/>
                </a:solidFill>
                <a:latin typeface="Arial" pitchFamily="34" charset="0"/>
                <a:cs typeface="Arial" pitchFamily="34" charset="0"/>
              </a:rPr>
              <a:t>e </a:t>
            </a:r>
            <a:r>
              <a:rPr lang="it-IT" sz="2800" i="1" dirty="0" smtClean="0">
                <a:solidFill>
                  <a:schemeClr val="bg1"/>
                </a:solidFill>
                <a:latin typeface="Arial" pitchFamily="34" charset="0"/>
                <a:cs typeface="Arial" pitchFamily="34" charset="0"/>
              </a:rPr>
              <a:t>tempi più </a:t>
            </a:r>
            <a:r>
              <a:rPr lang="it-IT" sz="2800" i="1" dirty="0">
                <a:solidFill>
                  <a:schemeClr val="bg1"/>
                </a:solidFill>
                <a:latin typeface="Arial" pitchFamily="34" charset="0"/>
                <a:cs typeface="Arial" pitchFamily="34" charset="0"/>
              </a:rPr>
              <a:t>lunghi</a:t>
            </a:r>
            <a:r>
              <a:rPr lang="it-IT" sz="2800" i="1" dirty="0">
                <a:solidFill>
                  <a:srgbClr val="FFFF00"/>
                </a:solidFill>
                <a:latin typeface="Arial" pitchFamily="34" charset="0"/>
                <a:cs typeface="Arial" pitchFamily="34" charset="0"/>
              </a:rPr>
              <a:t> per </a:t>
            </a:r>
            <a:r>
              <a:rPr lang="it-IT" sz="2800" i="1" dirty="0" smtClean="0">
                <a:solidFill>
                  <a:srgbClr val="FFFF00"/>
                </a:solidFill>
                <a:latin typeface="Arial" pitchFamily="34" charset="0"/>
                <a:cs typeface="Arial" pitchFamily="34" charset="0"/>
              </a:rPr>
              <a:t>l’effettuazione</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delle prove  e la presenza </a:t>
            </a:r>
            <a:r>
              <a:rPr lang="it-IT" sz="2800" i="1" dirty="0" smtClean="0">
                <a:solidFill>
                  <a:srgbClr val="FFFF00"/>
                </a:solidFill>
                <a:latin typeface="Arial" pitchFamily="34" charset="0"/>
                <a:cs typeface="Arial" pitchFamily="34" charset="0"/>
              </a:rPr>
              <a:t>di </a:t>
            </a:r>
            <a:r>
              <a:rPr lang="it-IT" sz="2800" i="1" dirty="0" smtClean="0">
                <a:solidFill>
                  <a:schemeClr val="bg1"/>
                </a:solidFill>
                <a:latin typeface="Arial" pitchFamily="34" charset="0"/>
                <a:cs typeface="Arial" pitchFamily="34" charset="0"/>
              </a:rPr>
              <a:t>assistenti</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per l’autonomia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e </a:t>
            </a:r>
            <a:r>
              <a:rPr lang="it-IT" sz="2800" i="1" dirty="0">
                <a:solidFill>
                  <a:srgbClr val="FFFF00"/>
                </a:solidFill>
                <a:latin typeface="Arial" pitchFamily="34" charset="0"/>
                <a:cs typeface="Arial" pitchFamily="34" charset="0"/>
              </a:rPr>
              <a:t>la comunicazione</a:t>
            </a:r>
          </a:p>
          <a:p>
            <a:r>
              <a:rPr lang="it-IT" sz="2800" i="1" dirty="0" smtClean="0">
                <a:solidFill>
                  <a:srgbClr val="FFFF00"/>
                </a:solidFill>
                <a:latin typeface="Arial" pitchFamily="34" charset="0"/>
                <a:cs typeface="Arial" pitchFamily="34" charset="0"/>
              </a:rPr>
              <a:t>  </a:t>
            </a:r>
            <a:r>
              <a:rPr lang="it-IT" sz="2800" i="1" dirty="0" smtClean="0">
                <a:solidFill>
                  <a:srgbClr val="FF0000"/>
                </a:solidFill>
                <a:latin typeface="Arial" pitchFamily="34" charset="0"/>
                <a:cs typeface="Arial" pitchFamily="34" charset="0"/>
              </a:rPr>
              <a:t>4. </a:t>
            </a:r>
            <a:r>
              <a:rPr lang="it-IT" sz="2800" i="1" dirty="0" smtClean="0">
                <a:solidFill>
                  <a:srgbClr val="FFFF00"/>
                </a:solidFill>
                <a:latin typeface="Arial" pitchFamily="34" charset="0"/>
                <a:cs typeface="Arial" pitchFamily="34" charset="0"/>
              </a:rPr>
              <a:t>Gli </a:t>
            </a:r>
            <a:r>
              <a:rPr lang="it-IT" sz="2800" i="1" dirty="0">
                <a:solidFill>
                  <a:srgbClr val="FFFF00"/>
                </a:solidFill>
                <a:latin typeface="Arial" pitchFamily="34" charset="0"/>
                <a:cs typeface="Arial" pitchFamily="34" charset="0"/>
              </a:rPr>
              <a:t>alunni handicappati sostengono le prove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finalizzate </a:t>
            </a:r>
            <a:r>
              <a:rPr lang="it-IT" sz="2800" i="1" dirty="0">
                <a:solidFill>
                  <a:srgbClr val="FFFF00"/>
                </a:solidFill>
                <a:latin typeface="Arial" pitchFamily="34" charset="0"/>
                <a:cs typeface="Arial" pitchFamily="34" charset="0"/>
              </a:rPr>
              <a:t>alla </a:t>
            </a:r>
            <a:r>
              <a:rPr lang="it-IT" sz="2800" i="1" dirty="0" smtClean="0">
                <a:solidFill>
                  <a:srgbClr val="FFFF00"/>
                </a:solidFill>
                <a:latin typeface="Arial" pitchFamily="34" charset="0"/>
                <a:cs typeface="Arial" pitchFamily="34" charset="0"/>
              </a:rPr>
              <a:t>valutazione </a:t>
            </a:r>
            <a:r>
              <a:rPr lang="it-IT" sz="2800" i="1" dirty="0">
                <a:solidFill>
                  <a:srgbClr val="FFFF00"/>
                </a:solidFill>
                <a:latin typeface="Arial" pitchFamily="34" charset="0"/>
                <a:cs typeface="Arial" pitchFamily="34" charset="0"/>
              </a:rPr>
              <a:t>del rendimento </a:t>
            </a:r>
            <a:r>
              <a:rPr lang="it-IT" sz="2800" i="1" dirty="0" smtClean="0">
                <a:solidFill>
                  <a:srgbClr val="FFFF00"/>
                </a:solidFill>
                <a:latin typeface="Arial" pitchFamily="34" charset="0"/>
                <a:cs typeface="Arial" pitchFamily="34" charset="0"/>
              </a:rPr>
              <a:t>scolastico o</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allo svolgimento di </a:t>
            </a:r>
            <a:r>
              <a:rPr lang="it-IT" sz="2800" i="1" dirty="0" smtClean="0">
                <a:solidFill>
                  <a:srgbClr val="FFFF00"/>
                </a:solidFill>
                <a:latin typeface="Arial" pitchFamily="34" charset="0"/>
                <a:cs typeface="Arial" pitchFamily="34" charset="0"/>
              </a:rPr>
              <a:t>esami, </a:t>
            </a:r>
            <a:r>
              <a:rPr lang="it-IT" sz="2800" i="1" dirty="0">
                <a:solidFill>
                  <a:srgbClr val="FFFF00"/>
                </a:solidFill>
                <a:latin typeface="Arial" pitchFamily="34" charset="0"/>
                <a:cs typeface="Arial" pitchFamily="34" charset="0"/>
              </a:rPr>
              <a:t>anche </a:t>
            </a:r>
            <a:r>
              <a:rPr lang="it-IT" sz="2800" i="1" dirty="0" smtClean="0">
                <a:solidFill>
                  <a:srgbClr val="FFFF00"/>
                </a:solidFill>
                <a:latin typeface="Arial" pitchFamily="34" charset="0"/>
                <a:cs typeface="Arial" pitchFamily="34" charset="0"/>
              </a:rPr>
              <a:t>universitari, con l’uso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degli </a:t>
            </a:r>
            <a:r>
              <a:rPr lang="it-IT" sz="2800" i="1" dirty="0">
                <a:solidFill>
                  <a:schemeClr val="bg1"/>
                </a:solidFill>
                <a:latin typeface="Arial" pitchFamily="34" charset="0"/>
                <a:cs typeface="Arial" pitchFamily="34" charset="0"/>
              </a:rPr>
              <a:t>ausili</a:t>
            </a:r>
            <a:r>
              <a:rPr lang="it-IT" sz="2800" i="1" dirty="0">
                <a:solidFill>
                  <a:srgbClr val="FFFF00"/>
                </a:solidFill>
                <a:latin typeface="Arial" pitchFamily="34" charset="0"/>
                <a:cs typeface="Arial" pitchFamily="34" charset="0"/>
              </a:rPr>
              <a:t> loro necessari</a:t>
            </a:r>
          </a:p>
        </p:txBody>
      </p:sp>
    </p:spTree>
    <p:extLst>
      <p:ext uri="{BB962C8B-B14F-4D97-AF65-F5344CB8AC3E}">
        <p14:creationId xmlns:p14="http://schemas.microsoft.com/office/powerpoint/2010/main" xmlns="" val="26654399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5502"/>
            <a:ext cx="9252520" cy="7017306"/>
          </a:xfrm>
          <a:prstGeom prst="rect">
            <a:avLst/>
          </a:prstGeom>
          <a:solidFill>
            <a:srgbClr val="002060"/>
          </a:solidFill>
        </p:spPr>
        <p:txBody>
          <a:bodyPr wrap="square">
            <a:spAutoFit/>
          </a:bodyPr>
          <a:lstStyle/>
          <a:p>
            <a:r>
              <a:rPr lang="it-IT" sz="2400" dirty="0" smtClean="0">
                <a:solidFill>
                  <a:srgbClr val="FF0000"/>
                </a:solidFill>
                <a:latin typeface="Arial" pitchFamily="34" charset="0"/>
                <a:cs typeface="Arial" pitchFamily="34" charset="0"/>
              </a:rPr>
              <a:t>D</a:t>
            </a:r>
            <a:r>
              <a:rPr lang="it-IT" sz="2400" dirty="0">
                <a:solidFill>
                  <a:srgbClr val="FF0000"/>
                </a:solidFill>
                <a:latin typeface="Arial" pitchFamily="34" charset="0"/>
                <a:cs typeface="Arial" pitchFamily="34" charset="0"/>
              </a:rPr>
              <a:t>) </a:t>
            </a:r>
            <a:r>
              <a:rPr lang="it-IT" sz="2000" dirty="0">
                <a:solidFill>
                  <a:srgbClr val="FFFF00"/>
                </a:solidFill>
                <a:latin typeface="Arial" pitchFamily="34" charset="0"/>
                <a:cs typeface="Arial" pitchFamily="34" charset="0"/>
              </a:rPr>
              <a:t>Gli alunni </a:t>
            </a:r>
            <a:r>
              <a:rPr lang="it-IT" sz="2000" dirty="0" smtClean="0">
                <a:solidFill>
                  <a:srgbClr val="FFFF00"/>
                </a:solidFill>
                <a:latin typeface="Arial" pitchFamily="34" charset="0"/>
                <a:cs typeface="Arial" pitchFamily="34" charset="0"/>
              </a:rPr>
              <a:t>disabili </a:t>
            </a:r>
            <a:r>
              <a:rPr lang="it-IT" sz="2000" dirty="0">
                <a:solidFill>
                  <a:srgbClr val="FFFF00"/>
                </a:solidFill>
                <a:latin typeface="Arial" pitchFamily="34" charset="0"/>
                <a:cs typeface="Arial" pitchFamily="34" charset="0"/>
              </a:rPr>
              <a:t>conseguono un </a:t>
            </a:r>
            <a:r>
              <a:rPr lang="it-IT" sz="2000" dirty="0">
                <a:solidFill>
                  <a:schemeClr val="bg1"/>
                </a:solidFill>
                <a:latin typeface="Arial" pitchFamily="34" charset="0"/>
                <a:cs typeface="Arial" pitchFamily="34" charset="0"/>
              </a:rPr>
              <a:t>titolo di studio </a:t>
            </a:r>
            <a:r>
              <a:rPr lang="it-IT" sz="2000" dirty="0" smtClean="0">
                <a:solidFill>
                  <a:schemeClr val="bg1"/>
                </a:solidFill>
                <a:latin typeface="Arial" pitchFamily="34" charset="0"/>
                <a:cs typeface="Arial" pitchFamily="34" charset="0"/>
              </a:rPr>
              <a:t>con valore legale</a:t>
            </a:r>
            <a:r>
              <a:rPr lang="it-IT" sz="2000" dirty="0" smtClean="0">
                <a:solidFill>
                  <a:srgbClr val="FFFF00"/>
                </a:solidFill>
                <a:latin typeface="Arial" pitchFamily="34" charset="0"/>
                <a:cs typeface="Arial" pitchFamily="34" charset="0"/>
              </a:rPr>
              <a:t>?</a:t>
            </a:r>
            <a:endParaRPr lang="it-IT" sz="2000" dirty="0">
              <a:solidFill>
                <a:srgbClr val="FFFF00"/>
              </a:solidFill>
              <a:latin typeface="Arial" pitchFamily="34" charset="0"/>
              <a:cs typeface="Arial" pitchFamily="34" charset="0"/>
            </a:endParaRPr>
          </a:p>
          <a:p>
            <a:r>
              <a:rPr lang="it-IT" sz="2400" dirty="0">
                <a:solidFill>
                  <a:srgbClr val="FF0000"/>
                </a:solidFill>
                <a:latin typeface="Arial" pitchFamily="34" charset="0"/>
                <a:cs typeface="Arial" pitchFamily="34" charset="0"/>
              </a:rPr>
              <a:t>R) </a:t>
            </a:r>
            <a:r>
              <a:rPr lang="it-IT" sz="2400" i="1" dirty="0" smtClean="0">
                <a:solidFill>
                  <a:schemeClr val="bg1"/>
                </a:solidFill>
                <a:latin typeface="Arial" pitchFamily="34" charset="0"/>
                <a:cs typeface="Arial" pitchFamily="34" charset="0"/>
              </a:rPr>
              <a:t>Occorre distinguere </a:t>
            </a:r>
            <a:r>
              <a:rPr lang="it-IT" sz="2400" i="1" dirty="0">
                <a:solidFill>
                  <a:srgbClr val="FFFF00"/>
                </a:solidFill>
                <a:latin typeface="Arial" pitchFamily="34" charset="0"/>
                <a:cs typeface="Arial" pitchFamily="34" charset="0"/>
              </a:rPr>
              <a:t>tra il primo e il secondo ciclo di istruzione: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b="1" i="1" dirty="0" smtClean="0">
                <a:solidFill>
                  <a:schemeClr val="bg1"/>
                </a:solidFill>
                <a:latin typeface="Arial" pitchFamily="34" charset="0"/>
                <a:cs typeface="Arial" pitchFamily="34" charset="0"/>
              </a:rPr>
              <a:t>nel </a:t>
            </a:r>
            <a:r>
              <a:rPr lang="it-IT" sz="2400" b="1" i="1" dirty="0">
                <a:solidFill>
                  <a:schemeClr val="bg1"/>
                </a:solidFill>
                <a:latin typeface="Arial" pitchFamily="34" charset="0"/>
                <a:cs typeface="Arial" pitchFamily="34" charset="0"/>
              </a:rPr>
              <a:t>primo ciclo</a:t>
            </a:r>
            <a:r>
              <a:rPr lang="it-IT" sz="2400" i="1" dirty="0">
                <a:solidFill>
                  <a:srgbClr val="FFFF00"/>
                </a:solidFill>
                <a:latin typeface="Arial" pitchFamily="34" charset="0"/>
                <a:cs typeface="Arial" pitchFamily="34" charset="0"/>
              </a:rPr>
              <a:t>, </a:t>
            </a:r>
            <a:r>
              <a:rPr lang="it-IT" sz="2400" b="1" i="1" dirty="0" smtClean="0">
                <a:solidFill>
                  <a:schemeClr val="bg1"/>
                </a:solidFill>
                <a:latin typeface="Arial" pitchFamily="34" charset="0"/>
                <a:cs typeface="Arial" pitchFamily="34" charset="0"/>
              </a:rPr>
              <a:t>la </a:t>
            </a:r>
            <a:r>
              <a:rPr lang="it-IT" sz="2400" b="1" i="1" dirty="0">
                <a:solidFill>
                  <a:schemeClr val="bg1"/>
                </a:solidFill>
                <a:latin typeface="Arial" pitchFamily="34" charset="0"/>
                <a:cs typeface="Arial" pitchFamily="34" charset="0"/>
              </a:rPr>
              <a:t>programmazione è sempre valida </a:t>
            </a:r>
            <a:r>
              <a:rPr lang="it-IT" sz="2400" i="1" dirty="0">
                <a:solidFill>
                  <a:schemeClr val="bg1"/>
                </a:solidFill>
                <a:latin typeface="Arial" pitchFamily="34" charset="0"/>
                <a:cs typeface="Arial" pitchFamily="34" charset="0"/>
              </a:rPr>
              <a:t>per </a:t>
            </a:r>
            <a:r>
              <a:rPr lang="it-IT" sz="2400" i="1" dirty="0" smtClean="0">
                <a:solidFill>
                  <a:schemeClr val="bg1"/>
                </a:solidFill>
                <a:latin typeface="Arial" pitchFamily="34" charset="0"/>
                <a:cs typeface="Arial" pitchFamily="34" charset="0"/>
              </a:rPr>
              <a:t>la</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promozione </a:t>
            </a:r>
            <a:r>
              <a:rPr lang="it-IT" sz="2400" i="1" dirty="0">
                <a:solidFill>
                  <a:schemeClr val="bg1"/>
                </a:solidFill>
                <a:latin typeface="Arial" pitchFamily="34" charset="0"/>
                <a:cs typeface="Arial" pitchFamily="34" charset="0"/>
              </a:rPr>
              <a:t>alla </a:t>
            </a:r>
            <a:r>
              <a:rPr lang="it-IT" sz="2400" i="1" dirty="0" smtClean="0">
                <a:solidFill>
                  <a:schemeClr val="bg1"/>
                </a:solidFill>
                <a:latin typeface="Arial" pitchFamily="34" charset="0"/>
                <a:cs typeface="Arial" pitchFamily="34" charset="0"/>
              </a:rPr>
              <a:t>classe successiva</a:t>
            </a:r>
            <a:r>
              <a:rPr lang="it-IT" sz="2400" i="1" dirty="0">
                <a:solidFill>
                  <a:srgbClr val="FFFF00"/>
                </a:solidFill>
                <a:latin typeface="Arial" pitchFamily="34" charset="0"/>
                <a:cs typeface="Arial" pitchFamily="34" charset="0"/>
              </a:rPr>
              <a:t>, anche quando </a:t>
            </a:r>
            <a:r>
              <a:rPr lang="it-IT" sz="2400" i="1" dirty="0" smtClean="0">
                <a:solidFill>
                  <a:srgbClr val="FFFF00"/>
                </a:solidFill>
                <a:latin typeface="Arial" pitchFamily="34" charset="0"/>
                <a:cs typeface="Arial" pitchFamily="34" charset="0"/>
              </a:rPr>
              <a:t>è del tutto</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differenziata poiché </a:t>
            </a:r>
            <a:r>
              <a:rPr lang="it-IT" sz="2400" i="1" dirty="0">
                <a:solidFill>
                  <a:srgbClr val="FFFF00"/>
                </a:solidFill>
                <a:latin typeface="Arial" pitchFamily="34" charset="0"/>
                <a:cs typeface="Arial" pitchFamily="34" charset="0"/>
              </a:rPr>
              <a:t>la valutazione degli </a:t>
            </a:r>
            <a:r>
              <a:rPr lang="it-IT" sz="2400" i="1" dirty="0" smtClean="0">
                <a:solidFill>
                  <a:srgbClr val="FFFF00"/>
                </a:solidFill>
                <a:latin typeface="Arial" pitchFamily="34" charset="0"/>
                <a:cs typeface="Arial" pitchFamily="34" charset="0"/>
              </a:rPr>
              <a:t>alunni disabili avviene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sempre in base al loro </a:t>
            </a:r>
            <a:r>
              <a:rPr lang="it-IT" sz="2400" i="1" dirty="0" smtClean="0">
                <a:solidFill>
                  <a:srgbClr val="FFFF00"/>
                </a:solidFill>
                <a:latin typeface="Arial" pitchFamily="34" charset="0"/>
                <a:cs typeface="Arial" pitchFamily="34" charset="0"/>
              </a:rPr>
              <a:t>PEI</a:t>
            </a:r>
            <a:endParaRPr lang="it-IT" sz="2400" i="1" dirty="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Questo vale </a:t>
            </a:r>
            <a:r>
              <a:rPr lang="it-IT" sz="2400" i="1" dirty="0">
                <a:solidFill>
                  <a:srgbClr val="FFFF00"/>
                </a:solidFill>
                <a:latin typeface="Arial" pitchFamily="34" charset="0"/>
                <a:cs typeface="Arial" pitchFamily="34" charset="0"/>
              </a:rPr>
              <a:t>anche al momento </a:t>
            </a:r>
            <a:r>
              <a:rPr lang="it-IT" sz="2400" i="1" dirty="0" smtClean="0">
                <a:solidFill>
                  <a:srgbClr val="FFFF00"/>
                </a:solidFill>
                <a:latin typeface="Arial" pitchFamily="34" charset="0"/>
                <a:cs typeface="Arial" pitchFamily="34" charset="0"/>
              </a:rPr>
              <a:t>dell’esame </a:t>
            </a:r>
            <a:r>
              <a:rPr lang="it-IT" sz="2400" i="1" dirty="0">
                <a:solidFill>
                  <a:srgbClr val="FFFF00"/>
                </a:solidFill>
                <a:latin typeface="Arial" pitchFamily="34" charset="0"/>
                <a:cs typeface="Arial" pitchFamily="34" charset="0"/>
              </a:rPr>
              <a:t>di Stato </a:t>
            </a:r>
            <a:r>
              <a:rPr lang="it-IT" sz="2400" i="1" dirty="0" smtClean="0">
                <a:solidFill>
                  <a:srgbClr val="FFFF00"/>
                </a:solidFill>
                <a:latin typeface="Arial" pitchFamily="34" charset="0"/>
                <a:cs typeface="Arial" pitchFamily="34" charset="0"/>
              </a:rPr>
              <a:t>conclusivo</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000" i="1" dirty="0">
                <a:solidFill>
                  <a:srgbClr val="FFFF00"/>
                </a:solidFill>
                <a:latin typeface="Arial" pitchFamily="34" charset="0"/>
                <a:cs typeface="Arial" pitchFamily="34" charset="0"/>
              </a:rPr>
              <a:t>(ex esame </a:t>
            </a:r>
            <a:r>
              <a:rPr lang="it-IT" sz="2000" i="1" dirty="0" smtClean="0">
                <a:solidFill>
                  <a:srgbClr val="FFFF00"/>
                </a:solidFill>
                <a:latin typeface="Arial" pitchFamily="34" charset="0"/>
                <a:cs typeface="Arial" pitchFamily="34" charset="0"/>
              </a:rPr>
              <a:t>di licenza media</a:t>
            </a:r>
            <a:r>
              <a:rPr lang="it-IT" sz="2000" i="1" dirty="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che il </a:t>
            </a:r>
            <a:r>
              <a:rPr lang="it-IT" sz="2400" i="1" dirty="0" smtClean="0">
                <a:solidFill>
                  <a:srgbClr val="FFFF00"/>
                </a:solidFill>
                <a:latin typeface="Arial" pitchFamily="34" charset="0"/>
                <a:cs typeface="Arial" pitchFamily="34" charset="0"/>
              </a:rPr>
              <a:t>candidato disabile </a:t>
            </a:r>
            <a:r>
              <a:rPr lang="it-IT" sz="2400" i="1" dirty="0">
                <a:solidFill>
                  <a:srgbClr val="FFFF00"/>
                </a:solidFill>
                <a:latin typeface="Arial" pitchFamily="34" charset="0"/>
                <a:cs typeface="Arial" pitchFamily="34" charset="0"/>
              </a:rPr>
              <a:t>potrà </a:t>
            </a:r>
            <a:r>
              <a:rPr lang="it-IT" sz="2400" i="1" dirty="0" smtClean="0">
                <a:solidFill>
                  <a:srgbClr val="FFFF00"/>
                </a:solidFill>
                <a:latin typeface="Arial" pitchFamily="34" charset="0"/>
                <a:cs typeface="Arial" pitchFamily="34" charset="0"/>
              </a:rPr>
              <a:t>affrontare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chemeClr val="bg1"/>
                </a:solidFill>
                <a:latin typeface="Arial" pitchFamily="34" charset="0"/>
                <a:cs typeface="Arial" pitchFamily="34" charset="0"/>
              </a:rPr>
              <a:t>anche sostenendo </a:t>
            </a:r>
            <a:r>
              <a:rPr lang="it-IT" sz="2400" i="1" dirty="0" smtClean="0">
                <a:solidFill>
                  <a:schemeClr val="bg1"/>
                </a:solidFill>
                <a:latin typeface="Arial" pitchFamily="34" charset="0"/>
                <a:cs typeface="Arial" pitchFamily="34" charset="0"/>
              </a:rPr>
              <a:t>prove totalmente </a:t>
            </a:r>
            <a:r>
              <a:rPr lang="it-IT" sz="2400" i="1" dirty="0">
                <a:solidFill>
                  <a:schemeClr val="bg1"/>
                </a:solidFill>
                <a:latin typeface="Arial" pitchFamily="34" charset="0"/>
                <a:cs typeface="Arial" pitchFamily="34" charset="0"/>
              </a:rPr>
              <a:t>differenziate, in base </a:t>
            </a:r>
            <a:r>
              <a:rPr lang="it-IT" sz="2400" i="1" dirty="0" smtClean="0">
                <a:solidFill>
                  <a:schemeClr val="bg1"/>
                </a:solidFill>
                <a:latin typeface="Arial" pitchFamily="34" charset="0"/>
                <a:cs typeface="Arial" pitchFamily="34" charset="0"/>
              </a:rPr>
              <a:t>a</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a:t>
            </a:r>
            <a:r>
              <a:rPr lang="it-IT" sz="2400" i="1" dirty="0">
                <a:solidFill>
                  <a:schemeClr val="bg1"/>
                </a:solidFill>
                <a:latin typeface="Arial" pitchFamily="34" charset="0"/>
                <a:cs typeface="Arial" pitchFamily="34" charset="0"/>
              </a:rPr>
              <a:t>quanto stabilito nel suo </a:t>
            </a:r>
            <a:r>
              <a:rPr lang="it-IT" sz="2400" i="1" dirty="0" smtClean="0">
                <a:solidFill>
                  <a:schemeClr val="bg1"/>
                </a:solidFill>
                <a:latin typeface="Arial" pitchFamily="34" charset="0"/>
                <a:cs typeface="Arial" pitchFamily="34" charset="0"/>
              </a:rPr>
              <a:t>PEI</a:t>
            </a:r>
            <a:endParaRPr lang="it-IT" sz="2400" i="1" dirty="0">
              <a:solidFill>
                <a:schemeClr val="bg1"/>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Superando </a:t>
            </a:r>
            <a:r>
              <a:rPr lang="it-IT" sz="2400" i="1" dirty="0">
                <a:solidFill>
                  <a:srgbClr val="FFFF00"/>
                </a:solidFill>
                <a:latin typeface="Arial" pitchFamily="34" charset="0"/>
                <a:cs typeface="Arial" pitchFamily="34" charset="0"/>
              </a:rPr>
              <a:t>queste prove conseguirà un diploma valido a tutti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gli </a:t>
            </a:r>
            <a:r>
              <a:rPr lang="it-IT" sz="2400" i="1" dirty="0">
                <a:solidFill>
                  <a:srgbClr val="FFFF00"/>
                </a:solidFill>
                <a:latin typeface="Arial" pitchFamily="34" charset="0"/>
                <a:cs typeface="Arial" pitchFamily="34" charset="0"/>
              </a:rPr>
              <a:t>effetti, </a:t>
            </a:r>
            <a:r>
              <a:rPr lang="it-IT" sz="2400" i="1" dirty="0" smtClean="0">
                <a:solidFill>
                  <a:srgbClr val="FFFF00"/>
                </a:solidFill>
                <a:latin typeface="Arial" pitchFamily="34" charset="0"/>
                <a:cs typeface="Arial" pitchFamily="34" charset="0"/>
              </a:rPr>
              <a:t>senza nessuna menzione </a:t>
            </a:r>
            <a:r>
              <a:rPr lang="it-IT" sz="2400" i="1" dirty="0">
                <a:solidFill>
                  <a:srgbClr val="FFFF00"/>
                </a:solidFill>
                <a:latin typeface="Arial" pitchFamily="34" charset="0"/>
                <a:cs typeface="Arial" pitchFamily="34" charset="0"/>
              </a:rPr>
              <a:t>del particolare </a:t>
            </a:r>
            <a:r>
              <a:rPr lang="it-IT" sz="2400" i="1" dirty="0" smtClean="0">
                <a:solidFill>
                  <a:srgbClr val="FFFF00"/>
                </a:solidFill>
                <a:latin typeface="Arial" pitchFamily="34" charset="0"/>
                <a:cs typeface="Arial" pitchFamily="34" charset="0"/>
              </a:rPr>
              <a:t>percorso</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seguito.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L</a:t>
            </a:r>
            <a:r>
              <a:rPr lang="it-IT" sz="2400" i="1" dirty="0" smtClean="0">
                <a:solidFill>
                  <a:srgbClr val="FFFF00"/>
                </a:solidFill>
                <a:latin typeface="Arial" pitchFamily="34" charset="0"/>
                <a:cs typeface="Arial" pitchFamily="34" charset="0"/>
              </a:rPr>
              <a:t>'art </a:t>
            </a:r>
            <a:r>
              <a:rPr lang="it-IT" sz="2400" i="1" dirty="0">
                <a:solidFill>
                  <a:srgbClr val="FFFF00"/>
                </a:solidFill>
                <a:latin typeface="Arial" pitchFamily="34" charset="0"/>
                <a:cs typeface="Arial" pitchFamily="34" charset="0"/>
              </a:rPr>
              <a:t>11 </a:t>
            </a:r>
            <a:r>
              <a:rPr lang="it-IT" sz="2400" i="1" dirty="0" smtClean="0">
                <a:solidFill>
                  <a:srgbClr val="FFFF00"/>
                </a:solidFill>
                <a:latin typeface="Arial" pitchFamily="34" charset="0"/>
                <a:cs typeface="Arial" pitchFamily="34" charset="0"/>
              </a:rPr>
              <a:t>c. </a:t>
            </a:r>
            <a:r>
              <a:rPr lang="it-IT" sz="2400" i="1" dirty="0">
                <a:solidFill>
                  <a:srgbClr val="FFFF00"/>
                </a:solidFill>
                <a:latin typeface="Arial" pitchFamily="34" charset="0"/>
                <a:cs typeface="Arial" pitchFamily="34" charset="0"/>
              </a:rPr>
              <a:t>11 </a:t>
            </a:r>
            <a:r>
              <a:rPr lang="it-IT" sz="2400" i="1" dirty="0" smtClean="0">
                <a:solidFill>
                  <a:srgbClr val="FFFF00"/>
                </a:solidFill>
                <a:latin typeface="Arial" pitchFamily="34" charset="0"/>
                <a:cs typeface="Arial" pitchFamily="34" charset="0"/>
              </a:rPr>
              <a:t>dell'OM </a:t>
            </a:r>
            <a:r>
              <a:rPr lang="it-IT" sz="2400" i="1" dirty="0">
                <a:solidFill>
                  <a:srgbClr val="FFFF00"/>
                </a:solidFill>
                <a:latin typeface="Arial" pitchFamily="34" charset="0"/>
                <a:cs typeface="Arial" pitchFamily="34" charset="0"/>
              </a:rPr>
              <a:t>n. </a:t>
            </a:r>
            <a:r>
              <a:rPr lang="it-IT" sz="2400" i="1" dirty="0" smtClean="0">
                <a:solidFill>
                  <a:srgbClr val="FFFF00"/>
                </a:solidFill>
                <a:latin typeface="Arial" pitchFamily="34" charset="0"/>
                <a:cs typeface="Arial" pitchFamily="34" charset="0"/>
              </a:rPr>
              <a:t>90/2001 prevede che </a:t>
            </a:r>
            <a:r>
              <a:rPr lang="it-IT" sz="2400" i="1" dirty="0" smtClean="0">
                <a:solidFill>
                  <a:schemeClr val="bg1"/>
                </a:solidFill>
                <a:latin typeface="Arial" pitchFamily="34" charset="0"/>
                <a:cs typeface="Arial" pitchFamily="34" charset="0"/>
              </a:rPr>
              <a:t>solo </a:t>
            </a:r>
            <a:r>
              <a:rPr lang="it-IT" sz="2400" i="1" dirty="0">
                <a:solidFill>
                  <a:schemeClr val="bg1"/>
                </a:solidFill>
                <a:latin typeface="Arial" pitchFamily="34" charset="0"/>
                <a:cs typeface="Arial" pitchFamily="34" charset="0"/>
              </a:rPr>
              <a:t>se l'alunno </a:t>
            </a:r>
            <a:endParaRPr lang="it-IT" sz="2400" i="1" dirty="0" smtClean="0">
              <a:solidFill>
                <a:schemeClr val="bg1"/>
              </a:solidFill>
              <a:latin typeface="Arial" pitchFamily="34" charset="0"/>
              <a:cs typeface="Arial" pitchFamily="34" charset="0"/>
            </a:endParaRP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di scuola </a:t>
            </a:r>
            <a:r>
              <a:rPr lang="it-IT" sz="2400" i="1" dirty="0">
                <a:solidFill>
                  <a:schemeClr val="bg1"/>
                </a:solidFill>
                <a:latin typeface="Arial" pitchFamily="34" charset="0"/>
                <a:cs typeface="Arial" pitchFamily="34" charset="0"/>
              </a:rPr>
              <a:t>media </a:t>
            </a:r>
            <a:r>
              <a:rPr lang="it-IT" sz="2400" i="1" dirty="0" smtClean="0">
                <a:solidFill>
                  <a:schemeClr val="bg1"/>
                </a:solidFill>
                <a:latin typeface="Arial" pitchFamily="34" charset="0"/>
                <a:cs typeface="Arial" pitchFamily="34" charset="0"/>
              </a:rPr>
              <a:t>non raggiunge </a:t>
            </a:r>
            <a:r>
              <a:rPr lang="it-IT" sz="2400" i="1" dirty="0">
                <a:solidFill>
                  <a:schemeClr val="bg1"/>
                </a:solidFill>
                <a:latin typeface="Arial" pitchFamily="34" charset="0"/>
                <a:cs typeface="Arial" pitchFamily="34" charset="0"/>
              </a:rPr>
              <a:t>gli obiettivi del suo PEI</a:t>
            </a:r>
            <a:r>
              <a:rPr lang="it-IT" sz="2400" i="1" dirty="0">
                <a:solidFill>
                  <a:srgbClr val="FFFF00"/>
                </a:solidFill>
                <a:latin typeface="Arial" pitchFamily="34" charset="0"/>
                <a:cs typeface="Arial" pitchFamily="34" charset="0"/>
              </a:rPr>
              <a:t>, che è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calibrato </a:t>
            </a:r>
            <a:r>
              <a:rPr lang="it-IT" sz="2400" i="1" dirty="0">
                <a:solidFill>
                  <a:srgbClr val="FFFF00"/>
                </a:solidFill>
                <a:latin typeface="Arial" pitchFamily="34" charset="0"/>
                <a:cs typeface="Arial" pitchFamily="34" charset="0"/>
              </a:rPr>
              <a:t>esclusivamente </a:t>
            </a:r>
            <a:r>
              <a:rPr lang="it-IT" sz="2400" i="1" dirty="0" smtClean="0">
                <a:solidFill>
                  <a:srgbClr val="FFFF00"/>
                </a:solidFill>
                <a:latin typeface="Arial" pitchFamily="34" charset="0"/>
                <a:cs typeface="Arial" pitchFamily="34" charset="0"/>
              </a:rPr>
              <a:t>sulla </a:t>
            </a:r>
            <a:r>
              <a:rPr lang="it-IT" sz="2400" i="1" dirty="0">
                <a:solidFill>
                  <a:srgbClr val="FFFF00"/>
                </a:solidFill>
                <a:latin typeface="Arial" pitchFamily="34" charset="0"/>
                <a:cs typeface="Arial" pitchFamily="34" charset="0"/>
              </a:rPr>
              <a:t>base </a:t>
            </a:r>
            <a:r>
              <a:rPr lang="it-IT" sz="2400" i="1" dirty="0" smtClean="0">
                <a:solidFill>
                  <a:srgbClr val="FFFF00"/>
                </a:solidFill>
                <a:latin typeface="Arial" pitchFamily="34" charset="0"/>
                <a:cs typeface="Arial" pitchFamily="34" charset="0"/>
              </a:rPr>
              <a:t>delle sue </a:t>
            </a:r>
            <a:r>
              <a:rPr lang="it-IT" sz="2400" i="1" dirty="0">
                <a:solidFill>
                  <a:srgbClr val="FFFF00"/>
                </a:solidFill>
                <a:latin typeface="Arial" pitchFamily="34" charset="0"/>
                <a:cs typeface="Arial" pitchFamily="34" charset="0"/>
              </a:rPr>
              <a:t>effettive capacità</a:t>
            </a:r>
            <a:r>
              <a:rPr lang="it-IT" sz="2400" i="1" dirty="0" smtClean="0">
                <a:solidFill>
                  <a:srgbClr val="FFFF00"/>
                </a:solidFill>
                <a:latin typeface="Arial" pitchFamily="34" charset="0"/>
                <a:cs typeface="Arial" pitchFamily="34" charset="0"/>
              </a:rPr>
              <a:t>,</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chemeClr val="bg1"/>
                </a:solidFill>
                <a:latin typeface="Arial" pitchFamily="34" charset="0"/>
                <a:cs typeface="Arial" pitchFamily="34" charset="0"/>
              </a:rPr>
              <a:t>non </a:t>
            </a:r>
            <a:r>
              <a:rPr lang="it-IT" sz="2400" i="1" dirty="0" smtClean="0">
                <a:solidFill>
                  <a:schemeClr val="bg1"/>
                </a:solidFill>
                <a:latin typeface="Arial" pitchFamily="34" charset="0"/>
                <a:cs typeface="Arial" pitchFamily="34" charset="0"/>
              </a:rPr>
              <a:t>consegue </a:t>
            </a:r>
            <a:r>
              <a:rPr lang="it-IT" sz="2400" i="1" dirty="0">
                <a:solidFill>
                  <a:schemeClr val="bg1"/>
                </a:solidFill>
                <a:latin typeface="Arial" pitchFamily="34" charset="0"/>
                <a:cs typeface="Arial" pitchFamily="34" charset="0"/>
              </a:rPr>
              <a:t>il </a:t>
            </a:r>
            <a:r>
              <a:rPr lang="it-IT" sz="2400" i="1" dirty="0" smtClean="0">
                <a:solidFill>
                  <a:schemeClr val="bg1"/>
                </a:solidFill>
                <a:latin typeface="Arial" pitchFamily="34" charset="0"/>
                <a:cs typeface="Arial" pitchFamily="34" charset="0"/>
              </a:rPr>
              <a:t>diploma </a:t>
            </a:r>
            <a:r>
              <a:rPr lang="it-IT" i="1" dirty="0" smtClean="0">
                <a:solidFill>
                  <a:srgbClr val="FFFF00"/>
                </a:solidFill>
                <a:latin typeface="Arial" pitchFamily="34" charset="0"/>
                <a:cs typeface="Arial" pitchFamily="34" charset="0"/>
              </a:rPr>
              <a:t>(nelle </a:t>
            </a:r>
            <a:r>
              <a:rPr lang="it-IT" i="1" dirty="0">
                <a:solidFill>
                  <a:srgbClr val="FFFF00"/>
                </a:solidFill>
                <a:latin typeface="Arial" pitchFamily="34" charset="0"/>
                <a:cs typeface="Arial" pitchFamily="34" charset="0"/>
              </a:rPr>
              <a:t>superiori invece l'art </a:t>
            </a:r>
            <a:r>
              <a:rPr lang="it-IT" i="1" dirty="0" smtClean="0">
                <a:solidFill>
                  <a:srgbClr val="FFFF00"/>
                </a:solidFill>
                <a:latin typeface="Arial" pitchFamily="34" charset="0"/>
                <a:cs typeface="Arial" pitchFamily="34" charset="0"/>
              </a:rPr>
              <a:t>15 dell'OM. n.90/2001</a:t>
            </a:r>
          </a:p>
          <a:p>
            <a:r>
              <a:rPr lang="it-IT" i="1" dirty="0">
                <a:solidFill>
                  <a:srgbClr val="FFFF00"/>
                </a:solidFill>
                <a:latin typeface="Arial" pitchFamily="34" charset="0"/>
                <a:cs typeface="Arial" pitchFamily="34" charset="0"/>
              </a:rPr>
              <a:t> </a:t>
            </a:r>
            <a:r>
              <a:rPr lang="it-IT" i="1" dirty="0" smtClean="0">
                <a:solidFill>
                  <a:srgbClr val="FFFF00"/>
                </a:solidFill>
                <a:latin typeface="Arial" pitchFamily="34" charset="0"/>
                <a:cs typeface="Arial" pitchFamily="34" charset="0"/>
              </a:rPr>
              <a:t>     </a:t>
            </a:r>
            <a:r>
              <a:rPr lang="it-IT" i="1" dirty="0">
                <a:solidFill>
                  <a:srgbClr val="FFFF00"/>
                </a:solidFill>
                <a:latin typeface="Arial" pitchFamily="34" charset="0"/>
                <a:cs typeface="Arial" pitchFamily="34" charset="0"/>
              </a:rPr>
              <a:t>distingue tra PEI semplificato e differenziato, distinzione non </a:t>
            </a:r>
            <a:r>
              <a:rPr lang="it-IT" i="1" dirty="0" smtClean="0">
                <a:solidFill>
                  <a:srgbClr val="FFFF00"/>
                </a:solidFill>
                <a:latin typeface="Arial" pitchFamily="34" charset="0"/>
                <a:cs typeface="Arial" pitchFamily="34" charset="0"/>
              </a:rPr>
              <a:t>esistente </a:t>
            </a:r>
            <a:r>
              <a:rPr lang="it-IT" i="1" dirty="0">
                <a:solidFill>
                  <a:srgbClr val="FFFF00"/>
                </a:solidFill>
                <a:latin typeface="Arial" pitchFamily="34" charset="0"/>
                <a:cs typeface="Arial" pitchFamily="34" charset="0"/>
              </a:rPr>
              <a:t>per la scuola </a:t>
            </a:r>
            <a:endParaRPr lang="it-IT" i="1" dirty="0" smtClean="0">
              <a:solidFill>
                <a:srgbClr val="FFFF00"/>
              </a:solidFill>
              <a:latin typeface="Arial" pitchFamily="34" charset="0"/>
              <a:cs typeface="Arial" pitchFamily="34" charset="0"/>
            </a:endParaRPr>
          </a:p>
          <a:p>
            <a:r>
              <a:rPr lang="it-IT" i="1" dirty="0">
                <a:solidFill>
                  <a:srgbClr val="FFFF00"/>
                </a:solidFill>
                <a:latin typeface="Arial" pitchFamily="34" charset="0"/>
                <a:cs typeface="Arial" pitchFamily="34" charset="0"/>
              </a:rPr>
              <a:t> </a:t>
            </a:r>
            <a:r>
              <a:rPr lang="it-IT" i="1" dirty="0" smtClean="0">
                <a:solidFill>
                  <a:srgbClr val="FFFF00"/>
                </a:solidFill>
                <a:latin typeface="Arial" pitchFamily="34" charset="0"/>
                <a:cs typeface="Arial" pitchFamily="34" charset="0"/>
              </a:rPr>
              <a:t>     media   </a:t>
            </a:r>
            <a:r>
              <a:rPr lang="it-IT" sz="2000" b="1" dirty="0" smtClean="0">
                <a:solidFill>
                  <a:schemeClr val="bg1"/>
                </a:solidFill>
                <a:latin typeface="Arial" pitchFamily="34" charset="0"/>
                <a:cs typeface="Arial" pitchFamily="34" charset="0"/>
              </a:rPr>
              <a:t>(MIUR - FAQ dell’URP) </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1838157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5496" y="0"/>
            <a:ext cx="9217024" cy="10187404"/>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  </a:t>
            </a:r>
            <a:r>
              <a:rPr lang="it-IT" sz="2800" i="1" dirty="0">
                <a:solidFill>
                  <a:schemeClr val="bg1"/>
                </a:solidFill>
                <a:latin typeface="Arial" pitchFamily="34" charset="0"/>
                <a:cs typeface="Arial" pitchFamily="34" charset="0"/>
              </a:rPr>
              <a:t>N</a:t>
            </a:r>
            <a:r>
              <a:rPr lang="it-IT" sz="2800" i="1" dirty="0" smtClean="0">
                <a:solidFill>
                  <a:schemeClr val="bg1"/>
                </a:solidFill>
                <a:latin typeface="Arial" pitchFamily="34" charset="0"/>
                <a:cs typeface="Arial" pitchFamily="34" charset="0"/>
              </a:rPr>
              <a:t>el </a:t>
            </a:r>
            <a:r>
              <a:rPr lang="it-IT" sz="2800" b="1" i="1" dirty="0" smtClean="0">
                <a:solidFill>
                  <a:schemeClr val="bg1"/>
                </a:solidFill>
                <a:latin typeface="Arial" pitchFamily="34" charset="0"/>
                <a:cs typeface="Arial" pitchFamily="34" charset="0"/>
              </a:rPr>
              <a:t>secondo ciclo </a:t>
            </a:r>
            <a:r>
              <a:rPr lang="it-IT" sz="2400" i="1" dirty="0">
                <a:solidFill>
                  <a:srgbClr val="FFFF00"/>
                </a:solidFill>
                <a:latin typeface="Arial" pitchFamily="34" charset="0"/>
                <a:cs typeface="Arial" pitchFamily="34" charset="0"/>
              </a:rPr>
              <a:t>(scuola </a:t>
            </a:r>
            <a:r>
              <a:rPr lang="it-IT" sz="2400" i="1" dirty="0" smtClean="0">
                <a:solidFill>
                  <a:srgbClr val="FFFF00"/>
                </a:solidFill>
                <a:latin typeface="Arial" pitchFamily="34" charset="0"/>
                <a:cs typeface="Arial" pitchFamily="34" charset="0"/>
              </a:rPr>
              <a:t>secondaria superiore) </a:t>
            </a:r>
            <a:r>
              <a:rPr lang="it-IT" sz="2800" i="1" dirty="0" smtClean="0">
                <a:solidFill>
                  <a:srgbClr val="FFFF00"/>
                </a:solidFill>
                <a:latin typeface="Arial" pitchFamily="34" charset="0"/>
                <a:cs typeface="Arial" pitchFamily="34" charset="0"/>
              </a:rPr>
              <a:t>agli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studenti</a:t>
            </a:r>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disabili </a:t>
            </a:r>
            <a:r>
              <a:rPr lang="it-IT" sz="2800" i="1" dirty="0">
                <a:solidFill>
                  <a:srgbClr val="FFFF00"/>
                </a:solidFill>
                <a:latin typeface="Arial" pitchFamily="34" charset="0"/>
                <a:cs typeface="Arial" pitchFamily="34" charset="0"/>
              </a:rPr>
              <a:t>viene </a:t>
            </a:r>
            <a:r>
              <a:rPr lang="it-IT" sz="2800" i="1" dirty="0">
                <a:solidFill>
                  <a:schemeClr val="bg1"/>
                </a:solidFill>
                <a:latin typeface="Arial" pitchFamily="34" charset="0"/>
                <a:cs typeface="Arial" pitchFamily="34" charset="0"/>
              </a:rPr>
              <a:t>garantita la frequenza</a:t>
            </a:r>
            <a:r>
              <a:rPr lang="it-IT" sz="2800" i="1" dirty="0">
                <a:solidFill>
                  <a:srgbClr val="FFFF00"/>
                </a:solidFill>
                <a:latin typeface="Arial" pitchFamily="34" charset="0"/>
                <a:cs typeface="Arial" pitchFamily="34" charset="0"/>
              </a:rPr>
              <a:t>, ma non </a:t>
            </a:r>
            <a:endParaRPr lang="it-IT" sz="2800" i="1" dirty="0" smtClean="0">
              <a:solidFill>
                <a:srgbClr val="FFFF00"/>
              </a:solidFill>
              <a:latin typeface="Arial" pitchFamily="34" charset="0"/>
              <a:cs typeface="Arial" pitchFamily="34" charset="0"/>
            </a:endParaRP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necessariamente il conseguimento del </a:t>
            </a:r>
            <a:r>
              <a:rPr lang="it-IT" sz="2800" i="1" dirty="0">
                <a:solidFill>
                  <a:srgbClr val="FFFF00"/>
                </a:solidFill>
                <a:latin typeface="Arial" pitchFamily="34" charset="0"/>
                <a:cs typeface="Arial" pitchFamily="34" charset="0"/>
              </a:rPr>
              <a:t>titolo di </a:t>
            </a:r>
            <a:r>
              <a:rPr lang="it-IT" sz="2800" i="1" dirty="0" smtClean="0">
                <a:solidFill>
                  <a:srgbClr val="FFFF00"/>
                </a:solidFill>
                <a:latin typeface="Arial" pitchFamily="34" charset="0"/>
                <a:cs typeface="Arial" pitchFamily="34" charset="0"/>
              </a:rPr>
              <a:t>studio </a:t>
            </a:r>
          </a:p>
          <a:p>
            <a:endParaRPr lang="it-IT" sz="2800" i="1" dirty="0" smtClean="0">
              <a:solidFill>
                <a:srgbClr val="FFFF00"/>
              </a:solidFill>
              <a:latin typeface="Arial" pitchFamily="34" charset="0"/>
              <a:cs typeface="Arial" pitchFamily="34" charset="0"/>
            </a:endParaRPr>
          </a:p>
          <a:p>
            <a:r>
              <a:rPr lang="it-IT" sz="2800" i="1" dirty="0" smtClean="0">
                <a:solidFill>
                  <a:srgbClr val="FFFF00"/>
                </a:solidFill>
                <a:latin typeface="Arial" pitchFamily="34" charset="0"/>
                <a:cs typeface="Arial" pitchFamily="34" charset="0"/>
              </a:rPr>
              <a:t>  Pertanto per </a:t>
            </a:r>
            <a:r>
              <a:rPr lang="it-IT" sz="2800" i="1" dirty="0">
                <a:solidFill>
                  <a:srgbClr val="FFFF00"/>
                </a:solidFill>
                <a:latin typeface="Arial" pitchFamily="34" charset="0"/>
                <a:cs typeface="Arial" pitchFamily="34" charset="0"/>
              </a:rPr>
              <a:t>loro sono possibili </a:t>
            </a:r>
            <a:r>
              <a:rPr lang="it-IT" sz="2800" i="1" dirty="0" smtClean="0">
                <a:solidFill>
                  <a:srgbClr val="FFFF00"/>
                </a:solidFill>
                <a:latin typeface="Arial" pitchFamily="34" charset="0"/>
                <a:cs typeface="Arial" pitchFamily="34" charset="0"/>
              </a:rPr>
              <a:t>due </a:t>
            </a:r>
            <a:r>
              <a:rPr lang="it-IT" sz="2800" i="1" dirty="0">
                <a:solidFill>
                  <a:srgbClr val="FFFF00"/>
                </a:solidFill>
                <a:latin typeface="Arial" pitchFamily="34" charset="0"/>
                <a:cs typeface="Arial" pitchFamily="34" charset="0"/>
              </a:rPr>
              <a:t>percorsi distinti:  </a:t>
            </a:r>
            <a:endParaRPr lang="it-IT" sz="2800" i="1" dirty="0" smtClean="0">
              <a:solidFill>
                <a:srgbClr val="FFFF00"/>
              </a:solidFill>
              <a:latin typeface="Arial" pitchFamily="34" charset="0"/>
              <a:cs typeface="Arial" pitchFamily="34" charset="0"/>
            </a:endParaRPr>
          </a:p>
          <a:p>
            <a:endParaRPr lang="it-IT" sz="2800" i="1" dirty="0" smtClean="0">
              <a:solidFill>
                <a:srgbClr val="FFFF00"/>
              </a:solidFill>
              <a:latin typeface="Arial" pitchFamily="34" charset="0"/>
              <a:cs typeface="Arial" pitchFamily="34" charset="0"/>
            </a:endParaRPr>
          </a:p>
          <a:p>
            <a:r>
              <a:rPr lang="it-IT" sz="2800" i="1" dirty="0" smtClean="0">
                <a:solidFill>
                  <a:srgbClr val="FF0000"/>
                </a:solidFill>
                <a:latin typeface="Arial" pitchFamily="34" charset="0"/>
                <a:cs typeface="Arial" pitchFamily="34" charset="0"/>
              </a:rPr>
              <a:t>    - </a:t>
            </a:r>
            <a:r>
              <a:rPr lang="it-IT" sz="2800" i="1" dirty="0" smtClean="0">
                <a:solidFill>
                  <a:srgbClr val="FFFF00"/>
                </a:solidFill>
                <a:latin typeface="Arial" pitchFamily="34" charset="0"/>
                <a:cs typeface="Arial" pitchFamily="34" charset="0"/>
              </a:rPr>
              <a:t>uno </a:t>
            </a:r>
            <a:r>
              <a:rPr lang="it-IT" sz="2800" b="1" i="1" dirty="0">
                <a:solidFill>
                  <a:schemeClr val="bg1"/>
                </a:solidFill>
                <a:latin typeface="Arial" pitchFamily="34" charset="0"/>
                <a:cs typeface="Arial" pitchFamily="34" charset="0"/>
              </a:rPr>
              <a:t>curriculare</a:t>
            </a:r>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o «</a:t>
            </a:r>
            <a:r>
              <a:rPr lang="it-IT" sz="2800" b="1" i="1" dirty="0" smtClean="0">
                <a:solidFill>
                  <a:schemeClr val="bg1"/>
                </a:solidFill>
                <a:latin typeface="Arial" pitchFamily="34" charset="0"/>
                <a:cs typeface="Arial" pitchFamily="34" charset="0"/>
              </a:rPr>
              <a:t>per </a:t>
            </a:r>
            <a:r>
              <a:rPr lang="it-IT" sz="2800" b="1" i="1" dirty="0">
                <a:solidFill>
                  <a:schemeClr val="bg1"/>
                </a:solidFill>
                <a:latin typeface="Arial" pitchFamily="34" charset="0"/>
                <a:cs typeface="Arial" pitchFamily="34" charset="0"/>
              </a:rPr>
              <a:t>obiettivi </a:t>
            </a:r>
            <a:r>
              <a:rPr lang="it-IT" sz="2800" b="1" i="1" dirty="0" smtClean="0">
                <a:solidFill>
                  <a:schemeClr val="bg1"/>
                </a:solidFill>
                <a:latin typeface="Arial" pitchFamily="34" charset="0"/>
                <a:cs typeface="Arial" pitchFamily="34" charset="0"/>
              </a:rPr>
              <a:t>minimi </a:t>
            </a:r>
            <a:r>
              <a:rPr lang="it-IT" sz="2800" b="1" dirty="0" smtClean="0">
                <a:solidFill>
                  <a:schemeClr val="bg1"/>
                </a:solidFill>
                <a:latin typeface="Arial" pitchFamily="34" charset="0"/>
                <a:cs typeface="Arial" pitchFamily="34" charset="0"/>
              </a:rPr>
              <a:t>/ </a:t>
            </a:r>
          </a:p>
          <a:p>
            <a:r>
              <a:rPr lang="it-IT" sz="2800" b="1" dirty="0">
                <a:solidFill>
                  <a:schemeClr val="bg1"/>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     irrinunciabili /  essenziali</a:t>
            </a:r>
            <a:r>
              <a:rPr lang="it-IT" sz="2800" dirty="0" smtClean="0">
                <a:solidFill>
                  <a:srgbClr val="FFFF00"/>
                </a:solidFill>
                <a:latin typeface="Arial" pitchFamily="34" charset="0"/>
                <a:cs typeface="Arial" pitchFamily="34" charset="0"/>
              </a:rPr>
              <a:t>», che può portare </a:t>
            </a:r>
            <a:r>
              <a:rPr lang="it-IT" sz="2800" dirty="0">
                <a:solidFill>
                  <a:srgbClr val="FFFF00"/>
                </a:solidFill>
                <a:latin typeface="Arial" pitchFamily="34" charset="0"/>
                <a:cs typeface="Arial" pitchFamily="34" charset="0"/>
              </a:rPr>
              <a:t>al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conseguimento </a:t>
            </a:r>
            <a:r>
              <a:rPr lang="it-IT" sz="2800" dirty="0">
                <a:solidFill>
                  <a:srgbClr val="FFFF00"/>
                </a:solidFill>
                <a:latin typeface="Arial" pitchFamily="34" charset="0"/>
                <a:cs typeface="Arial" pitchFamily="34" charset="0"/>
              </a:rPr>
              <a:t>di un </a:t>
            </a:r>
            <a:r>
              <a:rPr lang="it-IT" sz="2800" dirty="0" smtClean="0">
                <a:solidFill>
                  <a:srgbClr val="FFFF00"/>
                </a:solidFill>
                <a:latin typeface="Arial" pitchFamily="34" charset="0"/>
                <a:cs typeface="Arial" pitchFamily="34" charset="0"/>
              </a:rPr>
              <a:t>regolare titolo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studio</a:t>
            </a:r>
          </a:p>
          <a:p>
            <a:endParaRPr lang="it-IT" sz="2800" dirty="0" smtClean="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 </a:t>
            </a:r>
            <a:r>
              <a:rPr lang="it-IT" sz="2800" i="1" dirty="0" smtClean="0">
                <a:solidFill>
                  <a:srgbClr val="FFFF00"/>
                </a:solidFill>
                <a:latin typeface="Arial" pitchFamily="34" charset="0"/>
                <a:cs typeface="Arial" pitchFamily="34" charset="0"/>
              </a:rPr>
              <a:t>uno </a:t>
            </a:r>
            <a:r>
              <a:rPr lang="it-IT" sz="2800" b="1" i="1" dirty="0" smtClean="0">
                <a:solidFill>
                  <a:schemeClr val="bg1"/>
                </a:solidFill>
                <a:latin typeface="Arial" pitchFamily="34" charset="0"/>
                <a:cs typeface="Arial" pitchFamily="34" charset="0"/>
              </a:rPr>
              <a:t>differenziato</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che consente solo la </a:t>
            </a:r>
            <a:r>
              <a:rPr lang="it-IT" sz="2800" i="1" dirty="0" smtClean="0">
                <a:solidFill>
                  <a:srgbClr val="FFFF00"/>
                </a:solidFill>
                <a:latin typeface="Arial" pitchFamily="34" charset="0"/>
                <a:cs typeface="Arial" pitchFamily="34" charset="0"/>
              </a:rPr>
              <a:t>frequenza</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i="1" dirty="0">
                <a:solidFill>
                  <a:srgbClr val="FFFF00"/>
                </a:solidFill>
                <a:latin typeface="Arial" pitchFamily="34" charset="0"/>
                <a:cs typeface="Arial" pitchFamily="34" charset="0"/>
              </a:rPr>
              <a:t>nella scuola </a:t>
            </a:r>
            <a:r>
              <a:rPr lang="it-IT" sz="2800" i="1" dirty="0" smtClean="0">
                <a:solidFill>
                  <a:srgbClr val="FFFF00"/>
                </a:solidFill>
                <a:latin typeface="Arial" pitchFamily="34" charset="0"/>
                <a:cs typeface="Arial" pitchFamily="34" charset="0"/>
              </a:rPr>
              <a:t> e </a:t>
            </a:r>
            <a:r>
              <a:rPr lang="it-IT" sz="2800" i="1" dirty="0">
                <a:solidFill>
                  <a:srgbClr val="FFFF00"/>
                </a:solidFill>
                <a:latin typeface="Arial" pitchFamily="34" charset="0"/>
                <a:cs typeface="Arial" pitchFamily="34" charset="0"/>
              </a:rPr>
              <a:t>porta, alla fine, al rilascio di </a:t>
            </a:r>
            <a:r>
              <a:rPr lang="it-IT" sz="2800" i="1" dirty="0" smtClean="0">
                <a:solidFill>
                  <a:srgbClr val="FFFF00"/>
                </a:solidFill>
                <a:latin typeface="Arial" pitchFamily="34" charset="0"/>
                <a:cs typeface="Arial" pitchFamily="34" charset="0"/>
              </a:rPr>
              <a:t>un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a:t>
            </a:r>
            <a:r>
              <a:rPr lang="it-IT" sz="2800" b="1" i="1" dirty="0" smtClean="0">
                <a:solidFill>
                  <a:schemeClr val="bg1"/>
                </a:solidFill>
                <a:latin typeface="Arial" pitchFamily="34" charset="0"/>
                <a:cs typeface="Arial" pitchFamily="34" charset="0"/>
              </a:rPr>
              <a:t>attestato</a:t>
            </a:r>
            <a:r>
              <a:rPr lang="it-IT" sz="2800" i="1" dirty="0" smtClean="0">
                <a:solidFill>
                  <a:srgbClr val="FFFF00"/>
                </a:solidFill>
                <a:latin typeface="Arial" pitchFamily="34" charset="0"/>
                <a:cs typeface="Arial" pitchFamily="34" charset="0"/>
              </a:rPr>
              <a:t> relativo ai crediti formativi acquisiti, </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non </a:t>
            </a:r>
            <a:r>
              <a:rPr lang="it-IT" sz="2800" i="1" dirty="0">
                <a:solidFill>
                  <a:srgbClr val="FFFF00"/>
                </a:solidFill>
                <a:latin typeface="Arial" pitchFamily="34" charset="0"/>
                <a:cs typeface="Arial" pitchFamily="34" charset="0"/>
              </a:rPr>
              <a:t>del </a:t>
            </a:r>
            <a:r>
              <a:rPr lang="it-IT" sz="2800" i="1" dirty="0" smtClean="0">
                <a:solidFill>
                  <a:srgbClr val="FFFF00"/>
                </a:solidFill>
                <a:latin typeface="Arial" pitchFamily="34" charset="0"/>
                <a:cs typeface="Arial" pitchFamily="34" charset="0"/>
              </a:rPr>
              <a:t>diploma</a:t>
            </a:r>
            <a:endParaRPr lang="it-IT" sz="2800" i="1" dirty="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MIUR - FAQ dell’URP) </a:t>
            </a:r>
          </a:p>
          <a:p>
            <a:endParaRPr lang="it-IT" sz="2400" dirty="0" smtClean="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8387713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7963"/>
            <a:ext cx="9144000" cy="7109639"/>
          </a:xfrm>
          <a:prstGeom prst="rect">
            <a:avLst/>
          </a:prstGeom>
          <a:solidFill>
            <a:srgbClr val="002060"/>
          </a:solidFill>
        </p:spPr>
        <p:txBody>
          <a:bodyPr wrap="square">
            <a:spAutoFit/>
          </a:bodyPr>
          <a:lstStyle/>
          <a:p>
            <a:r>
              <a:rPr lang="it-IT" sz="2400" dirty="0" smtClean="0">
                <a:solidFill>
                  <a:srgbClr val="FF0000"/>
                </a:solidFill>
                <a:latin typeface="Arial" pitchFamily="34" charset="0"/>
                <a:cs typeface="Arial" pitchFamily="34" charset="0"/>
              </a:rPr>
              <a:t> D) </a:t>
            </a:r>
            <a:r>
              <a:rPr lang="it-IT" sz="2400" dirty="0" smtClean="0">
                <a:solidFill>
                  <a:srgbClr val="FFFF00"/>
                </a:solidFill>
                <a:latin typeface="Arial" pitchFamily="34" charset="0"/>
                <a:cs typeface="Arial" pitchFamily="34" charset="0"/>
              </a:rPr>
              <a:t>Cos'è </a:t>
            </a:r>
            <a:r>
              <a:rPr lang="it-IT" sz="2400" dirty="0">
                <a:solidFill>
                  <a:srgbClr val="FFFF00"/>
                </a:solidFill>
                <a:latin typeface="Arial" pitchFamily="34" charset="0"/>
                <a:cs typeface="Arial" pitchFamily="34" charset="0"/>
              </a:rPr>
              <a:t>la </a:t>
            </a:r>
            <a:r>
              <a:rPr lang="it-IT" sz="2400" b="1" dirty="0">
                <a:solidFill>
                  <a:schemeClr val="bg1"/>
                </a:solidFill>
                <a:latin typeface="Arial" pitchFamily="34" charset="0"/>
                <a:cs typeface="Arial" pitchFamily="34" charset="0"/>
              </a:rPr>
              <a:t>Programmazione Differenziata</a:t>
            </a:r>
            <a:r>
              <a:rPr lang="it-IT" sz="2400" dirty="0">
                <a:solidFill>
                  <a:srgbClr val="FFFF00"/>
                </a:solidFill>
                <a:latin typeface="Arial" pitchFamily="34" charset="0"/>
                <a:cs typeface="Arial" pitchFamily="34" charset="0"/>
              </a:rPr>
              <a:t>?</a:t>
            </a:r>
          </a:p>
          <a:p>
            <a:r>
              <a:rPr lang="it-IT" sz="2400" dirty="0" smtClean="0">
                <a:solidFill>
                  <a:srgbClr val="FF00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R</a:t>
            </a:r>
            <a:r>
              <a:rPr lang="it-IT" sz="2400" i="1" dirty="0">
                <a:solidFill>
                  <a:srgbClr val="FF00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Nella </a:t>
            </a:r>
            <a:r>
              <a:rPr lang="it-IT" sz="2400" i="1" dirty="0" smtClean="0">
                <a:solidFill>
                  <a:srgbClr val="FFFF00"/>
                </a:solidFill>
                <a:latin typeface="Arial" pitchFamily="34" charset="0"/>
                <a:cs typeface="Arial" pitchFamily="34" charset="0"/>
              </a:rPr>
              <a:t>scuola secondaria superiore, quando </a:t>
            </a:r>
            <a:r>
              <a:rPr lang="it-IT" sz="2400" i="1" dirty="0">
                <a:solidFill>
                  <a:srgbClr val="FFFF00"/>
                </a:solidFill>
                <a:latin typeface="Arial" pitchFamily="34" charset="0"/>
                <a:cs typeface="Arial" pitchFamily="34" charset="0"/>
              </a:rPr>
              <a:t>gli obiettivi </a:t>
            </a:r>
            <a:r>
              <a:rPr lang="it-IT" sz="2400" i="1" dirty="0" smtClean="0">
                <a:solidFill>
                  <a:srgbClr val="FFFF00"/>
                </a:solidFill>
                <a:latin typeface="Arial" pitchFamily="34" charset="0"/>
                <a:cs typeface="Arial" pitchFamily="34" charset="0"/>
              </a:rPr>
              <a:t>del PEI </a:t>
            </a:r>
          </a:p>
          <a:p>
            <a:r>
              <a:rPr lang="it-IT" sz="2400" i="1" dirty="0" smtClean="0">
                <a:solidFill>
                  <a:srgbClr val="FFFF00"/>
                </a:solidFill>
                <a:latin typeface="Arial" pitchFamily="34" charset="0"/>
                <a:cs typeface="Arial" pitchFamily="34" charset="0"/>
              </a:rPr>
              <a:t> sono </a:t>
            </a:r>
            <a:r>
              <a:rPr lang="it-IT" sz="2400" i="1" dirty="0">
                <a:solidFill>
                  <a:schemeClr val="bg1"/>
                </a:solidFill>
                <a:latin typeface="Arial" pitchFamily="34" charset="0"/>
                <a:cs typeface="Arial" pitchFamily="34" charset="0"/>
              </a:rPr>
              <a:t>nettamente difformi rispetto a </a:t>
            </a:r>
            <a:r>
              <a:rPr lang="it-IT" sz="2400" i="1" dirty="0" smtClean="0">
                <a:solidFill>
                  <a:schemeClr val="bg1"/>
                </a:solidFill>
                <a:latin typeface="Arial" pitchFamily="34" charset="0"/>
                <a:cs typeface="Arial" pitchFamily="34" charset="0"/>
              </a:rPr>
              <a:t>quelli dell’ordinamento </a:t>
            </a:r>
            <a:r>
              <a:rPr lang="it-IT" sz="2400" i="1" dirty="0">
                <a:solidFill>
                  <a:schemeClr val="bg1"/>
                </a:solidFill>
                <a:latin typeface="Arial" pitchFamily="34" charset="0"/>
                <a:cs typeface="Arial" pitchFamily="34" charset="0"/>
              </a:rPr>
              <a:t>di </a:t>
            </a:r>
            <a:r>
              <a:rPr lang="it-IT" sz="2400" i="1" dirty="0" smtClean="0">
                <a:solidFill>
                  <a:schemeClr val="bg1"/>
                </a:solidFill>
                <a:latin typeface="Arial" pitchFamily="34" charset="0"/>
                <a:cs typeface="Arial" pitchFamily="34" charset="0"/>
              </a:rPr>
              <a:t>studi</a:t>
            </a:r>
          </a:p>
          <a:p>
            <a:r>
              <a:rPr lang="it-IT" sz="2400" i="1" dirty="0" smtClean="0">
                <a:solidFill>
                  <a:schemeClr val="bg1"/>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della </a:t>
            </a:r>
            <a:r>
              <a:rPr lang="it-IT" sz="2400" i="1" dirty="0">
                <a:solidFill>
                  <a:srgbClr val="FFFF00"/>
                </a:solidFill>
                <a:latin typeface="Arial" pitchFamily="34" charset="0"/>
                <a:cs typeface="Arial" pitchFamily="34" charset="0"/>
              </a:rPr>
              <a:t>classe, la programmazione viene dichiarata differenziata</a:t>
            </a:r>
          </a:p>
          <a:p>
            <a:r>
              <a:rPr lang="it-IT" sz="2400" i="1" dirty="0" smtClean="0">
                <a:solidFill>
                  <a:srgbClr val="FFFF00"/>
                </a:solidFill>
                <a:latin typeface="Arial" pitchFamily="34" charset="0"/>
                <a:cs typeface="Arial" pitchFamily="34" charset="0"/>
              </a:rPr>
              <a:t> e </a:t>
            </a:r>
            <a:r>
              <a:rPr lang="it-IT" sz="2400" i="1" dirty="0">
                <a:solidFill>
                  <a:srgbClr val="FFFF00"/>
                </a:solidFill>
                <a:latin typeface="Arial" pitchFamily="34" charset="0"/>
                <a:cs typeface="Arial" pitchFamily="34" charset="0"/>
              </a:rPr>
              <a:t>l’alunno pertanto non può  conseguire il titolo di studio. </a:t>
            </a:r>
          </a:p>
          <a:p>
            <a:r>
              <a:rPr lang="it-IT" sz="2400" i="1" dirty="0" smtClean="0">
                <a:solidFill>
                  <a:srgbClr val="FFFF00"/>
                </a:solidFill>
                <a:latin typeface="Arial" pitchFamily="34" charset="0"/>
                <a:cs typeface="Arial" pitchFamily="34" charset="0"/>
              </a:rPr>
              <a:t> Salvo </a:t>
            </a:r>
            <a:r>
              <a:rPr lang="it-IT" sz="2400" i="1" dirty="0">
                <a:solidFill>
                  <a:srgbClr val="FFFF00"/>
                </a:solidFill>
                <a:latin typeface="Arial" pitchFamily="34" charset="0"/>
                <a:cs typeface="Arial" pitchFamily="34" charset="0"/>
              </a:rPr>
              <a:t>situazione eccezionali, la programmazione differenziata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si  applica </a:t>
            </a:r>
            <a:r>
              <a:rPr lang="it-IT" sz="2400" i="1" dirty="0">
                <a:solidFill>
                  <a:srgbClr val="FFFF00"/>
                </a:solidFill>
                <a:latin typeface="Arial" pitchFamily="34" charset="0"/>
                <a:cs typeface="Arial" pitchFamily="34" charset="0"/>
              </a:rPr>
              <a:t>solo in caso </a:t>
            </a:r>
            <a:r>
              <a:rPr lang="it-IT" sz="2400" i="1" dirty="0" smtClean="0">
                <a:solidFill>
                  <a:srgbClr val="FFFF00"/>
                </a:solidFill>
                <a:latin typeface="Arial" pitchFamily="34" charset="0"/>
                <a:cs typeface="Arial" pitchFamily="34" charset="0"/>
              </a:rPr>
              <a:t>di disabilità </a:t>
            </a:r>
            <a:r>
              <a:rPr lang="it-IT" sz="2400" i="1" dirty="0">
                <a:solidFill>
                  <a:srgbClr val="FFFF00"/>
                </a:solidFill>
                <a:latin typeface="Arial" pitchFamily="34" charset="0"/>
                <a:cs typeface="Arial" pitchFamily="34" charset="0"/>
              </a:rPr>
              <a:t>di tipo cognitivo.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La </a:t>
            </a:r>
            <a:r>
              <a:rPr lang="it-IT" sz="2400" i="1" dirty="0">
                <a:solidFill>
                  <a:srgbClr val="FFFF00"/>
                </a:solidFill>
                <a:latin typeface="Arial" pitchFamily="34" charset="0"/>
                <a:cs typeface="Arial" pitchFamily="34" charset="0"/>
              </a:rPr>
              <a:t>famiglia va informata subito di questa scelta e ha facoltà </a:t>
            </a:r>
            <a:r>
              <a:rPr lang="it-IT" sz="2400" i="1" dirty="0" smtClean="0">
                <a:solidFill>
                  <a:srgbClr val="FFFF00"/>
                </a:solidFill>
                <a:latin typeface="Arial" pitchFamily="34" charset="0"/>
                <a:cs typeface="Arial" pitchFamily="34" charset="0"/>
              </a:rPr>
              <a:t>di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opporsi</a:t>
            </a:r>
            <a:r>
              <a:rPr lang="it-IT" sz="2400" i="1" dirty="0">
                <a:solidFill>
                  <a:srgbClr val="FFFF00"/>
                </a:solidFill>
                <a:latin typeface="Arial" pitchFamily="34" charset="0"/>
                <a:cs typeface="Arial" pitchFamily="34" charset="0"/>
              </a:rPr>
              <a:t>; in questo caso l’alunno seguirà ugualmente il suo PEI</a:t>
            </a:r>
            <a:r>
              <a:rPr lang="it-IT" sz="2400" i="1" dirty="0" smtClean="0">
                <a:solidFill>
                  <a:srgbClr val="FFFF00"/>
                </a:solidFill>
                <a:latin typeface="Arial" pitchFamily="34" charset="0"/>
                <a:cs typeface="Arial" pitchFamily="34" charset="0"/>
              </a:rPr>
              <a:t>,</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con il sostegno e </a:t>
            </a:r>
            <a:r>
              <a:rPr lang="it-IT" sz="2400" i="1" dirty="0" smtClean="0">
                <a:solidFill>
                  <a:srgbClr val="FFFF00"/>
                </a:solidFill>
                <a:latin typeface="Arial" pitchFamily="34" charset="0"/>
                <a:cs typeface="Arial" pitchFamily="34" charset="0"/>
              </a:rPr>
              <a:t>ogni </a:t>
            </a:r>
            <a:r>
              <a:rPr lang="it-IT" sz="2400" i="1" dirty="0">
                <a:solidFill>
                  <a:srgbClr val="FFFF00"/>
                </a:solidFill>
                <a:latin typeface="Arial" pitchFamily="34" charset="0"/>
                <a:cs typeface="Arial" pitchFamily="34" charset="0"/>
              </a:rPr>
              <a:t>altra tutela prevista, ma la </a:t>
            </a:r>
            <a:r>
              <a:rPr lang="it-IT" sz="2400" i="1" dirty="0" smtClean="0">
                <a:solidFill>
                  <a:srgbClr val="FFFF00"/>
                </a:solidFill>
                <a:latin typeface="Arial" pitchFamily="34" charset="0"/>
                <a:cs typeface="Arial" pitchFamily="34" charset="0"/>
              </a:rPr>
              <a:t>valutazione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sarà effettuata in base ai criteri definiti </a:t>
            </a:r>
            <a:r>
              <a:rPr lang="it-IT" sz="2400" i="1" dirty="0" smtClean="0">
                <a:solidFill>
                  <a:srgbClr val="FFFF00"/>
                </a:solidFill>
                <a:latin typeface="Arial" pitchFamily="34" charset="0"/>
                <a:cs typeface="Arial" pitchFamily="34" charset="0"/>
              </a:rPr>
              <a:t>per </a:t>
            </a:r>
            <a:r>
              <a:rPr lang="it-IT" sz="2400" i="1" dirty="0">
                <a:solidFill>
                  <a:srgbClr val="FFFF00"/>
                </a:solidFill>
                <a:latin typeface="Arial" pitchFamily="34" charset="0"/>
                <a:cs typeface="Arial" pitchFamily="34" charset="0"/>
              </a:rPr>
              <a:t>tutta la classe. </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Alla </a:t>
            </a:r>
            <a:r>
              <a:rPr lang="it-IT" sz="2400" i="1" dirty="0">
                <a:solidFill>
                  <a:srgbClr val="FFFF00"/>
                </a:solidFill>
                <a:latin typeface="Arial" pitchFamily="34" charset="0"/>
                <a:cs typeface="Arial" pitchFamily="34" charset="0"/>
              </a:rPr>
              <a:t>fine dell’anno, l’alunno che segue una </a:t>
            </a:r>
            <a:r>
              <a:rPr lang="it-IT" sz="2400" i="1" dirty="0" smtClean="0">
                <a:solidFill>
                  <a:srgbClr val="FFFF00"/>
                </a:solidFill>
                <a:latin typeface="Arial" pitchFamily="34" charset="0"/>
                <a:cs typeface="Arial" pitchFamily="34" charset="0"/>
              </a:rPr>
              <a:t>programmazione </a:t>
            </a:r>
            <a:endParaRPr lang="it-IT" sz="2400" i="1" dirty="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differenziata </a:t>
            </a:r>
            <a:r>
              <a:rPr lang="it-IT" sz="2400" i="1" dirty="0">
                <a:solidFill>
                  <a:srgbClr val="FFFF00"/>
                </a:solidFill>
                <a:latin typeface="Arial" pitchFamily="34" charset="0"/>
                <a:cs typeface="Arial" pitchFamily="34" charset="0"/>
              </a:rPr>
              <a:t>viene ammesso alla classe successiva, ma di </a:t>
            </a:r>
            <a:r>
              <a:rPr lang="it-IT" sz="2400" i="1" dirty="0" smtClean="0">
                <a:solidFill>
                  <a:srgbClr val="FFFF00"/>
                </a:solidFill>
                <a:latin typeface="Arial" pitchFamily="34" charset="0"/>
                <a:cs typeface="Arial" pitchFamily="34" charset="0"/>
              </a:rPr>
              <a:t>fatto</a:t>
            </a:r>
          </a:p>
          <a:p>
            <a:r>
              <a:rPr lang="it-IT" sz="2400" i="1" dirty="0" smtClean="0">
                <a:solidFill>
                  <a:srgbClr val="FFFF00"/>
                </a:solidFill>
                <a:latin typeface="Arial" pitchFamily="34" charset="0"/>
                <a:cs typeface="Arial" pitchFamily="34" charset="0"/>
              </a:rPr>
              <a:t>  non </a:t>
            </a:r>
            <a:r>
              <a:rPr lang="it-IT" sz="2400" i="1" dirty="0">
                <a:solidFill>
                  <a:srgbClr val="FFFF00"/>
                </a:solidFill>
                <a:latin typeface="Arial" pitchFamily="34" charset="0"/>
                <a:cs typeface="Arial" pitchFamily="34" charset="0"/>
              </a:rPr>
              <a:t>ha conseguito </a:t>
            </a:r>
            <a:r>
              <a:rPr lang="it-IT" sz="2400" i="1" dirty="0" smtClean="0">
                <a:solidFill>
                  <a:srgbClr val="FFFF00"/>
                </a:solidFill>
                <a:latin typeface="Arial" pitchFamily="34" charset="0"/>
                <a:cs typeface="Arial" pitchFamily="34" charset="0"/>
              </a:rPr>
              <a:t>la promozione</a:t>
            </a:r>
            <a:endParaRPr lang="it-IT" sz="2400" i="1" dirty="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Sulla </a:t>
            </a:r>
            <a:r>
              <a:rPr lang="it-IT" sz="2400" i="1" dirty="0">
                <a:solidFill>
                  <a:srgbClr val="FFFF00"/>
                </a:solidFill>
                <a:latin typeface="Arial" pitchFamily="34" charset="0"/>
                <a:cs typeface="Arial" pitchFamily="34" charset="0"/>
              </a:rPr>
              <a:t>pagella andrà annotato che la valutazione è stata </a:t>
            </a:r>
            <a:r>
              <a:rPr lang="it-IT" sz="2400" i="1" dirty="0" smtClean="0">
                <a:solidFill>
                  <a:srgbClr val="FFFF00"/>
                </a:solidFill>
                <a:latin typeface="Arial" pitchFamily="34" charset="0"/>
                <a:cs typeface="Arial" pitchFamily="34" charset="0"/>
              </a:rPr>
              <a:t>effettuata</a:t>
            </a:r>
          </a:p>
          <a:p>
            <a:r>
              <a:rPr lang="it-IT" sz="2400" i="1" dirty="0" smtClean="0">
                <a:solidFill>
                  <a:srgbClr val="FFFF00"/>
                </a:solidFill>
                <a:latin typeface="Arial" pitchFamily="34" charset="0"/>
                <a:cs typeface="Arial" pitchFamily="34" charset="0"/>
              </a:rPr>
              <a:t>  in </a:t>
            </a:r>
            <a:r>
              <a:rPr lang="it-IT" sz="2400" i="1" dirty="0">
                <a:solidFill>
                  <a:srgbClr val="FFFF00"/>
                </a:solidFill>
                <a:latin typeface="Arial" pitchFamily="34" charset="0"/>
                <a:cs typeface="Arial" pitchFamily="34" charset="0"/>
              </a:rPr>
              <a:t>base al </a:t>
            </a:r>
            <a:r>
              <a:rPr lang="it-IT" sz="2400" i="1" dirty="0" smtClean="0">
                <a:solidFill>
                  <a:srgbClr val="FFFF00"/>
                </a:solidFill>
                <a:latin typeface="Arial" pitchFamily="34" charset="0"/>
                <a:cs typeface="Arial" pitchFamily="34" charset="0"/>
              </a:rPr>
              <a:t>proprio PEI; nessuna </a:t>
            </a:r>
            <a:r>
              <a:rPr lang="it-IT" sz="2400" i="1" dirty="0">
                <a:solidFill>
                  <a:srgbClr val="FFFF00"/>
                </a:solidFill>
                <a:latin typeface="Arial" pitchFamily="34" charset="0"/>
                <a:cs typeface="Arial" pitchFamily="34" charset="0"/>
              </a:rPr>
              <a:t>nota particolare va mai inserita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nei </a:t>
            </a:r>
            <a:r>
              <a:rPr lang="it-IT" sz="2400" i="1" dirty="0">
                <a:solidFill>
                  <a:srgbClr val="FFFF00"/>
                </a:solidFill>
                <a:latin typeface="Arial" pitchFamily="34" charset="0"/>
                <a:cs typeface="Arial" pitchFamily="34" charset="0"/>
              </a:rPr>
              <a:t>tabelloni </a:t>
            </a:r>
            <a:r>
              <a:rPr lang="it-IT" sz="2400" i="1" dirty="0" smtClean="0">
                <a:solidFill>
                  <a:srgbClr val="FFFF00"/>
                </a:solidFill>
                <a:latin typeface="Arial" pitchFamily="34" charset="0"/>
                <a:cs typeface="Arial" pitchFamily="34" charset="0"/>
              </a:rPr>
              <a:t>esposti </a:t>
            </a:r>
            <a:r>
              <a:rPr lang="it-IT" sz="2400" i="1" dirty="0">
                <a:solidFill>
                  <a:srgbClr val="FFFF00"/>
                </a:solidFill>
                <a:latin typeface="Arial" pitchFamily="34" charset="0"/>
                <a:cs typeface="Arial" pitchFamily="34" charset="0"/>
              </a:rPr>
              <a:t>al </a:t>
            </a:r>
            <a:r>
              <a:rPr lang="it-IT" sz="2400" i="1" dirty="0" smtClean="0">
                <a:solidFill>
                  <a:srgbClr val="FFFF00"/>
                </a:solidFill>
                <a:latin typeface="Arial" pitchFamily="34" charset="0"/>
                <a:cs typeface="Arial" pitchFamily="34" charset="0"/>
              </a:rPr>
              <a:t>pubblico </a:t>
            </a:r>
            <a:endParaRPr lang="it-IT" sz="2400" i="1" dirty="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Al </a:t>
            </a:r>
            <a:r>
              <a:rPr lang="it-IT" sz="2400" i="1" dirty="0">
                <a:solidFill>
                  <a:srgbClr val="FFFF00"/>
                </a:solidFill>
                <a:latin typeface="Arial" pitchFamily="34" charset="0"/>
                <a:cs typeface="Arial" pitchFamily="34" charset="0"/>
              </a:rPr>
              <a:t>termine del percorso non consegue il diploma ma un </a:t>
            </a:r>
            <a:r>
              <a:rPr lang="it-IT" sz="2400" i="1" dirty="0" smtClean="0">
                <a:solidFill>
                  <a:schemeClr val="bg1"/>
                </a:solidFill>
                <a:latin typeface="Arial" pitchFamily="34" charset="0"/>
                <a:cs typeface="Arial" pitchFamily="34" charset="0"/>
              </a:rPr>
              <a:t>attestato</a:t>
            </a:r>
          </a:p>
          <a:p>
            <a:r>
              <a:rPr lang="it-IT" sz="2400" i="1" dirty="0" smtClean="0">
                <a:solidFill>
                  <a:schemeClr val="bg1"/>
                </a:solidFill>
                <a:latin typeface="Arial" pitchFamily="34" charset="0"/>
                <a:cs typeface="Arial" pitchFamily="34" charset="0"/>
              </a:rPr>
              <a:t>  dei </a:t>
            </a:r>
            <a:r>
              <a:rPr lang="it-IT" sz="2400" i="1" dirty="0">
                <a:solidFill>
                  <a:schemeClr val="bg1"/>
                </a:solidFill>
                <a:latin typeface="Arial" pitchFamily="34" charset="0"/>
                <a:cs typeface="Arial" pitchFamily="34" charset="0"/>
              </a:rPr>
              <a:t>crediti </a:t>
            </a:r>
            <a:r>
              <a:rPr lang="it-IT" sz="2400" i="1" dirty="0" smtClean="0">
                <a:solidFill>
                  <a:schemeClr val="bg1"/>
                </a:solidFill>
                <a:latin typeface="Arial" pitchFamily="34" charset="0"/>
                <a:cs typeface="Arial" pitchFamily="34" charset="0"/>
              </a:rPr>
              <a:t>formativi </a:t>
            </a:r>
            <a:r>
              <a:rPr lang="it-IT" sz="2400" dirty="0" smtClean="0">
                <a:solidFill>
                  <a:schemeClr val="bg1"/>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MIUR - FAQ dell’URP) </a:t>
            </a:r>
            <a:r>
              <a:rPr lang="it-IT" sz="2000" b="1" dirty="0" smtClean="0">
                <a:solidFill>
                  <a:schemeClr val="bg1"/>
                </a:solidFill>
                <a:latin typeface="Arial" pitchFamily="34" charset="0"/>
                <a:cs typeface="Arial" pitchFamily="34" charset="0"/>
              </a:rPr>
              <a:t>  </a:t>
            </a:r>
            <a:endParaRPr lang="it-IT" sz="2000" b="1"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631446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99392"/>
            <a:ext cx="9161785" cy="7171194"/>
          </a:xfrm>
          <a:prstGeom prst="rect">
            <a:avLst/>
          </a:prstGeom>
          <a:solidFill>
            <a:srgbClr val="002060"/>
          </a:solidFill>
        </p:spPr>
        <p:txBody>
          <a:bodyPr wrap="square">
            <a:spAutoFit/>
          </a:bodyPr>
          <a:lstStyle/>
          <a:p>
            <a:pPr algn="ctr"/>
            <a:r>
              <a:rPr lang="it-IT" sz="3600" dirty="0" smtClean="0">
                <a:solidFill>
                  <a:srgbClr val="FF0000"/>
                </a:solidFill>
                <a:latin typeface="Arial" pitchFamily="34" charset="0"/>
                <a:cs typeface="Arial" pitchFamily="34" charset="0"/>
              </a:rPr>
              <a:t>II. </a:t>
            </a:r>
            <a:r>
              <a:rPr lang="it-IT" sz="3600" b="1" dirty="0" smtClean="0">
                <a:solidFill>
                  <a:schemeClr val="bg1"/>
                </a:solidFill>
                <a:latin typeface="Arial" pitchFamily="34" charset="0"/>
                <a:cs typeface="Arial" pitchFamily="34" charset="0"/>
              </a:rPr>
              <a:t>PREMESSE</a:t>
            </a:r>
          </a:p>
          <a:p>
            <a:r>
              <a:rPr lang="it-IT" sz="1000" b="1" dirty="0" smtClean="0">
                <a:solidFill>
                  <a:schemeClr val="bg1"/>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1.</a:t>
            </a:r>
            <a:r>
              <a:rPr lang="it-IT" sz="2800" dirty="0" smtClean="0">
                <a:solidFill>
                  <a:schemeClr val="bg1"/>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chemeClr val="bg1"/>
                </a:solidFill>
                <a:latin typeface="Arial" pitchFamily="34" charset="0"/>
                <a:cs typeface="Arial" pitchFamily="34" charset="0"/>
                <a:sym typeface="Wingdings" pitchFamily="2" charset="2"/>
              </a:rPr>
              <a:t> </a:t>
            </a:r>
            <a:r>
              <a:rPr lang="it-IT" sz="2800" dirty="0" smtClean="0">
                <a:solidFill>
                  <a:schemeClr val="bg1"/>
                </a:solidFill>
                <a:latin typeface="Arial" pitchFamily="34" charset="0"/>
                <a:cs typeface="Arial" pitchFamily="34" charset="0"/>
              </a:rPr>
              <a:t>slide</a:t>
            </a:r>
          </a:p>
          <a:p>
            <a:r>
              <a:rPr lang="it-IT"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2</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la tematica della valutazione scolastica è tutt’ora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spinosamente complessa</a:t>
            </a:r>
            <a:r>
              <a:rPr lang="it-IT" sz="2800" dirty="0" smtClean="0">
                <a:solidFill>
                  <a:srgbClr val="FFFF00"/>
                </a:solidFill>
                <a:latin typeface="Arial" pitchFamily="34" charset="0"/>
                <a:cs typeface="Arial" pitchFamily="34" charset="0"/>
              </a:rPr>
              <a:t> e  </a:t>
            </a:r>
            <a:r>
              <a:rPr lang="it-IT" sz="2800" b="1" dirty="0" smtClean="0">
                <a:solidFill>
                  <a:schemeClr val="bg1"/>
                </a:solidFill>
                <a:latin typeface="Arial" pitchFamily="34" charset="0"/>
                <a:cs typeface="Arial" pitchFamily="34" charset="0"/>
              </a:rPr>
              <a:t>problematica</a:t>
            </a:r>
            <a:r>
              <a:rPr lang="it-IT" sz="2800" dirty="0" smtClean="0">
                <a:solidFill>
                  <a:srgbClr val="FFFF00"/>
                </a:solidFill>
                <a:latin typeface="Arial" pitchFamily="34" charset="0"/>
                <a:cs typeface="Arial" pitchFamily="34" charset="0"/>
              </a:rPr>
              <a:t> perché</a:t>
            </a:r>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non definita </a:t>
            </a:r>
            <a:r>
              <a:rPr lang="it-IT" sz="2800" dirty="0" smtClean="0">
                <a:solidFill>
                  <a:srgbClr val="FFFF00"/>
                </a:solidFill>
                <a:latin typeface="Arial" pitchFamily="34" charset="0"/>
                <a:cs typeface="Arial" pitchFamily="34" charset="0"/>
              </a:rPr>
              <a:t>in modo compiuto e senza ambiguità</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dalla normativa </a:t>
            </a:r>
            <a:r>
              <a:rPr lang="it-IT" sz="2000" dirty="0" smtClean="0">
                <a:solidFill>
                  <a:srgbClr val="FFFF00"/>
                </a:solidFill>
                <a:latin typeface="Arial" pitchFamily="34" charset="0"/>
                <a:cs typeface="Arial" pitchFamily="34" charset="0"/>
              </a:rPr>
              <a:t>(peraltro già assai articolata)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interseca</a:t>
            </a:r>
            <a:r>
              <a:rPr lang="it-IT" sz="2800" dirty="0" smtClean="0">
                <a:solidFill>
                  <a:srgbClr val="FFFF00"/>
                </a:solidFill>
                <a:latin typeface="Arial" pitchFamily="34" charset="0"/>
                <a:cs typeface="Arial" pitchFamily="34" charset="0"/>
              </a:rPr>
              <a:t>, a volte confliggendo, </a:t>
            </a: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altre rilevanti tematiche scolastiche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specifiche dimensioni</a:t>
            </a:r>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pedagogico - didattiche, docimologiche,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 legislazione scolastica o di  diritto amministrativo, motivazionali,…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sfocianti in </a:t>
            </a:r>
            <a:r>
              <a:rPr lang="it-IT" sz="2000" dirty="0">
                <a:solidFill>
                  <a:srgbClr val="FFFF00"/>
                </a:solidFill>
                <a:latin typeface="Arial" pitchFamily="34" charset="0"/>
                <a:cs typeface="Arial" pitchFamily="34" charset="0"/>
              </a:rPr>
              <a:t>ineludibili “</a:t>
            </a:r>
            <a:r>
              <a:rPr lang="it-IT" sz="2000" dirty="0">
                <a:solidFill>
                  <a:schemeClr val="bg1"/>
                </a:solidFill>
                <a:latin typeface="Arial" pitchFamily="34" charset="0"/>
                <a:cs typeface="Arial" pitchFamily="34" charset="0"/>
              </a:rPr>
              <a:t>distinguo</a:t>
            </a:r>
            <a:r>
              <a:rPr lang="it-IT" sz="2000" dirty="0">
                <a:solidFill>
                  <a:srgbClr val="FFFF00"/>
                </a:solidFill>
                <a:latin typeface="Arial" pitchFamily="34" charset="0"/>
                <a:cs typeface="Arial" pitchFamily="34" charset="0"/>
              </a:rPr>
              <a:t>”</a:t>
            </a:r>
            <a:endParaRPr lang="it-IT" sz="20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può facilmente evolversi in </a:t>
            </a:r>
            <a:r>
              <a:rPr lang="it-IT" sz="2800" dirty="0" smtClean="0">
                <a:solidFill>
                  <a:schemeClr val="bg1"/>
                </a:solidFill>
                <a:latin typeface="Arial" pitchFamily="34" charset="0"/>
                <a:cs typeface="Arial" pitchFamily="34" charset="0"/>
              </a:rPr>
              <a:t>contenzioso</a:t>
            </a:r>
            <a:r>
              <a:rPr lang="it-IT" sz="2800" dirty="0" smtClean="0">
                <a:solidFill>
                  <a:srgbClr val="FFFF00"/>
                </a:solidFill>
                <a:latin typeface="Arial" pitchFamily="34" charset="0"/>
                <a:cs typeface="Arial" pitchFamily="34" charset="0"/>
              </a:rPr>
              <a:t> </a:t>
            </a:r>
          </a:p>
          <a:p>
            <a:r>
              <a:rPr lang="it-IT" sz="24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ci si deve riferire ai soli </a:t>
            </a:r>
            <a:r>
              <a:rPr lang="it-IT" sz="2800" dirty="0" smtClean="0">
                <a:solidFill>
                  <a:schemeClr val="bg1"/>
                </a:solidFill>
                <a:latin typeface="Arial" pitchFamily="34" charset="0"/>
                <a:cs typeface="Arial" pitchFamily="34" charset="0"/>
              </a:rPr>
              <a:t>alunni disabili certificati </a:t>
            </a:r>
            <a:r>
              <a:rPr lang="it-IT" sz="2000" dirty="0" smtClean="0">
                <a:solidFill>
                  <a:srgbClr val="FFFF00"/>
                </a:solidFill>
                <a:latin typeface="Arial" pitchFamily="34" charset="0"/>
                <a:cs typeface="Arial" pitchFamily="34" charset="0"/>
              </a:rPr>
              <a:t>ex L.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n. 104/1992 (secondo  le modalità previste dal DPCM  n. 185/2006  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per il Piemonte, dalla DGR n.15/2013)  </a:t>
            </a:r>
            <a:r>
              <a:rPr lang="it-IT" sz="2800" dirty="0" smtClean="0">
                <a:solidFill>
                  <a:srgbClr val="FFFF00"/>
                </a:solidFill>
                <a:latin typeface="Arial" pitchFamily="34" charset="0"/>
                <a:cs typeface="Arial" pitchFamily="34" charset="0"/>
              </a:rPr>
              <a:t>i cui genitori abbiano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dichiarato di avvalersi </a:t>
            </a:r>
            <a:r>
              <a:rPr lang="it-IT" sz="2800" dirty="0" smtClean="0">
                <a:solidFill>
                  <a:srgbClr val="FFFF00"/>
                </a:solidFill>
                <a:latin typeface="Arial" pitchFamily="34" charset="0"/>
                <a:cs typeface="Arial" pitchFamily="34" charset="0"/>
              </a:rPr>
              <a:t>delle opportunità offerte dalla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vigente normativa sull’integrazione scolastica</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3005135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810" y="0"/>
            <a:ext cx="10058418" cy="6924973"/>
          </a:xfrm>
          <a:prstGeom prst="rect">
            <a:avLst/>
          </a:prstGeom>
          <a:solidFill>
            <a:srgbClr val="002060"/>
          </a:solidFill>
        </p:spPr>
        <p:txBody>
          <a:bodyPr wrap="square">
            <a:spAutoFit/>
          </a:bodyPr>
          <a:lstStyle/>
          <a:p>
            <a:r>
              <a:rPr lang="it-IT" sz="3200" b="1" dirty="0" smtClean="0">
                <a:solidFill>
                  <a:srgbClr val="FF0000"/>
                </a:solidFill>
                <a:latin typeface="Arial" pitchFamily="34" charset="0"/>
                <a:cs typeface="Arial" pitchFamily="34" charset="0"/>
              </a:rPr>
              <a:t>  </a:t>
            </a:r>
            <a:r>
              <a:rPr lang="it-IT" sz="3200" b="1" dirty="0" err="1" smtClean="0">
                <a:solidFill>
                  <a:srgbClr val="FF0000"/>
                </a:solidFill>
                <a:latin typeface="Arial" pitchFamily="34" charset="0"/>
                <a:cs typeface="Arial" pitchFamily="34" charset="0"/>
              </a:rPr>
              <a:t>IV.a</a:t>
            </a:r>
            <a:r>
              <a:rPr lang="it-IT" sz="3200" b="1" dirty="0" smtClean="0">
                <a:solidFill>
                  <a:srgbClr val="FF0000"/>
                </a:solidFill>
                <a:latin typeface="Arial" pitchFamily="34" charset="0"/>
                <a:cs typeface="Arial" pitchFamily="34" charset="0"/>
              </a:rPr>
              <a:t>    </a:t>
            </a:r>
            <a:r>
              <a:rPr lang="it-IT" sz="3600" b="1" dirty="0" smtClean="0">
                <a:solidFill>
                  <a:srgbClr val="FFFF00"/>
                </a:solidFill>
                <a:latin typeface="Arial" pitchFamily="34" charset="0"/>
                <a:cs typeface="Arial" pitchFamily="34" charset="0"/>
              </a:rPr>
              <a:t>LA</a:t>
            </a:r>
            <a:r>
              <a:rPr lang="it-IT" sz="3600" b="1" dirty="0" smtClean="0">
                <a:solidFill>
                  <a:schemeClr val="bg1"/>
                </a:solidFill>
                <a:latin typeface="Arial" pitchFamily="34" charset="0"/>
                <a:cs typeface="Arial" pitchFamily="34" charset="0"/>
              </a:rPr>
              <a:t> VALUTAZIONE</a:t>
            </a:r>
            <a:r>
              <a:rPr lang="it-IT" sz="3600" b="1" dirty="0">
                <a:solidFill>
                  <a:schemeClr val="bg1"/>
                </a:solidFill>
                <a:latin typeface="Arial" pitchFamily="34" charset="0"/>
                <a:cs typeface="Arial" pitchFamily="34" charset="0"/>
              </a:rPr>
              <a:t> </a:t>
            </a:r>
            <a:r>
              <a:rPr lang="it-IT" sz="3600" b="1" dirty="0" smtClean="0">
                <a:solidFill>
                  <a:schemeClr val="bg1"/>
                </a:solidFill>
                <a:latin typeface="Arial" pitchFamily="34" charset="0"/>
                <a:cs typeface="Arial" pitchFamily="34" charset="0"/>
              </a:rPr>
              <a:t>SCOLASTICA</a:t>
            </a:r>
          </a:p>
          <a:p>
            <a:r>
              <a:rPr lang="it-IT" sz="3200" dirty="0">
                <a:solidFill>
                  <a:srgbClr val="FFFF00"/>
                </a:solidFill>
                <a:latin typeface="Arial" pitchFamily="34" charset="0"/>
                <a:cs typeface="Arial" pitchFamily="34" charset="0"/>
              </a:rPr>
              <a:t> </a:t>
            </a:r>
            <a:r>
              <a:rPr lang="it-IT" sz="3200" dirty="0" smtClean="0">
                <a:solidFill>
                  <a:srgbClr val="FFFF00"/>
                </a:solidFill>
                <a:latin typeface="Arial" pitchFamily="34" charset="0"/>
                <a:cs typeface="Arial" pitchFamily="34" charset="0"/>
              </a:rPr>
              <a:t>                     PER  TUTTI  GLI  ALUNNI</a:t>
            </a:r>
          </a:p>
          <a:p>
            <a:endParaRPr lang="it-IT" sz="800" b="1" dirty="0" smtClean="0">
              <a:solidFill>
                <a:srgbClr val="FFFF00"/>
              </a:solidFill>
              <a:latin typeface="Arial" pitchFamily="34" charset="0"/>
              <a:cs typeface="Arial" pitchFamily="34" charset="0"/>
            </a:endParaRPr>
          </a:p>
          <a:p>
            <a:endParaRPr lang="it-IT" sz="800" b="1" dirty="0" smtClean="0">
              <a:solidFill>
                <a:srgbClr val="FFFF00"/>
              </a:solidFill>
              <a:latin typeface="Arial" pitchFamily="34" charset="0"/>
              <a:cs typeface="Arial" pitchFamily="34" charset="0"/>
            </a:endParaRP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VERIFICARE</a:t>
            </a:r>
            <a:r>
              <a:rPr lang="it-IT" sz="2800" b="1" dirty="0" smtClean="0">
                <a:solidFill>
                  <a:srgbClr val="FFFF00"/>
                </a:solidFill>
                <a:latin typeface="Arial" pitchFamily="34" charset="0"/>
                <a:cs typeface="Arial" pitchFamily="34" charset="0"/>
              </a:rPr>
              <a:t>/</a:t>
            </a:r>
            <a:r>
              <a:rPr lang="it-IT" sz="2800" b="1" dirty="0" smtClean="0">
                <a:solidFill>
                  <a:schemeClr val="bg1"/>
                </a:solidFill>
                <a:latin typeface="Arial" pitchFamily="34" charset="0"/>
                <a:cs typeface="Arial" pitchFamily="34" charset="0"/>
              </a:rPr>
              <a:t>MISURARE</a:t>
            </a:r>
            <a:r>
              <a:rPr lang="it-IT" sz="2800" b="1"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raccogliere ed analizzare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informazioni su conoscenze, competenze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abilità</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acquisite o meno dall’alunno a seguito di un processo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err="1" smtClean="0">
                <a:solidFill>
                  <a:srgbClr val="FFFF00"/>
                </a:solidFill>
                <a:latin typeface="Arial" pitchFamily="34" charset="0"/>
                <a:cs typeface="Arial" pitchFamily="34" charset="0"/>
              </a:rPr>
              <a:t>apprenditivo</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su ciò che l’alunno ha imparato in termini di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conoscenze/competenze/capacità) </a:t>
            </a:r>
            <a:endParaRPr lang="it-IT" sz="2400" dirty="0">
              <a:solidFill>
                <a:srgbClr val="FFFF00"/>
              </a:solidFill>
              <a:latin typeface="Arial" pitchFamily="34" charset="0"/>
              <a:cs typeface="Arial" pitchFamily="34" charset="0"/>
            </a:endParaRP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Fase </a:t>
            </a:r>
            <a:r>
              <a:rPr lang="it-IT" sz="2800" b="1" dirty="0">
                <a:solidFill>
                  <a:schemeClr val="bg1"/>
                </a:solidFill>
                <a:latin typeface="Arial" pitchFamily="34" charset="0"/>
                <a:cs typeface="Arial" pitchFamily="34" charset="0"/>
              </a:rPr>
              <a:t>dell’ </a:t>
            </a:r>
            <a:r>
              <a:rPr lang="it-IT" sz="2800" b="1" dirty="0" smtClean="0">
                <a:solidFill>
                  <a:schemeClr val="bg1"/>
                </a:solidFill>
                <a:latin typeface="Arial" pitchFamily="34" charset="0"/>
                <a:cs typeface="Arial" pitchFamily="34" charset="0"/>
              </a:rPr>
              <a:t>accertamento </a:t>
            </a:r>
            <a:r>
              <a:rPr lang="it-IT" sz="2400" dirty="0" smtClean="0">
                <a:solidFill>
                  <a:srgbClr val="FFFF00"/>
                </a:solidFill>
                <a:latin typeface="Arial" pitchFamily="34" charset="0"/>
                <a:cs typeface="Arial" pitchFamily="34" charset="0"/>
              </a:rPr>
              <a:t>(mediante osservazioni</a:t>
            </a:r>
            <a:r>
              <a:rPr lang="it-IT" sz="2400" dirty="0">
                <a:solidFill>
                  <a:srgbClr val="FFFF00"/>
                </a:solidFill>
                <a:latin typeface="Arial" pitchFamily="34" charset="0"/>
                <a:cs typeface="Arial" pitchFamily="34" charset="0"/>
              </a:rPr>
              <a:t>, prove</a:t>
            </a:r>
            <a:r>
              <a:rPr lang="it-IT" sz="2400" dirty="0" smtClean="0">
                <a:solidFill>
                  <a:srgbClr val="FFFF00"/>
                </a:solidFill>
                <a:latin typeface="Arial" pitchFamily="34" charset="0"/>
                <a:cs typeface="Arial" pitchFamily="34" charset="0"/>
              </a:rPr>
              <a:t>,</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test, interrogazioni,…)</a:t>
            </a:r>
            <a:endParaRPr lang="it-IT" sz="24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VALUTARE</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attribuire la corrispondenza delle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misurazioni raccolte ad obiettivi prefissati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attraverso un giudizio/voto </a:t>
            </a:r>
            <a:r>
              <a:rPr lang="it-IT" sz="2800" dirty="0">
                <a:solidFill>
                  <a:srgbClr val="FFFF00"/>
                </a:solidFill>
                <a:latin typeface="Arial" pitchFamily="34" charset="0"/>
                <a:cs typeface="Arial" pitchFamily="34" charset="0"/>
              </a:rPr>
              <a:t>formulato </a:t>
            </a:r>
            <a:r>
              <a:rPr lang="it-IT" sz="2800" dirty="0">
                <a:solidFill>
                  <a:schemeClr val="bg1"/>
                </a:solidFill>
                <a:latin typeface="Arial" pitchFamily="34" charset="0"/>
                <a:cs typeface="Arial" pitchFamily="34" charset="0"/>
              </a:rPr>
              <a:t>utilizzando </a:t>
            </a:r>
            <a:endParaRPr lang="it-IT" sz="2800" dirty="0" smtClean="0">
              <a:solidFill>
                <a:schemeClr val="bg1"/>
              </a:solidFill>
              <a:latin typeface="Arial" pitchFamily="34" charset="0"/>
              <a:cs typeface="Arial" pitchFamily="34" charset="0"/>
            </a:endParaRP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criteri</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 partire da </a:t>
            </a:r>
            <a:r>
              <a:rPr lang="it-IT" sz="2400" dirty="0" smtClean="0">
                <a:solidFill>
                  <a:schemeClr val="bg1"/>
                </a:solidFill>
                <a:latin typeface="Arial" pitchFamily="34" charset="0"/>
                <a:cs typeface="Arial" pitchFamily="34" charset="0"/>
              </a:rPr>
              <a:t>standard </a:t>
            </a:r>
            <a:r>
              <a:rPr lang="it-IT" sz="2400" dirty="0">
                <a:solidFill>
                  <a:schemeClr val="bg1"/>
                </a:solidFill>
                <a:latin typeface="Arial" pitchFamily="34" charset="0"/>
                <a:cs typeface="Arial" pitchFamily="34" charset="0"/>
              </a:rPr>
              <a:t>di </a:t>
            </a:r>
            <a:r>
              <a:rPr lang="it-IT" sz="2400" dirty="0" smtClean="0">
                <a:solidFill>
                  <a:schemeClr val="bg1"/>
                </a:solidFill>
                <a:latin typeface="Arial" pitchFamily="34" charset="0"/>
                <a:cs typeface="Arial" pitchFamily="34" charset="0"/>
              </a:rPr>
              <a:t>riferimento</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Fase </a:t>
            </a:r>
            <a:r>
              <a:rPr lang="it-IT" sz="2800" b="1" dirty="0">
                <a:solidFill>
                  <a:schemeClr val="bg1"/>
                </a:solidFill>
                <a:latin typeface="Arial" pitchFamily="34" charset="0"/>
                <a:cs typeface="Arial" pitchFamily="34" charset="0"/>
              </a:rPr>
              <a:t>dell’espressione del </a:t>
            </a:r>
            <a:r>
              <a:rPr lang="it-IT" sz="2800" b="1" dirty="0" smtClean="0">
                <a:solidFill>
                  <a:schemeClr val="bg1"/>
                </a:solidFill>
                <a:latin typeface="Arial" pitchFamily="34" charset="0"/>
                <a:cs typeface="Arial" pitchFamily="34" charset="0"/>
              </a:rPr>
              <a:t>giudizio/voto</a:t>
            </a:r>
          </a:p>
        </p:txBody>
      </p:sp>
    </p:spTree>
    <p:extLst>
      <p:ext uri="{BB962C8B-B14F-4D97-AF65-F5344CB8AC3E}">
        <p14:creationId xmlns:p14="http://schemas.microsoft.com/office/powerpoint/2010/main" xmlns="" val="12869830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2" y="0"/>
            <a:ext cx="9228833" cy="6986528"/>
          </a:xfrm>
          <a:prstGeom prst="rect">
            <a:avLst/>
          </a:prstGeom>
          <a:solidFill>
            <a:srgbClr val="002060"/>
          </a:solidFill>
        </p:spPr>
        <p:txBody>
          <a:bodyPr wrap="square">
            <a:spAutoFit/>
          </a:bodyPr>
          <a:lstStyle/>
          <a:p>
            <a:r>
              <a:rPr lang="it-IT" sz="2800" b="1" dirty="0" smtClean="0">
                <a:solidFill>
                  <a:srgbClr val="FF00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VALUTARE</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 atto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dell’</a:t>
            </a:r>
            <a:r>
              <a:rPr lang="it-IT" sz="2800" dirty="0">
                <a:solidFill>
                  <a:schemeClr val="bg1"/>
                </a:solidFill>
                <a:latin typeface="Arial" pitchFamily="34" charset="0"/>
                <a:cs typeface="Arial" pitchFamily="34" charset="0"/>
              </a:rPr>
              <a:t>attribuire</a:t>
            </a:r>
            <a:r>
              <a:rPr lang="it-IT" sz="2800" dirty="0">
                <a:solidFill>
                  <a:srgbClr val="FFFF00"/>
                </a:solidFill>
                <a:latin typeface="Arial" pitchFamily="34" charset="0"/>
                <a:cs typeface="Arial" pitchFamily="34" charset="0"/>
              </a:rPr>
              <a:t> o cogliere un </a:t>
            </a:r>
            <a:r>
              <a:rPr lang="it-IT" sz="2800" dirty="0" smtClean="0">
                <a:solidFill>
                  <a:schemeClr val="bg1"/>
                </a:solidFill>
                <a:latin typeface="Arial" pitchFamily="34" charset="0"/>
                <a:cs typeface="Arial" pitchFamily="34" charset="0"/>
              </a:rPr>
              <a:t>valore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 </a:t>
            </a:r>
            <a:r>
              <a:rPr lang="it-IT" sz="2800" dirty="0">
                <a:solidFill>
                  <a:srgbClr val="FFFF00"/>
                </a:solidFill>
                <a:latin typeface="Arial" pitchFamily="34" charset="0"/>
                <a:cs typeface="Arial" pitchFamily="34" charset="0"/>
              </a:rPr>
              <a:t>ciò che si osserva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del </a:t>
            </a:r>
            <a:r>
              <a:rPr lang="it-IT" sz="2800" dirty="0">
                <a:solidFill>
                  <a:schemeClr val="bg1"/>
                </a:solidFill>
                <a:latin typeface="Arial" pitchFamily="34" charset="0"/>
                <a:cs typeface="Arial" pitchFamily="34" charset="0"/>
              </a:rPr>
              <a:t>dare un prezzo </a:t>
            </a:r>
            <a:r>
              <a:rPr lang="it-IT" sz="2400" i="1" dirty="0" smtClean="0">
                <a:solidFill>
                  <a:srgbClr val="FFFF00"/>
                </a:solidFill>
                <a:latin typeface="Arial" pitchFamily="34" charset="0"/>
                <a:cs typeface="Arial" pitchFamily="34" charset="0"/>
              </a:rPr>
              <a:t>(«apprezzare»)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al </a:t>
            </a:r>
            <a:r>
              <a:rPr lang="it-IT" sz="2800" dirty="0">
                <a:solidFill>
                  <a:srgbClr val="FFFF00"/>
                </a:solidFill>
                <a:latin typeface="Arial" pitchFamily="34" charset="0"/>
                <a:cs typeface="Arial" pitchFamily="34" charset="0"/>
              </a:rPr>
              <a:t>fine conseguito o al percorso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fatto </a:t>
            </a:r>
            <a:r>
              <a:rPr lang="it-IT" sz="2800" dirty="0">
                <a:solidFill>
                  <a:srgbClr val="FFFF00"/>
                </a:solidFill>
                <a:latin typeface="Arial" pitchFamily="34" charset="0"/>
                <a:cs typeface="Arial" pitchFamily="34" charset="0"/>
              </a:rPr>
              <a:t>per </a:t>
            </a:r>
            <a:r>
              <a:rPr lang="it-IT" sz="2800" dirty="0" smtClean="0">
                <a:solidFill>
                  <a:srgbClr val="FFFF00"/>
                </a:solidFill>
                <a:latin typeface="Arial" pitchFamily="34" charset="0"/>
                <a:cs typeface="Arial" pitchFamily="34" charset="0"/>
              </a:rPr>
              <a:t>raggiungerlo</a:t>
            </a:r>
          </a:p>
          <a:p>
            <a:endParaRPr lang="it-IT" sz="2800" dirty="0" smtClean="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non riguarda </a:t>
            </a:r>
            <a:r>
              <a:rPr lang="it-IT" sz="2800" dirty="0">
                <a:solidFill>
                  <a:srgbClr val="FFFF00"/>
                </a:solidFill>
                <a:latin typeface="Arial" pitchFamily="34" charset="0"/>
                <a:cs typeface="Arial" pitchFamily="34" charset="0"/>
              </a:rPr>
              <a:t>la “</a:t>
            </a:r>
            <a:r>
              <a:rPr lang="it-IT" sz="2800" i="1" dirty="0">
                <a:solidFill>
                  <a:schemeClr val="bg1"/>
                </a:solidFill>
                <a:latin typeface="Arial" pitchFamily="34" charset="0"/>
                <a:cs typeface="Arial" pitchFamily="34" charset="0"/>
              </a:rPr>
              <a:t>persona</a:t>
            </a:r>
            <a:r>
              <a:rPr lang="it-IT" sz="2800" dirty="0">
                <a:solidFill>
                  <a:srgbClr val="FFFF00"/>
                </a:solidFill>
                <a:latin typeface="Arial" pitchFamily="34" charset="0"/>
                <a:cs typeface="Arial" pitchFamily="34" charset="0"/>
              </a:rPr>
              <a:t>” dell’alunno ma  ha </a:t>
            </a:r>
            <a:r>
              <a:rPr lang="it-IT" sz="2800" dirty="0" smtClean="0">
                <a:solidFill>
                  <a:srgbClr val="FFFF00"/>
                </a:solidFill>
                <a:latin typeface="Arial" pitchFamily="34" charset="0"/>
                <a:cs typeface="Arial" pitchFamily="34" charset="0"/>
              </a:rPr>
              <a:t>per</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oggetto i </a:t>
            </a:r>
            <a:r>
              <a:rPr lang="it-IT" sz="2800" dirty="0">
                <a:solidFill>
                  <a:srgbClr val="FFFF00"/>
                </a:solidFill>
                <a:latin typeface="Arial" pitchFamily="34" charset="0"/>
                <a:cs typeface="Arial" pitchFamily="34" charset="0"/>
              </a:rPr>
              <a:t>suoi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a:solidFill>
                  <a:schemeClr val="bg1"/>
                </a:solidFill>
                <a:latin typeface="Arial" pitchFamily="34" charset="0"/>
                <a:cs typeface="Arial" pitchFamily="34" charset="0"/>
              </a:rPr>
              <a:t>apprendimenti</a:t>
            </a:r>
            <a:r>
              <a:rPr lang="it-IT" sz="2800" dirty="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(conoscenze, competenze, capacità),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in un determinato </a:t>
            </a:r>
            <a:r>
              <a:rPr lang="it-IT" sz="2800" dirty="0">
                <a:solidFill>
                  <a:srgbClr val="FFFF00"/>
                </a:solidFill>
                <a:latin typeface="Arial" pitchFamily="34" charset="0"/>
                <a:cs typeface="Arial" pitchFamily="34" charset="0"/>
              </a:rPr>
              <a:t>periodo di </a:t>
            </a:r>
            <a:r>
              <a:rPr lang="it-IT" sz="2800" dirty="0" smtClean="0">
                <a:solidFill>
                  <a:srgbClr val="FFFF00"/>
                </a:solidFill>
                <a:latin typeface="Arial" pitchFamily="34" charset="0"/>
                <a:cs typeface="Arial" pitchFamily="34" charset="0"/>
              </a:rPr>
              <a:t>tempo</a:t>
            </a:r>
            <a:r>
              <a:rPr lang="it-IT" sz="2800" dirty="0">
                <a:solidFill>
                  <a:srgbClr val="FFFF00"/>
                </a:solidFill>
                <a:latin typeface="Arial" pitchFamily="34" charset="0"/>
                <a:cs typeface="Arial" pitchFamily="34" charset="0"/>
              </a:rPr>
              <a:t>, rispetto </a:t>
            </a:r>
            <a:r>
              <a:rPr lang="it-IT" sz="2800" dirty="0" smtClean="0">
                <a:solidFill>
                  <a:srgbClr val="FFFF00"/>
                </a:solidFill>
                <a:latin typeface="Arial" pitchFamily="34" charset="0"/>
                <a:cs typeface="Arial" pitchFamily="34" charset="0"/>
              </a:rPr>
              <a:t>alle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previste discipline </a:t>
            </a:r>
            <a:r>
              <a:rPr lang="it-IT" sz="2800" dirty="0">
                <a:solidFill>
                  <a:srgbClr val="FFFF00"/>
                </a:solidFill>
                <a:latin typeface="Arial" pitchFamily="34" charset="0"/>
                <a:cs typeface="Arial" pitchFamily="34" charset="0"/>
              </a:rPr>
              <a:t>del  curricolo  ed alle </a:t>
            </a:r>
            <a:r>
              <a:rPr lang="it-IT" sz="2800" dirty="0" smtClean="0">
                <a:solidFill>
                  <a:srgbClr val="FFFF00"/>
                </a:solidFill>
                <a:latin typeface="Arial" pitchFamily="34" charset="0"/>
                <a:cs typeface="Arial" pitchFamily="34" charset="0"/>
              </a:rPr>
              <a:t>attività</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scolastiche svolte </a:t>
            </a:r>
            <a:r>
              <a:rPr lang="it-IT" sz="2400" dirty="0" smtClean="0">
                <a:solidFill>
                  <a:srgbClr val="FFFF00"/>
                </a:solidFill>
                <a:latin typeface="Arial" pitchFamily="34" charset="0"/>
                <a:cs typeface="Arial" pitchFamily="34" charset="0"/>
              </a:rPr>
              <a:t>(= rendimento </a:t>
            </a:r>
            <a:r>
              <a:rPr lang="it-IT" sz="2400" dirty="0">
                <a:solidFill>
                  <a:srgbClr val="FFFF00"/>
                </a:solidFill>
                <a:latin typeface="Arial" pitchFamily="34" charset="0"/>
                <a:cs typeface="Arial" pitchFamily="34" charset="0"/>
              </a:rPr>
              <a:t>scolastico)</a:t>
            </a: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chemeClr val="bg1"/>
                </a:solidFill>
                <a:latin typeface="Arial" pitchFamily="34" charset="0"/>
                <a:cs typeface="Arial" pitchFamily="34" charset="0"/>
              </a:rPr>
              <a:t>comportamenti </a:t>
            </a: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e la sua </a:t>
            </a:r>
            <a:r>
              <a:rPr lang="it-IT" sz="2800" dirty="0">
                <a:solidFill>
                  <a:schemeClr val="bg1"/>
                </a:solidFill>
                <a:latin typeface="Arial" pitchFamily="34" charset="0"/>
                <a:cs typeface="Arial" pitchFamily="34" charset="0"/>
              </a:rPr>
              <a:t>complessiva  </a:t>
            </a:r>
            <a:r>
              <a:rPr lang="it-IT" sz="2800" dirty="0" smtClean="0">
                <a:solidFill>
                  <a:schemeClr val="bg1"/>
                </a:solidFill>
                <a:latin typeface="Arial" pitchFamily="34" charset="0"/>
                <a:cs typeface="Arial" pitchFamily="34" charset="0"/>
              </a:rPr>
              <a:t>evoluzione</a:t>
            </a:r>
          </a:p>
          <a:p>
            <a:endParaRPr lang="it-IT" sz="28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33589492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9832"/>
            <a:ext cx="9144000" cy="6924973"/>
          </a:xfrm>
          <a:prstGeom prst="rect">
            <a:avLst/>
          </a:prstGeom>
          <a:solidFill>
            <a:srgbClr val="002060"/>
          </a:solidFill>
        </p:spPr>
        <p:txBody>
          <a:bodyPr wrap="square">
            <a:spAutoFit/>
          </a:bodyPr>
          <a:lstStyle/>
          <a:p>
            <a:r>
              <a:rPr lang="it-IT" sz="2800" dirty="0">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concorre, </a:t>
            </a:r>
            <a:r>
              <a:rPr lang="it-IT" sz="2800" dirty="0">
                <a:solidFill>
                  <a:srgbClr val="FFFF00"/>
                </a:solidFill>
                <a:latin typeface="Arial" pitchFamily="34" charset="0"/>
                <a:cs typeface="Arial" pitchFamily="34" charset="0"/>
              </a:rPr>
              <a:t>con le sue finalità formative e </a:t>
            </a:r>
            <a:r>
              <a:rPr lang="it-IT" sz="2800" dirty="0" smtClean="0">
                <a:solidFill>
                  <a:srgbClr val="FFFF00"/>
                </a:solidFill>
                <a:latin typeface="Arial" pitchFamily="34" charset="0"/>
                <a:cs typeface="Arial" pitchFamily="34" charset="0"/>
              </a:rPr>
              <a:t>mediante</a:t>
            </a: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l’individuazione delle potenzialità e </a:t>
            </a:r>
            <a:r>
              <a:rPr lang="it-IT" sz="2800" dirty="0" smtClean="0">
                <a:solidFill>
                  <a:srgbClr val="FFFF00"/>
                </a:solidFill>
                <a:latin typeface="Arial" pitchFamily="34" charset="0"/>
                <a:cs typeface="Arial" pitchFamily="34" charset="0"/>
              </a:rPr>
              <a:t>delle </a:t>
            </a:r>
            <a:r>
              <a:rPr lang="it-IT" sz="2800" dirty="0">
                <a:solidFill>
                  <a:srgbClr val="FFFF00"/>
                </a:solidFill>
                <a:latin typeface="Arial" pitchFamily="34" charset="0"/>
                <a:cs typeface="Arial" pitchFamily="34" charset="0"/>
              </a:rPr>
              <a:t>carenze,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ai </a:t>
            </a:r>
            <a:r>
              <a:rPr lang="it-IT" sz="2800" dirty="0">
                <a:solidFill>
                  <a:schemeClr val="bg1"/>
                </a:solidFill>
                <a:latin typeface="Arial" pitchFamily="34" charset="0"/>
                <a:cs typeface="Arial" pitchFamily="34" charset="0"/>
              </a:rPr>
              <a:t>processi di autovalutazione dell’alunno</a:t>
            </a:r>
            <a:r>
              <a:rPr lang="it-IT" sz="2800" dirty="0">
                <a:solidFill>
                  <a:srgbClr val="FFFF00"/>
                </a:solidFill>
                <a:latin typeface="Arial" pitchFamily="34" charset="0"/>
                <a:cs typeface="Arial" pitchFamily="34" charset="0"/>
              </a:rPr>
              <a:t>, ad una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miglior </a:t>
            </a:r>
            <a:r>
              <a:rPr lang="it-IT" sz="2800" dirty="0">
                <a:solidFill>
                  <a:srgbClr val="FFFF00"/>
                </a:solidFill>
                <a:latin typeface="Arial" pitchFamily="34" charset="0"/>
                <a:cs typeface="Arial" pitchFamily="34" charset="0"/>
              </a:rPr>
              <a:t>conoscenza </a:t>
            </a:r>
            <a:r>
              <a:rPr lang="it-IT" sz="2800" dirty="0" smtClean="0">
                <a:solidFill>
                  <a:srgbClr val="FFFF00"/>
                </a:solidFill>
                <a:latin typeface="Arial" pitchFamily="34" charset="0"/>
                <a:cs typeface="Arial" pitchFamily="34" charset="0"/>
              </a:rPr>
              <a:t>di </a:t>
            </a:r>
            <a:r>
              <a:rPr lang="it-IT" sz="2800" dirty="0">
                <a:solidFill>
                  <a:srgbClr val="FFFF00"/>
                </a:solidFill>
                <a:latin typeface="Arial" pitchFamily="34" charset="0"/>
                <a:cs typeface="Arial" pitchFamily="34" charset="0"/>
              </a:rPr>
              <a:t>sé, al suo successo formativo</a:t>
            </a: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è sinteticamente </a:t>
            </a:r>
            <a:r>
              <a:rPr lang="it-IT" sz="2800" b="1" dirty="0">
                <a:solidFill>
                  <a:schemeClr val="bg1"/>
                </a:solidFill>
                <a:latin typeface="Arial" pitchFamily="34" charset="0"/>
                <a:cs typeface="Arial" pitchFamily="34" charset="0"/>
              </a:rPr>
              <a:t>proposta</a:t>
            </a:r>
            <a:r>
              <a:rPr lang="it-IT" sz="2800" dirty="0">
                <a:solidFill>
                  <a:srgbClr val="FFFF00"/>
                </a:solidFill>
                <a:latin typeface="Arial" pitchFamily="34" charset="0"/>
                <a:cs typeface="Arial" pitchFamily="34" charset="0"/>
              </a:rPr>
              <a:t> con  </a:t>
            </a:r>
            <a:r>
              <a:rPr lang="it-IT" sz="2800" dirty="0">
                <a:solidFill>
                  <a:schemeClr val="bg1"/>
                </a:solidFill>
                <a:latin typeface="Arial" pitchFamily="34" charset="0"/>
                <a:cs typeface="Arial" pitchFamily="34" charset="0"/>
              </a:rPr>
              <a:t>voti in decimi </a:t>
            </a:r>
            <a:r>
              <a:rPr lang="it-IT" sz="2400" dirty="0">
                <a:solidFill>
                  <a:srgbClr val="FFFF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scala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decimale)</a:t>
            </a:r>
            <a:r>
              <a:rPr lang="it-IT" sz="2800" dirty="0">
                <a:solidFill>
                  <a:srgbClr val="FFFF00"/>
                </a:solidFill>
                <a:latin typeface="Arial" pitchFamily="34" charset="0"/>
                <a:cs typeface="Arial" pitchFamily="34" charset="0"/>
              </a:rPr>
              <a:t> dai singoli Docenti </a:t>
            </a:r>
            <a:r>
              <a:rPr lang="it-IT" sz="2800" dirty="0" smtClean="0">
                <a:solidFill>
                  <a:srgbClr val="FFFF00"/>
                </a:solidFill>
                <a:latin typeface="Arial" pitchFamily="34" charset="0"/>
                <a:cs typeface="Arial" pitchFamily="34" charset="0"/>
              </a:rPr>
              <a:t>che </a:t>
            </a:r>
            <a:r>
              <a:rPr lang="it-IT" sz="2800" dirty="0">
                <a:solidFill>
                  <a:srgbClr val="FFFF00"/>
                </a:solidFill>
                <a:latin typeface="Arial" pitchFamily="34" charset="0"/>
                <a:cs typeface="Arial" pitchFamily="34" charset="0"/>
              </a:rPr>
              <a:t>hanno impartito </a:t>
            </a:r>
            <a:r>
              <a:rPr lang="it-IT" sz="2800" dirty="0" smtClean="0">
                <a:solidFill>
                  <a:srgbClr val="FFFF00"/>
                </a:solidFill>
                <a:latin typeface="Arial" pitchFamily="34" charset="0"/>
                <a:cs typeface="Arial" pitchFamily="34" charset="0"/>
              </a:rPr>
              <a:t>gli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insegnamenti </a:t>
            </a:r>
            <a:r>
              <a:rPr lang="it-IT" sz="2400" dirty="0">
                <a:solidFill>
                  <a:srgbClr val="FFFF00"/>
                </a:solidFill>
                <a:latin typeface="Arial" pitchFamily="34" charset="0"/>
                <a:cs typeface="Arial" pitchFamily="34" charset="0"/>
              </a:rPr>
              <a:t>(=</a:t>
            </a:r>
            <a:r>
              <a:rPr lang="it-IT" sz="2400" i="1" dirty="0">
                <a:solidFill>
                  <a:schemeClr val="bg1"/>
                </a:solidFill>
                <a:latin typeface="Arial" pitchFamily="34" charset="0"/>
                <a:cs typeface="Arial" pitchFamily="34" charset="0"/>
              </a:rPr>
              <a:t>è soggettiva</a:t>
            </a:r>
            <a:r>
              <a:rPr lang="it-IT" sz="2400" dirty="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ma è </a:t>
            </a:r>
            <a:r>
              <a:rPr lang="it-IT" sz="2800" b="1" dirty="0">
                <a:solidFill>
                  <a:schemeClr val="bg1"/>
                </a:solidFill>
                <a:latin typeface="Arial" pitchFamily="34" charset="0"/>
                <a:cs typeface="Arial" pitchFamily="34" charset="0"/>
              </a:rPr>
              <a:t>attribuita</a:t>
            </a:r>
            <a:r>
              <a:rPr lang="it-IT" sz="2800" dirty="0">
                <a:solidFill>
                  <a:srgbClr val="FFFF00"/>
                </a:solidFill>
                <a:latin typeface="Arial" pitchFamily="34" charset="0"/>
                <a:cs typeface="Arial" pitchFamily="34" charset="0"/>
              </a:rPr>
              <a:t> in sede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 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dal Consiglio </a:t>
            </a:r>
            <a:r>
              <a:rPr lang="it-IT" sz="2800" dirty="0">
                <a:solidFill>
                  <a:srgbClr val="FFFF00"/>
                </a:solidFill>
                <a:latin typeface="Arial" pitchFamily="34" charset="0"/>
                <a:cs typeface="Arial" pitchFamily="34" charset="0"/>
              </a:rPr>
              <a:t>di classe </a:t>
            </a:r>
            <a:r>
              <a:rPr lang="it-IT" sz="2800" i="1" dirty="0">
                <a:solidFill>
                  <a:srgbClr val="FFFF00"/>
                </a:solidFill>
                <a:latin typeface="Arial" pitchFamily="34" charset="0"/>
                <a:cs typeface="Arial" pitchFamily="34" charset="0"/>
              </a:rPr>
              <a:t>“perfetto” </a:t>
            </a:r>
            <a:r>
              <a:rPr lang="it-IT" sz="2400" dirty="0">
                <a:solidFill>
                  <a:srgbClr val="FFFF00"/>
                </a:solidFill>
                <a:latin typeface="Arial" pitchFamily="34" charset="0"/>
                <a:cs typeface="Arial" pitchFamily="34" charset="0"/>
              </a:rPr>
              <a:t>(=</a:t>
            </a:r>
            <a:r>
              <a:rPr lang="it-IT" sz="2400" i="1" dirty="0">
                <a:solidFill>
                  <a:schemeClr val="bg1"/>
                </a:solidFill>
                <a:latin typeface="Arial" pitchFamily="34" charset="0"/>
                <a:cs typeface="Arial" pitchFamily="34" charset="0"/>
              </a:rPr>
              <a:t>è collegiale</a:t>
            </a:r>
            <a:r>
              <a:rPr lang="it-IT" sz="2400" dirty="0">
                <a:solidFill>
                  <a:srgbClr val="FFFF00"/>
                </a:solidFill>
                <a:latin typeface="Arial" pitchFamily="34" charset="0"/>
                <a:cs typeface="Arial" pitchFamily="34" charset="0"/>
              </a:rPr>
              <a:t>)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t>
            </a:r>
            <a:r>
              <a:rPr lang="it-IT" sz="2800" dirty="0">
                <a:solidFill>
                  <a:srgbClr val="FFFF00"/>
                </a:solidFill>
                <a:latin typeface="Arial" pitchFamily="34" charset="0"/>
                <a:cs typeface="Arial" pitchFamily="34" charset="0"/>
              </a:rPr>
              <a:t>se occorre- con </a:t>
            </a:r>
            <a:r>
              <a:rPr lang="it-IT" sz="2800" dirty="0" smtClean="0">
                <a:solidFill>
                  <a:srgbClr val="FFFF00"/>
                </a:solidFill>
                <a:latin typeface="Arial" pitchFamily="34" charset="0"/>
                <a:cs typeface="Arial" pitchFamily="34" charset="0"/>
              </a:rPr>
              <a:t>votazione, a </a:t>
            </a:r>
            <a:r>
              <a:rPr lang="it-IT" sz="2800" dirty="0">
                <a:solidFill>
                  <a:srgbClr val="FFFF00"/>
                </a:solidFill>
                <a:latin typeface="Arial" pitchFamily="34" charset="0"/>
                <a:cs typeface="Arial" pitchFamily="34" charset="0"/>
              </a:rPr>
              <a:t>maggioranza)</a:t>
            </a:r>
            <a:endParaRPr lang="it-IT" sz="2800" dirty="0" smtClean="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N.B. </a:t>
            </a:r>
            <a:r>
              <a:rPr lang="it-IT" sz="2800" dirty="0" smtClean="0">
                <a:solidFill>
                  <a:srgbClr val="FFFF00"/>
                </a:solidFill>
                <a:latin typeface="Arial" pitchFamily="34" charset="0"/>
                <a:cs typeface="Arial" pitchFamily="34" charset="0"/>
              </a:rPr>
              <a:t>Nell’esame </a:t>
            </a:r>
            <a:r>
              <a:rPr lang="it-IT" sz="2800" dirty="0">
                <a:solidFill>
                  <a:srgbClr val="FFFF00"/>
                </a:solidFill>
                <a:latin typeface="Arial" pitchFamily="34" charset="0"/>
                <a:cs typeface="Arial" pitchFamily="34" charset="0"/>
              </a:rPr>
              <a:t>di stato  conclusivo del  2° ciclo  </a:t>
            </a:r>
            <a:r>
              <a:rPr lang="it-IT" sz="2800" dirty="0" smtClean="0">
                <a:solidFill>
                  <a:srgbClr val="FFFF00"/>
                </a:solidFill>
                <a:latin typeface="Arial" pitchFamily="34" charset="0"/>
                <a:cs typeface="Arial" pitchFamily="34" charset="0"/>
              </a:rPr>
              <a:t>di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istruzione </a:t>
            </a:r>
            <a:r>
              <a:rPr lang="it-IT" sz="2800" dirty="0">
                <a:solidFill>
                  <a:srgbClr val="FFFF00"/>
                </a:solidFill>
                <a:latin typeface="Arial" pitchFamily="34" charset="0"/>
                <a:cs typeface="Arial" pitchFamily="34" charset="0"/>
              </a:rPr>
              <a:t>la votazione complessiva è </a:t>
            </a:r>
            <a:r>
              <a:rPr lang="it-IT" sz="2800" dirty="0" smtClean="0">
                <a:solidFill>
                  <a:srgbClr val="FFFF00"/>
                </a:solidFill>
                <a:latin typeface="Arial" pitchFamily="34" charset="0"/>
                <a:cs typeface="Arial" pitchFamily="34" charset="0"/>
              </a:rPr>
              <a:t>espressa </a:t>
            </a:r>
            <a:r>
              <a:rPr lang="it-IT" sz="2800" dirty="0" smtClean="0">
                <a:solidFill>
                  <a:schemeClr val="bg1"/>
                </a:solidFill>
                <a:latin typeface="Arial" pitchFamily="34" charset="0"/>
                <a:cs typeface="Arial" pitchFamily="34" charset="0"/>
              </a:rPr>
              <a:t>con</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voti in centesimi</a:t>
            </a:r>
            <a:r>
              <a:rPr lang="it-IT" sz="2800" dirty="0">
                <a:solidFill>
                  <a:srgbClr val="FFFF00"/>
                </a:solidFill>
                <a:latin typeface="Arial" pitchFamily="34" charset="0"/>
                <a:cs typeface="Arial" pitchFamily="34" charset="0"/>
              </a:rPr>
              <a:t>: tutti i voti sono </a:t>
            </a:r>
            <a:r>
              <a:rPr lang="it-IT" sz="2800" dirty="0" smtClean="0">
                <a:solidFill>
                  <a:srgbClr val="FFFF00"/>
                </a:solidFill>
                <a:latin typeface="Arial" pitchFamily="34" charset="0"/>
                <a:cs typeface="Arial" pitchFamily="34" charset="0"/>
              </a:rPr>
              <a:t>proposti dai singoli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Commissari </a:t>
            </a:r>
            <a:r>
              <a:rPr lang="it-IT" sz="2800" dirty="0">
                <a:solidFill>
                  <a:srgbClr val="FFFF00"/>
                </a:solidFill>
                <a:latin typeface="Arial" pitchFamily="34" charset="0"/>
                <a:cs typeface="Arial" pitchFamily="34" charset="0"/>
              </a:rPr>
              <a:t>d’esame e </a:t>
            </a:r>
            <a:r>
              <a:rPr lang="it-IT" sz="2800" dirty="0" smtClean="0">
                <a:solidFill>
                  <a:srgbClr val="FFFF00"/>
                </a:solidFill>
                <a:latin typeface="Arial" pitchFamily="34" charset="0"/>
                <a:cs typeface="Arial" pitchFamily="34" charset="0"/>
              </a:rPr>
              <a:t>sono attribuiti dalla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Commissione </a:t>
            </a:r>
            <a:r>
              <a:rPr lang="it-IT" sz="2800" dirty="0">
                <a:solidFill>
                  <a:srgbClr val="FFFF00"/>
                </a:solidFill>
                <a:latin typeface="Arial" pitchFamily="34" charset="0"/>
                <a:cs typeface="Arial" pitchFamily="34" charset="0"/>
              </a:rPr>
              <a:t>-se occorre- con </a:t>
            </a:r>
            <a:r>
              <a:rPr lang="it-IT" sz="2800" dirty="0" smtClean="0">
                <a:solidFill>
                  <a:srgbClr val="FFFF00"/>
                </a:solidFill>
                <a:latin typeface="Arial" pitchFamily="34" charset="0"/>
                <a:cs typeface="Arial" pitchFamily="34" charset="0"/>
              </a:rPr>
              <a:t>votazione, 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maggioranza)</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41865319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051613"/>
            <a:ext cx="9144000" cy="6186309"/>
          </a:xfrm>
          <a:prstGeom prst="rect">
            <a:avLst/>
          </a:prstGeom>
        </p:spPr>
        <p:txBody>
          <a:bodyPr wrap="square">
            <a:spAutoFit/>
          </a:bodyPr>
          <a:lstStyle/>
          <a:p>
            <a:r>
              <a:rPr lang="it-IT" dirty="0" smtClean="0"/>
              <a:t>-L. n. 517/1977 </a:t>
            </a:r>
          </a:p>
          <a:p>
            <a:r>
              <a:rPr lang="it-IT" dirty="0" smtClean="0"/>
              <a:t>-D.M. 26.08.1981 </a:t>
            </a:r>
          </a:p>
          <a:p>
            <a:r>
              <a:rPr lang="it-IT" dirty="0" smtClean="0"/>
              <a:t>-D.M. 10.12.1984</a:t>
            </a:r>
          </a:p>
          <a:p>
            <a:r>
              <a:rPr lang="it-IT" dirty="0" smtClean="0"/>
              <a:t>-Circolare Telegrafica n. 189/1985</a:t>
            </a:r>
          </a:p>
          <a:p>
            <a:r>
              <a:rPr lang="it-IT" dirty="0" smtClean="0"/>
              <a:t>-Sentenza della Corte Costituzionale n. 215/1987</a:t>
            </a:r>
          </a:p>
          <a:p>
            <a:r>
              <a:rPr lang="it-IT" dirty="0" smtClean="0"/>
              <a:t>-Parere del Consiglio di Stato n. 348/1991</a:t>
            </a:r>
          </a:p>
          <a:p>
            <a:r>
              <a:rPr lang="it-IT" dirty="0" smtClean="0"/>
              <a:t>-L. n. 104/1992 - art.16 </a:t>
            </a:r>
            <a:r>
              <a:rPr lang="it-IT" i="1" dirty="0" smtClean="0"/>
              <a:t>Valutazione del rendimento e prove d’esame</a:t>
            </a:r>
            <a:r>
              <a:rPr lang="it-IT" dirty="0" smtClean="0"/>
              <a:t>.</a:t>
            </a:r>
          </a:p>
          <a:p>
            <a:r>
              <a:rPr lang="it-IT" dirty="0" smtClean="0"/>
              <a:t>-</a:t>
            </a:r>
            <a:r>
              <a:rPr lang="it-IT" dirty="0" err="1" smtClean="0"/>
              <a:t>D.Lgs.</a:t>
            </a:r>
            <a:r>
              <a:rPr lang="it-IT" dirty="0" smtClean="0"/>
              <a:t> n. 297/1994 - artt. 313-318</a:t>
            </a:r>
          </a:p>
          <a:p>
            <a:r>
              <a:rPr lang="it-IT" dirty="0" smtClean="0"/>
              <a:t>-DPR n. 249/24.06.1998 -art. 2 (Diritti) ,c.4, 3°periodo</a:t>
            </a:r>
          </a:p>
          <a:p>
            <a:r>
              <a:rPr lang="it-IT" dirty="0" smtClean="0"/>
              <a:t>-DPR n. 323/1998 - art. 6 </a:t>
            </a:r>
          </a:p>
          <a:p>
            <a:r>
              <a:rPr lang="it-IT" dirty="0" smtClean="0"/>
              <a:t>-O.M. n. 90/21.05.2001 - artt. 11 (c. 11), 12 e 13</a:t>
            </a:r>
          </a:p>
          <a:p>
            <a:r>
              <a:rPr lang="it-IT" dirty="0" smtClean="0"/>
              <a:t>-D. </a:t>
            </a:r>
            <a:r>
              <a:rPr lang="it-IT" dirty="0" err="1" smtClean="0"/>
              <a:t>Lgs</a:t>
            </a:r>
            <a:r>
              <a:rPr lang="it-IT" dirty="0" smtClean="0"/>
              <a:t>  n. 59/19.02.2004 - artt. 8 e 11</a:t>
            </a:r>
          </a:p>
          <a:p>
            <a:r>
              <a:rPr lang="it-IT" dirty="0" smtClean="0"/>
              <a:t>-D. </a:t>
            </a:r>
            <a:r>
              <a:rPr lang="it-IT" dirty="0" err="1" smtClean="0"/>
              <a:t>Lgs</a:t>
            </a:r>
            <a:r>
              <a:rPr lang="it-IT" dirty="0" smtClean="0"/>
              <a:t>. n. 226/17.10.2005 - art. 13 </a:t>
            </a:r>
          </a:p>
          <a:p>
            <a:r>
              <a:rPr lang="it-IT" dirty="0" smtClean="0"/>
              <a:t>-L. n. 1/11.1. 2007 - art. 3 </a:t>
            </a:r>
          </a:p>
          <a:p>
            <a:r>
              <a:rPr lang="it-IT" dirty="0" smtClean="0"/>
              <a:t>-L. n. 176/ 25.10.2007</a:t>
            </a:r>
            <a:r>
              <a:rPr lang="it-IT" dirty="0"/>
              <a:t> </a:t>
            </a:r>
            <a:r>
              <a:rPr lang="it-IT" dirty="0" smtClean="0"/>
              <a:t> - art.1 </a:t>
            </a:r>
          </a:p>
          <a:p>
            <a:r>
              <a:rPr lang="it-IT" dirty="0" smtClean="0"/>
              <a:t>-L. n.169/30.10.2008 - artt. 2  e 3</a:t>
            </a:r>
          </a:p>
          <a:p>
            <a:r>
              <a:rPr lang="it-IT" dirty="0" smtClean="0"/>
              <a:t>-O.M. n. 40/08.04.2009 - art. 6 </a:t>
            </a:r>
          </a:p>
          <a:p>
            <a:r>
              <a:rPr lang="it-IT" dirty="0" smtClean="0"/>
              <a:t>-LINEE-GUIDA .08.2009, III, 1.2  </a:t>
            </a:r>
          </a:p>
          <a:p>
            <a:r>
              <a:rPr lang="it-IT" dirty="0" smtClean="0"/>
              <a:t>-D.P.R. n.122/2009 - artt. 1 e 9  </a:t>
            </a:r>
          </a:p>
          <a:p>
            <a:r>
              <a:rPr lang="it-IT" dirty="0" smtClean="0"/>
              <a:t>-C.M. n° 48/ 31.05. 2012</a:t>
            </a:r>
          </a:p>
          <a:p>
            <a:r>
              <a:rPr lang="it-IT" dirty="0" smtClean="0"/>
              <a:t>-O.M. 37/2014 - art. 17</a:t>
            </a:r>
          </a:p>
          <a:p>
            <a:endParaRPr lang="it-IT" dirty="0"/>
          </a:p>
        </p:txBody>
      </p:sp>
      <p:sp>
        <p:nvSpPr>
          <p:cNvPr id="3" name="Rettangolo 2"/>
          <p:cNvSpPr/>
          <p:nvPr/>
        </p:nvSpPr>
        <p:spPr>
          <a:xfrm>
            <a:off x="-36512" y="18274"/>
            <a:ext cx="9180512" cy="6986528"/>
          </a:xfrm>
          <a:prstGeom prst="rect">
            <a:avLst/>
          </a:prstGeom>
          <a:solidFill>
            <a:srgbClr val="002060"/>
          </a:solidFill>
        </p:spPr>
        <p:txBody>
          <a:bodyPr wrap="square">
            <a:spAutoFit/>
          </a:bodyPr>
          <a:lstStyle/>
          <a:p>
            <a:r>
              <a:rPr lang="it-IT" sz="2800" dirty="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è </a:t>
            </a:r>
            <a:r>
              <a:rPr lang="it-IT" sz="2800" b="1" i="1" dirty="0" smtClean="0">
                <a:solidFill>
                  <a:schemeClr val="bg1"/>
                </a:solidFill>
                <a:latin typeface="Arial" pitchFamily="34" charset="0"/>
                <a:cs typeface="Arial" pitchFamily="34" charset="0"/>
              </a:rPr>
              <a:t>atto dovuto</a:t>
            </a:r>
            <a:r>
              <a:rPr lang="it-IT" sz="2800" dirty="0" smtClean="0">
                <a:solidFill>
                  <a:schemeClr val="bg1"/>
                </a:solidFill>
                <a:latin typeface="Arial" pitchFamily="34" charset="0"/>
                <a:cs typeface="Arial" pitchFamily="34" charset="0"/>
              </a:rPr>
              <a:t> </a:t>
            </a:r>
            <a:r>
              <a:rPr lang="it-IT" sz="2800" dirty="0">
                <a:solidFill>
                  <a:srgbClr val="FFFF00"/>
                </a:solidFill>
                <a:latin typeface="Arial" pitchFamily="34" charset="0"/>
                <a:cs typeface="Arial" pitchFamily="34" charset="0"/>
              </a:rPr>
              <a:t>che si configura come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un </a:t>
            </a:r>
            <a:r>
              <a:rPr lang="it-IT" sz="2800" b="1" dirty="0">
                <a:solidFill>
                  <a:schemeClr val="bg1"/>
                </a:solidFill>
                <a:latin typeface="Arial" pitchFamily="34" charset="0"/>
                <a:cs typeface="Arial" pitchFamily="34" charset="0"/>
              </a:rPr>
              <a:t>diritto</a:t>
            </a:r>
            <a:r>
              <a:rPr lang="it-IT" sz="2800" dirty="0">
                <a:solidFill>
                  <a:schemeClr val="bg1"/>
                </a:solidFill>
                <a:latin typeface="Arial" pitchFamily="34" charset="0"/>
                <a:cs typeface="Arial" pitchFamily="34" charset="0"/>
              </a:rPr>
              <a:t> per  ciascun alunno</a:t>
            </a:r>
            <a:r>
              <a:rPr lang="it-IT" sz="2800" dirty="0">
                <a:solidFill>
                  <a:srgbClr val="FFFF00"/>
                </a:solidFill>
                <a:latin typeface="Arial" pitchFamily="34" charset="0"/>
                <a:cs typeface="Arial" pitchFamily="34" charset="0"/>
              </a:rPr>
              <a:t>, disabile incluso,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connesso </a:t>
            </a:r>
            <a:r>
              <a:rPr lang="it-IT" sz="2800" dirty="0">
                <a:solidFill>
                  <a:srgbClr val="FFFF00"/>
                </a:solidFill>
                <a:latin typeface="Arial" pitchFamily="34" charset="0"/>
                <a:cs typeface="Arial" pitchFamily="34" charset="0"/>
              </a:rPr>
              <a:t>al diritto all’educazione ed </a:t>
            </a:r>
            <a:r>
              <a:rPr lang="it-IT" sz="2800" dirty="0" smtClean="0">
                <a:solidFill>
                  <a:srgbClr val="FFFF00"/>
                </a:solidFill>
                <a:latin typeface="Arial" pitchFamily="34" charset="0"/>
                <a:cs typeface="Arial" pitchFamily="34" charset="0"/>
              </a:rPr>
              <a:t>all’istruzione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costituzionalmente tutelato e previsto dalla Legge,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nonché </a:t>
            </a:r>
            <a:r>
              <a:rPr lang="it-IT" sz="2800" dirty="0">
                <a:solidFill>
                  <a:srgbClr val="FFFF00"/>
                </a:solidFill>
                <a:latin typeface="Arial" pitchFamily="34" charset="0"/>
                <a:cs typeface="Arial" pitchFamily="34" charset="0"/>
              </a:rPr>
              <a:t>inseparabilmente connesso all’attività di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insegnamento </a:t>
            </a:r>
            <a:r>
              <a:rPr lang="it-IT" sz="2800" dirty="0">
                <a:solidFill>
                  <a:srgbClr val="FFFF00"/>
                </a:solidFill>
                <a:latin typeface="Arial" pitchFamily="34" charset="0"/>
                <a:cs typeface="Arial" pitchFamily="34" charset="0"/>
              </a:rPr>
              <a:t>intenzionale/formale propria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dell’istituzione </a:t>
            </a:r>
            <a:r>
              <a:rPr lang="it-IT" sz="2800" dirty="0">
                <a:solidFill>
                  <a:srgbClr val="FFFF00"/>
                </a:solidFill>
                <a:latin typeface="Arial" pitchFamily="34" charset="0"/>
                <a:cs typeface="Arial" pitchFamily="34" charset="0"/>
              </a:rPr>
              <a:t>scolastica (ogni alunno e la sua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famiglia hanno </a:t>
            </a:r>
            <a:r>
              <a:rPr lang="it-IT" sz="2800" dirty="0">
                <a:solidFill>
                  <a:srgbClr val="FFFF00"/>
                </a:solidFill>
                <a:latin typeface="Arial" pitchFamily="34" charset="0"/>
                <a:cs typeface="Arial" pitchFamily="34" charset="0"/>
              </a:rPr>
              <a:t>il diritto di veder </a:t>
            </a:r>
            <a:r>
              <a:rPr lang="it-IT" sz="2800" dirty="0" smtClean="0">
                <a:solidFill>
                  <a:srgbClr val="FFFF00"/>
                </a:solidFill>
                <a:latin typeface="Arial" pitchFamily="34" charset="0"/>
                <a:cs typeface="Arial" pitchFamily="34" charset="0"/>
              </a:rPr>
              <a:t>valutati </a:t>
            </a:r>
            <a:r>
              <a:rPr lang="it-IT" sz="2800" dirty="0">
                <a:solidFill>
                  <a:srgbClr val="FFFF00"/>
                </a:solidFill>
                <a:latin typeface="Arial" pitchFamily="34" charset="0"/>
                <a:cs typeface="Arial" pitchFamily="34" charset="0"/>
              </a:rPr>
              <a:t>gli esiti/i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risultati </a:t>
            </a:r>
            <a:r>
              <a:rPr lang="it-IT" sz="2800" dirty="0">
                <a:solidFill>
                  <a:srgbClr val="FFFF00"/>
                </a:solidFill>
                <a:latin typeface="Arial" pitchFamily="34" charset="0"/>
                <a:cs typeface="Arial" pitchFamily="34" charset="0"/>
              </a:rPr>
              <a:t>dell’azione educativo-didattica svolta 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scuola) </a:t>
            </a:r>
            <a:endParaRPr lang="it-IT" sz="2800" dirty="0" smtClean="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un </a:t>
            </a:r>
            <a:r>
              <a:rPr lang="it-IT" sz="2800" b="1" dirty="0">
                <a:solidFill>
                  <a:schemeClr val="bg1"/>
                </a:solidFill>
                <a:latin typeface="Arial" pitchFamily="34" charset="0"/>
                <a:cs typeface="Arial" pitchFamily="34" charset="0"/>
              </a:rPr>
              <a:t>obbligo</a:t>
            </a:r>
            <a:r>
              <a:rPr lang="it-IT" sz="2800" dirty="0">
                <a:solidFill>
                  <a:schemeClr val="bg1"/>
                </a:solidFill>
                <a:latin typeface="Arial" pitchFamily="34" charset="0"/>
                <a:cs typeface="Arial" pitchFamily="34" charset="0"/>
              </a:rPr>
              <a:t> per ciascun Docente</a:t>
            </a:r>
            <a:r>
              <a:rPr lang="it-IT" sz="2800" dirty="0">
                <a:solidFill>
                  <a:srgbClr val="FFFF00"/>
                </a:solidFill>
                <a:latin typeface="Arial" pitchFamily="34" charset="0"/>
                <a:cs typeface="Arial" pitchFamily="34" charset="0"/>
              </a:rPr>
              <a:t>: l’attività di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valutazione </a:t>
            </a:r>
            <a:r>
              <a:rPr lang="it-IT" sz="2800" dirty="0">
                <a:solidFill>
                  <a:srgbClr val="FFFF00"/>
                </a:solidFill>
                <a:latin typeface="Arial" pitchFamily="34" charset="0"/>
                <a:cs typeface="Arial" pitchFamily="34" charset="0"/>
              </a:rPr>
              <a:t>scolastica degli alunni, sia periodica che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finale, di correzione elaborati </a:t>
            </a:r>
            <a:r>
              <a:rPr lang="it-IT" sz="2800" dirty="0" smtClean="0">
                <a:solidFill>
                  <a:srgbClr val="FFFF00"/>
                </a:solidFill>
                <a:latin typeface="Arial" pitchFamily="34" charset="0"/>
                <a:cs typeface="Arial" pitchFamily="34" charset="0"/>
              </a:rPr>
              <a:t>scritti / interrogazione</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orale</a:t>
            </a:r>
            <a:r>
              <a:rPr lang="it-IT" sz="2800" dirty="0">
                <a:solidFill>
                  <a:srgbClr val="FFFF00"/>
                </a:solidFill>
                <a:latin typeface="Arial" pitchFamily="34" charset="0"/>
                <a:cs typeface="Arial" pitchFamily="34" charset="0"/>
              </a:rPr>
              <a:t>, di scrutinio o di commissione d’esame… </a:t>
            </a:r>
            <a:endParaRPr lang="it-IT" sz="2800" dirty="0" smtClean="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6331015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8978"/>
            <a:ext cx="9166703" cy="7417415"/>
          </a:xfrm>
          <a:prstGeom prst="rect">
            <a:avLst/>
          </a:prstGeom>
          <a:solidFill>
            <a:srgbClr val="002060"/>
          </a:solidFill>
        </p:spPr>
        <p:txBody>
          <a:bodyPr wrap="square">
            <a:spAutoFit/>
          </a:bodyPr>
          <a:lstStyle/>
          <a:p>
            <a:r>
              <a:rPr lang="it-IT" sz="2800" b="1"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rientra fra le attività obbligatorie funzionali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all</a:t>
            </a:r>
            <a:r>
              <a:rPr lang="it-IT" sz="2800" dirty="0">
                <a:solidFill>
                  <a:srgbClr val="FFFF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’insegnamento </a:t>
            </a:r>
            <a:r>
              <a:rPr lang="it-IT" sz="2000" dirty="0" smtClean="0">
                <a:solidFill>
                  <a:srgbClr val="FFFF00"/>
                </a:solidFill>
                <a:latin typeface="Arial" pitchFamily="34" charset="0"/>
                <a:cs typeface="Arial" pitchFamily="34" charset="0"/>
              </a:rPr>
              <a:t>(cfr</a:t>
            </a:r>
            <a:r>
              <a:rPr lang="it-IT" sz="2000" dirty="0">
                <a:solidFill>
                  <a:srgbClr val="FFFF00"/>
                </a:solidFill>
                <a:latin typeface="Arial" pitchFamily="34" charset="0"/>
                <a:cs typeface="Arial" pitchFamily="34" charset="0"/>
              </a:rPr>
              <a:t>. art. 395, </a:t>
            </a:r>
            <a:r>
              <a:rPr lang="it-IT" sz="2000" dirty="0" smtClean="0">
                <a:solidFill>
                  <a:srgbClr val="FFFF00"/>
                </a:solidFill>
                <a:latin typeface="Arial" pitchFamily="34" charset="0"/>
                <a:cs typeface="Arial" pitchFamily="34" charset="0"/>
              </a:rPr>
              <a:t>c.2e </a:t>
            </a:r>
            <a:r>
              <a:rPr lang="it-IT" sz="2000" dirty="0" err="1">
                <a:solidFill>
                  <a:srgbClr val="FFFF00"/>
                </a:solidFill>
                <a:latin typeface="Arial" pitchFamily="34" charset="0"/>
                <a:cs typeface="Arial" pitchFamily="34" charset="0"/>
              </a:rPr>
              <a:t>D.Lgs.</a:t>
            </a:r>
            <a:r>
              <a:rPr lang="it-IT" sz="2000" dirty="0">
                <a:solidFill>
                  <a:srgbClr val="FFFF00"/>
                </a:solidFill>
                <a:latin typeface="Arial" pitchFamily="34" charset="0"/>
                <a:cs typeface="Arial" pitchFamily="34" charset="0"/>
              </a:rPr>
              <a:t> n. 297/1994;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art</a:t>
            </a:r>
            <a:r>
              <a:rPr lang="it-IT" sz="2000" dirty="0">
                <a:solidFill>
                  <a:srgbClr val="FFFF00"/>
                </a:solidFill>
                <a:latin typeface="Arial" pitchFamily="34" charset="0"/>
                <a:cs typeface="Arial" pitchFamily="34" charset="0"/>
              </a:rPr>
              <a:t>. 29,3c CCNL 2007); </a:t>
            </a:r>
            <a:endParaRPr lang="it-IT" sz="2000" dirty="0" smtClean="0">
              <a:solidFill>
                <a:srgbClr val="FFFF00"/>
              </a:solidFill>
              <a:latin typeface="Arial" pitchFamily="34" charset="0"/>
              <a:cs typeface="Arial" pitchFamily="34" charset="0"/>
            </a:endParaRPr>
          </a:p>
          <a:p>
            <a:endParaRPr lang="it-IT" sz="20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a:solidFill>
                  <a:srgbClr val="FF0000"/>
                </a:solidFill>
                <a:latin typeface="Arial" pitchFamily="34" charset="0"/>
                <a:cs typeface="Arial" pitchFamily="34" charset="0"/>
              </a:rPr>
              <a:t>.</a:t>
            </a:r>
            <a:r>
              <a:rPr lang="it-IT" sz="2800" dirty="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costituisce un’attività di discrezionalità </a:t>
            </a:r>
            <a:r>
              <a:rPr lang="it-IT" sz="2800" dirty="0" smtClean="0">
                <a:solidFill>
                  <a:srgbClr val="FFFF00"/>
                </a:solidFill>
                <a:latin typeface="Arial" pitchFamily="34" charset="0"/>
                <a:cs typeface="Arial" pitchFamily="34" charset="0"/>
              </a:rPr>
              <a:t>tecnico-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amministrativa, e  </a:t>
            </a:r>
            <a:r>
              <a:rPr lang="it-IT" sz="2800" dirty="0">
                <a:solidFill>
                  <a:srgbClr val="FFFF00"/>
                </a:solidFill>
                <a:latin typeface="Arial" pitchFamily="34" charset="0"/>
                <a:cs typeface="Arial" pitchFamily="34" charset="0"/>
              </a:rPr>
              <a:t>come tale soggetta </a:t>
            </a:r>
            <a:r>
              <a:rPr lang="it-IT" sz="2800" dirty="0" smtClean="0">
                <a:solidFill>
                  <a:srgbClr val="FFFF00"/>
                </a:solidFill>
                <a:latin typeface="Arial" pitchFamily="34" charset="0"/>
                <a:cs typeface="Arial" pitchFamily="34" charset="0"/>
              </a:rPr>
              <a:t>ai </a:t>
            </a:r>
            <a:r>
              <a:rPr lang="it-IT" sz="2800" dirty="0">
                <a:solidFill>
                  <a:srgbClr val="FFFF00"/>
                </a:solidFill>
                <a:latin typeface="Arial" pitchFamily="34" charset="0"/>
                <a:cs typeface="Arial" pitchFamily="34" charset="0"/>
              </a:rPr>
              <a:t>canoni </a:t>
            </a:r>
            <a:r>
              <a:rPr lang="it-IT" sz="2800" dirty="0" smtClean="0">
                <a:solidFill>
                  <a:srgbClr val="FFFF00"/>
                </a:solidFill>
                <a:latin typeface="Arial" pitchFamily="34" charset="0"/>
                <a:cs typeface="Arial" pitchFamily="34" charset="0"/>
              </a:rPr>
              <a:t>di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legittimità</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-in particolare </a:t>
            </a:r>
            <a:r>
              <a:rPr lang="it-IT" sz="2400" dirty="0">
                <a:solidFill>
                  <a:srgbClr val="FFFF00"/>
                </a:solidFill>
                <a:latin typeface="Arial" pitchFamily="34" charset="0"/>
                <a:cs typeface="Arial" pitchFamily="34" charset="0"/>
              </a:rPr>
              <a:t>per quanto riguarda la </a:t>
            </a:r>
            <a:r>
              <a:rPr lang="it-IT" sz="2400" dirty="0" smtClean="0">
                <a:solidFill>
                  <a:srgbClr val="FFFF00"/>
                </a:solidFill>
                <a:latin typeface="Arial" pitchFamily="34" charset="0"/>
                <a:cs typeface="Arial" pitchFamily="34" charset="0"/>
              </a:rPr>
              <a:t>sufficienza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 congruità </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globalità </a:t>
            </a:r>
            <a:r>
              <a:rPr lang="it-IT" sz="2400" dirty="0">
                <a:solidFill>
                  <a:srgbClr val="FFFF00"/>
                </a:solidFill>
                <a:latin typeface="Arial" pitchFamily="34" charset="0"/>
                <a:cs typeface="Arial" pitchFamily="34" charset="0"/>
              </a:rPr>
              <a:t>della “motivazione” addotta </a:t>
            </a:r>
            <a:r>
              <a:rPr lang="it-IT" sz="2400" dirty="0" smtClean="0">
                <a:solidFill>
                  <a:srgbClr val="FFFF00"/>
                </a:solidFill>
                <a:latin typeface="Arial" pitchFamily="34" charset="0"/>
                <a:cs typeface="Arial" pitchFamily="34" charset="0"/>
              </a:rPr>
              <a:t>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verbalizzata </a:t>
            </a:r>
            <a:r>
              <a:rPr lang="it-IT" sz="2400" dirty="0">
                <a:solidFill>
                  <a:srgbClr val="FFFF00"/>
                </a:solidFill>
                <a:latin typeface="Arial" pitchFamily="34" charset="0"/>
                <a:cs typeface="Arial" pitchFamily="34" charset="0"/>
              </a:rPr>
              <a:t>a </a:t>
            </a:r>
            <a:r>
              <a:rPr lang="it-IT" sz="2400" dirty="0" smtClean="0">
                <a:solidFill>
                  <a:srgbClr val="FFFF00"/>
                </a:solidFill>
                <a:latin typeface="Arial" pitchFamily="34" charset="0"/>
                <a:cs typeface="Arial" pitchFamily="34" charset="0"/>
              </a:rPr>
              <a:t>sostegno della decisione assunta</a:t>
            </a:r>
            <a:r>
              <a:rPr lang="it-IT" sz="2400" dirty="0">
                <a:solidFill>
                  <a:srgbClr val="FFFF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trasparenza</a:t>
            </a:r>
            <a:r>
              <a:rPr lang="it-IT" sz="2800" dirty="0" smtClean="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tempestività</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t>
            </a:r>
            <a:r>
              <a:rPr lang="it-IT" sz="2000" dirty="0">
                <a:solidFill>
                  <a:srgbClr val="FFFF00"/>
                </a:solidFill>
                <a:latin typeface="Arial" pitchFamily="34" charset="0"/>
                <a:cs typeface="Arial" pitchFamily="34" charset="0"/>
              </a:rPr>
              <a:t>art.2, c.4, 3° </a:t>
            </a:r>
            <a:r>
              <a:rPr lang="it-IT" sz="2000" dirty="0" smtClean="0">
                <a:solidFill>
                  <a:srgbClr val="FFFF00"/>
                </a:solidFill>
                <a:latin typeface="Arial" pitchFamily="34" charset="0"/>
                <a:cs typeface="Arial" pitchFamily="34" charset="0"/>
              </a:rPr>
              <a:t>periodo  </a:t>
            </a:r>
            <a:r>
              <a:rPr lang="it-IT" sz="2000" dirty="0">
                <a:solidFill>
                  <a:srgbClr val="FFFF00"/>
                </a:solidFill>
                <a:latin typeface="Arial" pitchFamily="34" charset="0"/>
                <a:cs typeface="Arial" pitchFamily="34" charset="0"/>
              </a:rPr>
              <a:t>DPR n.249/1998; art.1 DPR </a:t>
            </a:r>
            <a:r>
              <a:rPr lang="it-IT" sz="2000" dirty="0" smtClean="0">
                <a:solidFill>
                  <a:srgbClr val="FFFF00"/>
                </a:solidFill>
                <a:latin typeface="Arial" pitchFamily="34" charset="0"/>
                <a:cs typeface="Arial" pitchFamily="34" charset="0"/>
              </a:rPr>
              <a:t>122/2009</a:t>
            </a:r>
            <a:r>
              <a:rPr lang="it-IT" sz="2000" dirty="0">
                <a:solidFill>
                  <a:srgbClr val="FFFF00"/>
                </a:solidFill>
                <a:latin typeface="Arial" pitchFamily="34" charset="0"/>
                <a:cs typeface="Arial" pitchFamily="34" charset="0"/>
              </a:rPr>
              <a:t>) </a:t>
            </a:r>
            <a:endParaRPr lang="it-IT" sz="2000" dirty="0" smtClean="0">
              <a:solidFill>
                <a:srgbClr val="FFFF00"/>
              </a:solidFill>
              <a:latin typeface="Arial" pitchFamily="34" charset="0"/>
              <a:cs typeface="Arial" pitchFamily="34" charset="0"/>
            </a:endParaRPr>
          </a:p>
          <a:p>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non dev’essere </a:t>
            </a:r>
            <a:r>
              <a:rPr lang="it-IT" sz="2800" dirty="0">
                <a:solidFill>
                  <a:srgbClr val="FFFF00"/>
                </a:solidFill>
                <a:latin typeface="Arial" pitchFamily="34" charset="0"/>
                <a:cs typeface="Arial" pitchFamily="34" charset="0"/>
              </a:rPr>
              <a:t>inficiata da </a:t>
            </a:r>
            <a:r>
              <a:rPr lang="it-IT" sz="2800" dirty="0">
                <a:solidFill>
                  <a:schemeClr val="bg1"/>
                </a:solidFill>
                <a:latin typeface="Arial" pitchFamily="34" charset="0"/>
                <a:cs typeface="Arial" pitchFamily="34" charset="0"/>
              </a:rPr>
              <a:t>vizi</a:t>
            </a:r>
            <a:r>
              <a:rPr lang="it-IT" sz="2800" dirty="0">
                <a:solidFill>
                  <a:srgbClr val="FFFF00"/>
                </a:solidFill>
                <a:latin typeface="Arial" pitchFamily="34" charset="0"/>
                <a:cs typeface="Arial" pitchFamily="34" charset="0"/>
              </a:rPr>
              <a:t> di manifesta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illogicità, difetto di istruttoria e travisamento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dei fatti</a:t>
            </a:r>
          </a:p>
          <a:p>
            <a:endParaRPr lang="it-IT" sz="2800" dirty="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1468945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396536" cy="7417415"/>
          </a:xfrm>
          <a:prstGeom prst="rect">
            <a:avLst/>
          </a:prstGeom>
          <a:solidFill>
            <a:srgbClr val="002060"/>
          </a:solidFill>
        </p:spPr>
        <p:txBody>
          <a:bodyPr wrap="square">
            <a:spAutoFit/>
          </a:bodyPr>
          <a:lstStyle/>
          <a:p>
            <a:r>
              <a:rPr lang="it-IT" dirty="0" smtClean="0">
                <a:solidFill>
                  <a:srgbClr val="FFFF00"/>
                </a:solidFill>
              </a:rPr>
              <a:t>  </a:t>
            </a:r>
            <a:r>
              <a:rPr lang="it-IT" sz="2800" b="1" dirty="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è espressione dell’autonomia professionale propria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della funzione </a:t>
            </a:r>
            <a:r>
              <a:rPr lang="it-IT" sz="2800" dirty="0">
                <a:solidFill>
                  <a:srgbClr val="FFFF00"/>
                </a:solidFill>
                <a:latin typeface="Arial" pitchFamily="34" charset="0"/>
                <a:cs typeface="Arial" pitchFamily="34" charset="0"/>
              </a:rPr>
              <a:t>docente e didattica delle istituzioni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scolastiche</a:t>
            </a:r>
            <a:r>
              <a:rPr lang="it-IT" sz="2800" dirty="0">
                <a:solidFill>
                  <a:srgbClr val="FFFF00"/>
                </a:solidFill>
                <a:latin typeface="Arial" pitchFamily="34" charset="0"/>
                <a:cs typeface="Arial" pitchFamily="34" charset="0"/>
              </a:rPr>
              <a:t>, per cui </a:t>
            </a:r>
            <a:r>
              <a:rPr lang="it-IT" sz="2800" dirty="0" smtClean="0">
                <a:solidFill>
                  <a:srgbClr val="FFFF00"/>
                </a:solidFill>
                <a:latin typeface="Arial" pitchFamily="34" charset="0"/>
                <a:cs typeface="Arial" pitchFamily="34" charset="0"/>
              </a:rPr>
              <a:t>le </a:t>
            </a:r>
            <a:r>
              <a:rPr lang="it-IT" sz="2800" dirty="0">
                <a:solidFill>
                  <a:srgbClr val="FFFF00"/>
                </a:solidFill>
                <a:latin typeface="Arial" pitchFamily="34" charset="0"/>
                <a:cs typeface="Arial" pitchFamily="34" charset="0"/>
              </a:rPr>
              <a:t>singole </a:t>
            </a:r>
            <a:r>
              <a:rPr lang="it-IT" sz="2800" dirty="0" smtClean="0">
                <a:solidFill>
                  <a:srgbClr val="FFFF00"/>
                </a:solidFill>
                <a:latin typeface="Arial" pitchFamily="34" charset="0"/>
                <a:cs typeface="Arial" pitchFamily="34" charset="0"/>
              </a:rPr>
              <a:t>scuole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possono adottare</a:t>
            </a:r>
          </a:p>
          <a:p>
            <a:r>
              <a:rPr lang="it-IT" sz="2800" dirty="0" smtClean="0">
                <a:solidFill>
                  <a:srgbClr val="FFFF00"/>
                </a:solidFill>
                <a:latin typeface="Arial" pitchFamily="34" charset="0"/>
                <a:cs typeface="Arial" pitchFamily="34" charset="0"/>
              </a:rPr>
              <a:t>   -nell’ambito della loro autonomia e delle </a:t>
            </a:r>
            <a:r>
              <a:rPr lang="it-IT" sz="2800" dirty="0">
                <a:solidFill>
                  <a:srgbClr val="FFFF00"/>
                </a:solidFill>
                <a:latin typeface="Arial" pitchFamily="34" charset="0"/>
                <a:cs typeface="Arial" pitchFamily="34" charset="0"/>
              </a:rPr>
              <a:t>prove </a:t>
            </a:r>
            <a:r>
              <a:rPr lang="it-IT" sz="2800" dirty="0" smtClean="0">
                <a:solidFill>
                  <a:srgbClr val="FFFF00"/>
                </a:solidFill>
                <a:latin typeface="Arial" pitchFamily="34" charset="0"/>
                <a:cs typeface="Arial" pitchFamily="34" charset="0"/>
              </a:rPr>
              <a:t>previste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per </a:t>
            </a:r>
            <a:r>
              <a:rPr lang="it-IT" sz="2800" dirty="0" smtClean="0">
                <a:solidFill>
                  <a:srgbClr val="FFFF00"/>
                </a:solidFill>
                <a:latin typeface="Arial" pitchFamily="34" charset="0"/>
                <a:cs typeface="Arial" pitchFamily="34" charset="0"/>
              </a:rPr>
              <a:t>ciascun insegnamento- modalità </a:t>
            </a:r>
            <a:r>
              <a:rPr lang="it-IT" sz="2800" dirty="0">
                <a:solidFill>
                  <a:srgbClr val="FFFF00"/>
                </a:solidFill>
                <a:latin typeface="Arial" pitchFamily="34" charset="0"/>
                <a:cs typeface="Arial" pitchFamily="34" charset="0"/>
              </a:rPr>
              <a:t>e forme di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verifica ritenute funzionali all’accertamento </a:t>
            </a:r>
            <a:r>
              <a:rPr lang="it-IT" sz="2800" dirty="0">
                <a:solidFill>
                  <a:srgbClr val="FFFF00"/>
                </a:solidFill>
                <a:latin typeface="Arial" pitchFamily="34" charset="0"/>
                <a:cs typeface="Arial" pitchFamily="34" charset="0"/>
              </a:rPr>
              <a:t>dei </a:t>
            </a:r>
            <a:r>
              <a:rPr lang="it-IT" sz="2800" dirty="0" smtClean="0">
                <a:solidFill>
                  <a:srgbClr val="FFFF00"/>
                </a:solidFill>
                <a:latin typeface="Arial" pitchFamily="34" charset="0"/>
                <a:cs typeface="Arial" pitchFamily="34" charset="0"/>
              </a:rPr>
              <a:t>risultati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apprendimento, declinati </a:t>
            </a:r>
            <a:r>
              <a:rPr lang="it-IT" sz="2800" dirty="0">
                <a:solidFill>
                  <a:srgbClr val="FFFF00"/>
                </a:solidFill>
                <a:latin typeface="Arial" pitchFamily="34" charset="0"/>
                <a:cs typeface="Arial" pitchFamily="34" charset="0"/>
              </a:rPr>
              <a:t>in </a:t>
            </a:r>
            <a:r>
              <a:rPr lang="it-IT" sz="2800" dirty="0" smtClean="0">
                <a:solidFill>
                  <a:schemeClr val="bg1"/>
                </a:solidFill>
                <a:latin typeface="Arial" pitchFamily="34" charset="0"/>
                <a:cs typeface="Arial" pitchFamily="34" charset="0"/>
              </a:rPr>
              <a:t>conoscenze</a:t>
            </a:r>
            <a:r>
              <a:rPr lang="it-IT" sz="2800" dirty="0" smtClean="0">
                <a:solidFill>
                  <a:srgbClr val="FFFF00"/>
                </a:solidFill>
                <a:latin typeface="Arial" pitchFamily="34" charset="0"/>
                <a:cs typeface="Arial" pitchFamily="34" charset="0"/>
              </a:rPr>
              <a:t> / </a:t>
            </a:r>
            <a:r>
              <a:rPr lang="it-IT" sz="2800" dirty="0" smtClean="0">
                <a:solidFill>
                  <a:schemeClr val="bg1"/>
                </a:solidFill>
                <a:latin typeface="Arial" pitchFamily="34" charset="0"/>
                <a:cs typeface="Arial" pitchFamily="34" charset="0"/>
              </a:rPr>
              <a:t>competenze</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 </a:t>
            </a:r>
            <a:r>
              <a:rPr lang="it-IT" sz="2800" dirty="0">
                <a:solidFill>
                  <a:schemeClr val="bg1"/>
                </a:solidFill>
                <a:latin typeface="Arial" pitchFamily="34" charset="0"/>
                <a:cs typeface="Arial" pitchFamily="34" charset="0"/>
              </a:rPr>
              <a:t>capacità</a:t>
            </a:r>
            <a:r>
              <a:rPr lang="it-IT" sz="2800" dirty="0">
                <a:solidFill>
                  <a:srgbClr val="FFFF00"/>
                </a:solidFill>
                <a:latin typeface="Arial" pitchFamily="34" charset="0"/>
                <a:cs typeface="Arial" pitchFamily="34" charset="0"/>
              </a:rPr>
              <a:t>  di cui </a:t>
            </a:r>
            <a:r>
              <a:rPr lang="it-IT" sz="2800" dirty="0" smtClean="0">
                <a:solidFill>
                  <a:srgbClr val="FFFF00"/>
                </a:solidFill>
                <a:latin typeface="Arial" pitchFamily="34" charset="0"/>
                <a:cs typeface="Arial" pitchFamily="34" charset="0"/>
              </a:rPr>
              <a:t>al </a:t>
            </a:r>
            <a:r>
              <a:rPr lang="it-IT" sz="2800" dirty="0">
                <a:solidFill>
                  <a:srgbClr val="FFFF00"/>
                </a:solidFill>
                <a:latin typeface="Arial" pitchFamily="34" charset="0"/>
                <a:cs typeface="Arial" pitchFamily="34" charset="0"/>
              </a:rPr>
              <a:t>DPR </a:t>
            </a:r>
            <a:r>
              <a:rPr lang="it-IT" sz="2800" dirty="0" smtClean="0">
                <a:solidFill>
                  <a:srgbClr val="FFFF00"/>
                </a:solidFill>
                <a:latin typeface="Arial" pitchFamily="34" charset="0"/>
                <a:cs typeface="Arial" pitchFamily="34" charset="0"/>
              </a:rPr>
              <a:t>n</a:t>
            </a:r>
            <a:r>
              <a:rPr lang="it-IT" sz="2800" dirty="0">
                <a:solidFill>
                  <a:srgbClr val="FFFF00"/>
                </a:solidFill>
                <a:latin typeface="Arial" pitchFamily="34" charset="0"/>
                <a:cs typeface="Arial" pitchFamily="34" charset="0"/>
              </a:rPr>
              <a:t>. 122/2009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CM n. 94/2011) </a:t>
            </a:r>
            <a:endParaRPr lang="it-IT" sz="2000" b="1" dirty="0" smtClean="0">
              <a:solidFill>
                <a:schemeClr val="bg1"/>
              </a:solidFill>
              <a:latin typeface="Arial" pitchFamily="34" charset="0"/>
              <a:cs typeface="Arial" pitchFamily="34" charset="0"/>
            </a:endParaRPr>
          </a:p>
          <a:p>
            <a:r>
              <a:rPr lang="it-IT" sz="2000" b="1" dirty="0">
                <a:solidFill>
                  <a:schemeClr val="bg1"/>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è esprimibile in un voto in decimi -da 1 a 10- </a:t>
            </a:r>
          </a:p>
          <a:p>
            <a:r>
              <a:rPr lang="it-IT" sz="2400" b="1" dirty="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t>
            </a:r>
            <a:r>
              <a:rPr lang="it-IT" sz="2400" dirty="0">
                <a:solidFill>
                  <a:srgbClr val="FFFF00"/>
                </a:solidFill>
                <a:latin typeface="Arial" pitchFamily="34" charset="0"/>
                <a:cs typeface="Arial" pitchFamily="34" charset="0"/>
              </a:rPr>
              <a:t>o in centesimi nell’esame di stato del 2° ciclo), </a:t>
            </a:r>
            <a:r>
              <a:rPr lang="it-IT" sz="2400" dirty="0" smtClean="0">
                <a:solidFill>
                  <a:srgbClr val="FFFF00"/>
                </a:solidFill>
                <a:latin typeface="Arial" pitchFamily="34" charset="0"/>
                <a:cs typeface="Arial" pitchFamily="34" charset="0"/>
              </a:rPr>
              <a:t>che dev’essere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la </a:t>
            </a:r>
            <a:r>
              <a:rPr lang="it-IT" sz="2400" dirty="0">
                <a:solidFill>
                  <a:schemeClr val="bg1"/>
                </a:solidFill>
                <a:latin typeface="Arial" pitchFamily="34" charset="0"/>
                <a:cs typeface="Arial" pitchFamily="34" charset="0"/>
              </a:rPr>
              <a:t>sintesi valutativa</a:t>
            </a:r>
            <a:r>
              <a:rPr lang="it-IT" sz="2400" dirty="0">
                <a:solidFill>
                  <a:srgbClr val="FFFF00"/>
                </a:solidFill>
                <a:latin typeface="Arial" pitchFamily="34" charset="0"/>
                <a:cs typeface="Arial" pitchFamily="34" charset="0"/>
              </a:rPr>
              <a:t> frutto di diverse </a:t>
            </a:r>
            <a:r>
              <a:rPr lang="it-IT" sz="2400" dirty="0" smtClean="0">
                <a:solidFill>
                  <a:srgbClr val="FFFF00"/>
                </a:solidFill>
                <a:latin typeface="Arial" pitchFamily="34" charset="0"/>
                <a:cs typeface="Arial" pitchFamily="34" charset="0"/>
              </a:rPr>
              <a:t>forme </a:t>
            </a:r>
            <a:r>
              <a:rPr lang="it-IT" sz="2400" dirty="0">
                <a:solidFill>
                  <a:srgbClr val="FFFF00"/>
                </a:solidFill>
                <a:latin typeface="Arial" pitchFamily="34" charset="0"/>
                <a:cs typeface="Arial" pitchFamily="34" charset="0"/>
              </a:rPr>
              <a:t>e prove di verifica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t>
            </a:r>
            <a:r>
              <a:rPr lang="it-IT" sz="2000" dirty="0">
                <a:solidFill>
                  <a:srgbClr val="FFFF00"/>
                </a:solidFill>
                <a:latin typeface="Arial" pitchFamily="34" charset="0"/>
                <a:cs typeface="Arial" pitchFamily="34" charset="0"/>
              </a:rPr>
              <a:t>scritte, strutturate/non strutturate</a:t>
            </a:r>
            <a:r>
              <a:rPr lang="it-IT" sz="20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grafiche, multimediali, laboratoriali, orali,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documentali</a:t>
            </a:r>
            <a:r>
              <a:rPr lang="it-IT" sz="2000" dirty="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 </a:t>
            </a:r>
            <a:r>
              <a:rPr lang="it-IT" sz="2000" b="1" dirty="0">
                <a:solidFill>
                  <a:schemeClr val="bg1"/>
                </a:solidFill>
                <a:latin typeface="Arial" pitchFamily="34" charset="0"/>
                <a:cs typeface="Arial" pitchFamily="34" charset="0"/>
              </a:rPr>
              <a:t>(DPR n. 122/2009) </a:t>
            </a:r>
            <a:endParaRPr lang="it-IT" sz="2000" b="1" dirty="0" smtClean="0">
              <a:solidFill>
                <a:schemeClr val="bg1"/>
              </a:solidFill>
              <a:latin typeface="Arial" pitchFamily="34" charset="0"/>
              <a:cs typeface="Arial" pitchFamily="34" charset="0"/>
            </a:endParaRPr>
          </a:p>
          <a:p>
            <a:r>
              <a:rPr lang="it-IT" sz="2000" b="1" dirty="0">
                <a:solidFill>
                  <a:schemeClr val="bg1"/>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anche </a:t>
            </a:r>
            <a:r>
              <a:rPr lang="it-IT" sz="2800" dirty="0">
                <a:solidFill>
                  <a:srgbClr val="FFFF00"/>
                </a:solidFill>
                <a:latin typeface="Arial" pitchFamily="34" charset="0"/>
                <a:cs typeface="Arial" pitchFamily="34" charset="0"/>
              </a:rPr>
              <a:t>la </a:t>
            </a:r>
            <a:r>
              <a:rPr lang="it-IT" sz="2800" dirty="0">
                <a:solidFill>
                  <a:schemeClr val="bg1"/>
                </a:solidFill>
                <a:latin typeface="Arial" pitchFamily="34" charset="0"/>
                <a:cs typeface="Arial" pitchFamily="34" charset="0"/>
              </a:rPr>
              <a:t>valutazione</a:t>
            </a:r>
            <a:r>
              <a:rPr lang="it-IT" sz="2800" dirty="0">
                <a:solidFill>
                  <a:srgbClr val="FFFF00"/>
                </a:solidFill>
                <a:latin typeface="Arial" pitchFamily="34" charset="0"/>
                <a:cs typeface="Arial" pitchFamily="34" charset="0"/>
              </a:rPr>
              <a:t> periodica e finale </a:t>
            </a:r>
            <a:r>
              <a:rPr lang="it-IT" sz="2800" dirty="0" smtClean="0">
                <a:solidFill>
                  <a:srgbClr val="FFFF00"/>
                </a:solidFill>
                <a:latin typeface="Arial" pitchFamily="34" charset="0"/>
                <a:cs typeface="Arial" pitchFamily="34" charset="0"/>
              </a:rPr>
              <a:t>del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comportamento</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è espressa in decimi </a:t>
            </a:r>
            <a:r>
              <a:rPr lang="it-IT" sz="2000" dirty="0">
                <a:solidFill>
                  <a:srgbClr val="FFFF00"/>
                </a:solidFill>
                <a:latin typeface="Arial" pitchFamily="34" charset="0"/>
                <a:cs typeface="Arial" pitchFamily="34" charset="0"/>
              </a:rPr>
              <a:t>(art. 2 DPR n.122/2009),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e </a:t>
            </a:r>
            <a:r>
              <a:rPr lang="it-IT" sz="2800" dirty="0">
                <a:solidFill>
                  <a:srgbClr val="FFFF00"/>
                </a:solidFill>
                <a:latin typeface="Arial" pitchFamily="34" charset="0"/>
                <a:cs typeface="Arial" pitchFamily="34" charset="0"/>
              </a:rPr>
              <a:t>va riportata nel documento di valutazione </a:t>
            </a:r>
            <a:r>
              <a:rPr lang="it-IT" sz="2400" dirty="0">
                <a:solidFill>
                  <a:srgbClr val="FFFF00"/>
                </a:solidFill>
                <a:latin typeface="Arial" pitchFamily="34" charset="0"/>
                <a:cs typeface="Arial" pitchFamily="34" charset="0"/>
              </a:rPr>
              <a:t>(ex “</a:t>
            </a:r>
            <a:r>
              <a:rPr lang="it-IT" sz="2400" i="1" dirty="0">
                <a:solidFill>
                  <a:srgbClr val="FFFF00"/>
                </a:solidFill>
                <a:latin typeface="Arial" pitchFamily="34" charset="0"/>
                <a:cs typeface="Arial" pitchFamily="34" charset="0"/>
              </a:rPr>
              <a:t>pagella</a:t>
            </a:r>
            <a:r>
              <a:rPr lang="it-IT" sz="2400" dirty="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in </a:t>
            </a:r>
            <a:r>
              <a:rPr lang="it-IT" sz="2800" dirty="0">
                <a:solidFill>
                  <a:srgbClr val="FFFF00"/>
                </a:solidFill>
                <a:latin typeface="Arial" pitchFamily="34" charset="0"/>
                <a:cs typeface="Arial" pitchFamily="34" charset="0"/>
              </a:rPr>
              <a:t>numero o in </a:t>
            </a:r>
            <a:r>
              <a:rPr lang="it-IT" sz="2800" dirty="0" smtClean="0">
                <a:solidFill>
                  <a:srgbClr val="FFFF00"/>
                </a:solidFill>
                <a:latin typeface="Arial" pitchFamily="34" charset="0"/>
                <a:cs typeface="Arial" pitchFamily="34" charset="0"/>
              </a:rPr>
              <a:t>lettere</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810598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6410"/>
            <a:ext cx="9900592" cy="7540526"/>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 N.B</a:t>
            </a:r>
            <a:r>
              <a:rPr lang="it-IT" sz="2800" dirty="0">
                <a:solidFill>
                  <a:srgbClr val="FF0000"/>
                </a:solidFill>
                <a:latin typeface="Arial" pitchFamily="34" charset="0"/>
                <a:cs typeface="Arial" pitchFamily="34" charset="0"/>
              </a:rPr>
              <a:t>. </a:t>
            </a:r>
            <a:r>
              <a:rPr lang="it-IT" sz="2400" dirty="0">
                <a:solidFill>
                  <a:srgbClr val="FF0000"/>
                </a:solidFill>
                <a:latin typeface="Arial" pitchFamily="34" charset="0"/>
                <a:cs typeface="Arial" pitchFamily="34" charset="0"/>
              </a:rPr>
              <a:t>-</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per rendere </a:t>
            </a:r>
            <a:r>
              <a:rPr lang="it-IT" sz="2400" dirty="0">
                <a:solidFill>
                  <a:srgbClr val="FFFF00"/>
                </a:solidFill>
                <a:latin typeface="Arial" pitchFamily="34" charset="0"/>
                <a:cs typeface="Arial" pitchFamily="34" charset="0"/>
              </a:rPr>
              <a:t>l’intero processo </a:t>
            </a:r>
            <a:r>
              <a:rPr lang="it-IT" sz="2400" dirty="0" smtClean="0">
                <a:solidFill>
                  <a:srgbClr val="FFFF00"/>
                </a:solidFill>
                <a:latin typeface="Arial" pitchFamily="34" charset="0"/>
                <a:cs typeface="Arial" pitchFamily="34" charset="0"/>
              </a:rPr>
              <a:t>valutativo trasparente e</a:t>
            </a:r>
          </a:p>
          <a:p>
            <a:r>
              <a:rPr lang="it-IT" sz="2400" dirty="0" smtClean="0">
                <a:solidFill>
                  <a:srgbClr val="FFFF00"/>
                </a:solidFill>
                <a:latin typeface="Arial" pitchFamily="34" charset="0"/>
                <a:cs typeface="Arial" pitchFamily="34" charset="0"/>
              </a:rPr>
              <a:t> coerente </a:t>
            </a:r>
            <a:r>
              <a:rPr lang="it-IT" sz="2400" dirty="0">
                <a:solidFill>
                  <a:srgbClr val="FFFF00"/>
                </a:solidFill>
                <a:latin typeface="Arial" pitchFamily="34" charset="0"/>
                <a:cs typeface="Arial" pitchFamily="34" charset="0"/>
              </a:rPr>
              <a:t>con gli specifici obiettivi </a:t>
            </a:r>
            <a:r>
              <a:rPr lang="it-IT" sz="2400" dirty="0" smtClean="0">
                <a:solidFill>
                  <a:srgbClr val="FFFF00"/>
                </a:solidFill>
                <a:latin typeface="Arial" pitchFamily="34" charset="0"/>
                <a:cs typeface="Arial" pitchFamily="34" charset="0"/>
              </a:rPr>
              <a:t>di apprendimento,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b="1"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il C.D. deve predeterminare nel POF d’Istituto le possibili tipologie/modalità </a:t>
            </a:r>
            <a:r>
              <a:rPr lang="it-IT" sz="2400" dirty="0">
                <a:solidFill>
                  <a:srgbClr val="FFFF00"/>
                </a:solidFill>
                <a:latin typeface="Arial" pitchFamily="34" charset="0"/>
                <a:cs typeface="Arial" pitchFamily="34" charset="0"/>
              </a:rPr>
              <a:t>di </a:t>
            </a:r>
            <a:r>
              <a:rPr lang="it-IT" sz="2400" dirty="0" smtClean="0">
                <a:solidFill>
                  <a:srgbClr val="FFFF00"/>
                </a:solidFill>
                <a:latin typeface="Arial" pitchFamily="34" charset="0"/>
                <a:cs typeface="Arial" pitchFamily="34" charset="0"/>
              </a:rPr>
              <a:t> verifica adottabili, nonché i peculiari criteri / scansioni di valutazione individuati connotanti l’istituzione formativa </a:t>
            </a:r>
          </a:p>
          <a:p>
            <a:r>
              <a:rPr lang="it-IT" sz="2000" dirty="0" smtClean="0">
                <a:solidFill>
                  <a:srgbClr val="FFFF00"/>
                </a:solidFill>
                <a:latin typeface="Arial" pitchFamily="34" charset="0"/>
                <a:cs typeface="Arial" pitchFamily="34" charset="0"/>
              </a:rPr>
              <a:t>(CM </a:t>
            </a:r>
            <a:r>
              <a:rPr lang="it-IT" sz="2000" dirty="0">
                <a:solidFill>
                  <a:srgbClr val="FFFF00"/>
                </a:solidFill>
                <a:latin typeface="Arial" pitchFamily="34" charset="0"/>
                <a:cs typeface="Arial" pitchFamily="34" charset="0"/>
              </a:rPr>
              <a:t>n. 81/2012</a:t>
            </a:r>
            <a:r>
              <a:rPr lang="it-IT" sz="2400" dirty="0" smtClean="0">
                <a:solidFill>
                  <a:srgbClr val="FFFF00"/>
                </a:solidFill>
                <a:latin typeface="Arial" pitchFamily="34" charset="0"/>
                <a:cs typeface="Arial" pitchFamily="34" charset="0"/>
              </a:rPr>
              <a:t>);</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b="1"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I </a:t>
            </a:r>
            <a:r>
              <a:rPr lang="it-IT" sz="2400" dirty="0" err="1" smtClean="0">
                <a:solidFill>
                  <a:srgbClr val="FFFF00"/>
                </a:solidFill>
                <a:latin typeface="Arial" pitchFamily="34" charset="0"/>
                <a:cs typeface="Arial" pitchFamily="34" charset="0"/>
              </a:rPr>
              <a:t>CdC</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devono </a:t>
            </a:r>
            <a:r>
              <a:rPr lang="it-IT" sz="2400" dirty="0" smtClean="0">
                <a:solidFill>
                  <a:srgbClr val="FFFF00"/>
                </a:solidFill>
                <a:latin typeface="Arial" pitchFamily="34" charset="0"/>
                <a:cs typeface="Arial" pitchFamily="34" charset="0"/>
              </a:rPr>
              <a:t>indicare nei </a:t>
            </a:r>
            <a:r>
              <a:rPr lang="it-IT" sz="2400" dirty="0">
                <a:solidFill>
                  <a:srgbClr val="FFFF00"/>
                </a:solidFill>
                <a:latin typeface="Arial" pitchFamily="34" charset="0"/>
                <a:cs typeface="Arial" pitchFamily="34" charset="0"/>
              </a:rPr>
              <a:t>rispettivi </a:t>
            </a:r>
            <a:r>
              <a:rPr lang="it-IT" sz="2400" dirty="0" smtClean="0">
                <a:solidFill>
                  <a:srgbClr val="FFFF00"/>
                </a:solidFill>
                <a:latin typeface="Arial" pitchFamily="34" charset="0"/>
                <a:cs typeface="Arial" pitchFamily="34" charset="0"/>
              </a:rPr>
              <a:t>PEI </a:t>
            </a:r>
            <a:r>
              <a:rPr lang="it-IT" sz="2000" dirty="0">
                <a:solidFill>
                  <a:srgbClr val="FFFF00"/>
                </a:solidFill>
                <a:latin typeface="Arial" pitchFamily="34" charset="0"/>
                <a:cs typeface="Arial" pitchFamily="34" charset="0"/>
              </a:rPr>
              <a:t>(per gli alunni </a:t>
            </a:r>
            <a:r>
              <a:rPr lang="it-IT" sz="2000" dirty="0" smtClean="0">
                <a:solidFill>
                  <a:srgbClr val="FFFF00"/>
                </a:solidFill>
                <a:latin typeface="Arial" pitchFamily="34" charset="0"/>
                <a:cs typeface="Arial" pitchFamily="34" charset="0"/>
              </a:rPr>
              <a:t>disabili)</a:t>
            </a:r>
            <a:r>
              <a:rPr lang="it-IT" sz="2400" dirty="0" smtClean="0">
                <a:solidFill>
                  <a:srgbClr val="FFFF00"/>
                </a:solidFill>
                <a:latin typeface="Arial" pitchFamily="34" charset="0"/>
                <a:cs typeface="Arial" pitchFamily="34" charset="0"/>
              </a:rPr>
              <a:t> </a:t>
            </a:r>
          </a:p>
          <a:p>
            <a:r>
              <a:rPr lang="it-IT" sz="2400" dirty="0" smtClean="0">
                <a:solidFill>
                  <a:srgbClr val="FFFF00"/>
                </a:solidFill>
                <a:latin typeface="Arial" pitchFamily="34" charset="0"/>
                <a:cs typeface="Arial" pitchFamily="34" charset="0"/>
              </a:rPr>
              <a:t>o </a:t>
            </a:r>
            <a:r>
              <a:rPr lang="it-IT" sz="2400" dirty="0">
                <a:solidFill>
                  <a:srgbClr val="FFFF00"/>
                </a:solidFill>
                <a:latin typeface="Arial" pitchFamily="34" charset="0"/>
                <a:cs typeface="Arial" pitchFamily="34" charset="0"/>
              </a:rPr>
              <a:t>PDP </a:t>
            </a:r>
            <a:r>
              <a:rPr lang="it-IT" sz="2000" dirty="0">
                <a:solidFill>
                  <a:srgbClr val="FFFF00"/>
                </a:solidFill>
                <a:latin typeface="Arial" pitchFamily="34" charset="0"/>
                <a:cs typeface="Arial" pitchFamily="34" charset="0"/>
              </a:rPr>
              <a:t>(per gli  altri alunni </a:t>
            </a:r>
            <a:r>
              <a:rPr lang="it-IT" sz="2000" dirty="0" smtClean="0">
                <a:solidFill>
                  <a:srgbClr val="FFFF00"/>
                </a:solidFill>
                <a:latin typeface="Arial" pitchFamily="34" charset="0"/>
                <a:cs typeface="Arial" pitchFamily="34" charset="0"/>
              </a:rPr>
              <a:t>con </a:t>
            </a:r>
            <a:r>
              <a:rPr lang="it-IT" sz="2000" dirty="0">
                <a:solidFill>
                  <a:srgbClr val="FFFF00"/>
                </a:solidFill>
                <a:latin typeface="Arial" pitchFamily="34" charset="0"/>
                <a:cs typeface="Arial" pitchFamily="34" charset="0"/>
              </a:rPr>
              <a:t>BES) </a:t>
            </a:r>
            <a:r>
              <a:rPr lang="it-IT" sz="2400" dirty="0" smtClean="0">
                <a:solidFill>
                  <a:srgbClr val="FFFF00"/>
                </a:solidFill>
                <a:latin typeface="Arial" pitchFamily="34" charset="0"/>
                <a:cs typeface="Arial" pitchFamily="34" charset="0"/>
              </a:rPr>
              <a:t> la </a:t>
            </a:r>
            <a:r>
              <a:rPr lang="it-IT" sz="2400" dirty="0" smtClean="0">
                <a:solidFill>
                  <a:schemeClr val="bg1"/>
                </a:solidFill>
                <a:latin typeface="Arial" pitchFamily="34" charset="0"/>
                <a:cs typeface="Arial" pitchFamily="34" charset="0"/>
              </a:rPr>
              <a:t>personalizzazione dei criteri di valutazione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dirty="0" err="1" smtClean="0">
                <a:solidFill>
                  <a:srgbClr val="FFFF00"/>
                </a:solidFill>
                <a:latin typeface="Arial" pitchFamily="34" charset="0"/>
                <a:cs typeface="Arial" pitchFamily="34" charset="0"/>
              </a:rPr>
              <a:t>dev</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esservi </a:t>
            </a:r>
            <a:r>
              <a:rPr lang="it-IT" sz="2400" dirty="0">
                <a:solidFill>
                  <a:schemeClr val="bg1"/>
                </a:solidFill>
                <a:latin typeface="Arial" pitchFamily="34" charset="0"/>
                <a:cs typeface="Arial" pitchFamily="34" charset="0"/>
              </a:rPr>
              <a:t>stretta connessione </a:t>
            </a:r>
            <a:r>
              <a:rPr lang="it-IT" sz="2400" dirty="0">
                <a:solidFill>
                  <a:srgbClr val="FFFF00"/>
                </a:solidFill>
                <a:latin typeface="Arial" pitchFamily="34" charset="0"/>
                <a:cs typeface="Arial" pitchFamily="34" charset="0"/>
              </a:rPr>
              <a:t>tra risultato </a:t>
            </a:r>
            <a:r>
              <a:rPr lang="it-IT" sz="2400" dirty="0" smtClean="0">
                <a:solidFill>
                  <a:srgbClr val="FFFF00"/>
                </a:solidFill>
                <a:latin typeface="Arial" pitchFamily="34" charset="0"/>
                <a:cs typeface="Arial" pitchFamily="34" charset="0"/>
              </a:rPr>
              <a:t>di apprendimento </a:t>
            </a:r>
            <a:r>
              <a:rPr lang="it-IT" sz="2400" dirty="0">
                <a:solidFill>
                  <a:srgbClr val="FFFF00"/>
                </a:solidFill>
                <a:latin typeface="Arial" pitchFamily="34" charset="0"/>
                <a:cs typeface="Arial" pitchFamily="34" charset="0"/>
              </a:rPr>
              <a:t>e le forme di  </a:t>
            </a:r>
            <a:r>
              <a:rPr lang="it-IT" sz="2400" dirty="0" smtClean="0">
                <a:solidFill>
                  <a:srgbClr val="FFFF00"/>
                </a:solidFill>
                <a:latin typeface="Arial" pitchFamily="34" charset="0"/>
                <a:cs typeface="Arial" pitchFamily="34" charset="0"/>
              </a:rPr>
              <a:t>verifica/valutazione: la valutazione periodica </a:t>
            </a:r>
            <a:r>
              <a:rPr lang="it-IT" sz="2400" dirty="0">
                <a:solidFill>
                  <a:srgbClr val="FFFF00"/>
                </a:solidFill>
                <a:latin typeface="Arial" pitchFamily="34" charset="0"/>
                <a:cs typeface="Arial" pitchFamily="34" charset="0"/>
              </a:rPr>
              <a:t>e </a:t>
            </a:r>
            <a:r>
              <a:rPr lang="it-IT" sz="2400" dirty="0" smtClean="0">
                <a:solidFill>
                  <a:srgbClr val="FFFF00"/>
                </a:solidFill>
                <a:latin typeface="Arial" pitchFamily="34" charset="0"/>
                <a:cs typeface="Arial" pitchFamily="34" charset="0"/>
              </a:rPr>
              <a:t>finale deve rispondere a criteri di </a:t>
            </a:r>
            <a:r>
              <a:rPr lang="it-IT" sz="2400" dirty="0" smtClean="0">
                <a:solidFill>
                  <a:schemeClr val="bg1"/>
                </a:solidFill>
                <a:latin typeface="Arial" pitchFamily="34" charset="0"/>
                <a:cs typeface="Arial" pitchFamily="34" charset="0"/>
              </a:rPr>
              <a:t>coerenza</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motivazione</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trasparenza</a:t>
            </a:r>
            <a:r>
              <a:rPr lang="it-IT" sz="2400" dirty="0" smtClean="0">
                <a:solidFill>
                  <a:srgbClr val="FFFF00"/>
                </a:solidFill>
                <a:latin typeface="Arial" pitchFamily="34" charset="0"/>
                <a:cs typeface="Arial" pitchFamily="34" charset="0"/>
              </a:rPr>
              <a:t>, </a:t>
            </a:r>
            <a:r>
              <a:rPr lang="it-IT" sz="2400" dirty="0" err="1" smtClean="0">
                <a:solidFill>
                  <a:schemeClr val="bg1"/>
                </a:solidFill>
                <a:latin typeface="Arial" pitchFamily="34" charset="0"/>
                <a:cs typeface="Arial" pitchFamily="34" charset="0"/>
              </a:rPr>
              <a:t>documentabilità</a:t>
            </a:r>
            <a:r>
              <a:rPr lang="it-IT" sz="2400" dirty="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rispetto a </a:t>
            </a:r>
            <a:r>
              <a:rPr lang="it-IT" sz="2400" dirty="0">
                <a:solidFill>
                  <a:srgbClr val="FFFF00"/>
                </a:solidFill>
                <a:latin typeface="Arial" pitchFamily="34" charset="0"/>
                <a:cs typeface="Arial" pitchFamily="34" charset="0"/>
              </a:rPr>
              <a:t>tutti </a:t>
            </a:r>
            <a:r>
              <a:rPr lang="it-IT" sz="2400" dirty="0" smtClean="0">
                <a:solidFill>
                  <a:srgbClr val="FFFF00"/>
                </a:solidFill>
                <a:latin typeface="Arial" pitchFamily="34" charset="0"/>
                <a:cs typeface="Arial" pitchFamily="34" charset="0"/>
              </a:rPr>
              <a:t>gli elementi di giudizio che, acquisiti attraverso </a:t>
            </a:r>
            <a:r>
              <a:rPr lang="it-IT" sz="2400" dirty="0">
                <a:solidFill>
                  <a:srgbClr val="FFFF00"/>
                </a:solidFill>
                <a:latin typeface="Arial" pitchFamily="34" charset="0"/>
                <a:cs typeface="Arial" pitchFamily="34" charset="0"/>
              </a:rPr>
              <a:t>il </a:t>
            </a:r>
            <a:r>
              <a:rPr lang="it-IT" sz="2400" dirty="0" smtClean="0">
                <a:solidFill>
                  <a:srgbClr val="FFFF00"/>
                </a:solidFill>
                <a:latin typeface="Arial" pitchFamily="34" charset="0"/>
                <a:cs typeface="Arial" pitchFamily="34" charset="0"/>
              </a:rPr>
              <a:t>maggior numero possibile </a:t>
            </a:r>
            <a:r>
              <a:rPr lang="it-IT" sz="2400" dirty="0">
                <a:solidFill>
                  <a:srgbClr val="FFFF00"/>
                </a:solidFill>
                <a:latin typeface="Arial" pitchFamily="34" charset="0"/>
                <a:cs typeface="Arial" pitchFamily="34" charset="0"/>
              </a:rPr>
              <a:t>di </a:t>
            </a:r>
            <a:r>
              <a:rPr lang="it-IT" sz="2400" dirty="0" smtClean="0">
                <a:solidFill>
                  <a:srgbClr val="FFFF00"/>
                </a:solidFill>
                <a:latin typeface="Arial" pitchFamily="34" charset="0"/>
                <a:cs typeface="Arial" pitchFamily="34" charset="0"/>
              </a:rPr>
              <a:t>verifiche,</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hanno consentito a Consiglio di classe/Commissione d’esame di pervenire alla  sua formulazione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 </a:t>
            </a:r>
            <a:r>
              <a:rPr lang="it-IT" sz="2400" dirty="0">
                <a:solidFill>
                  <a:srgbClr val="FFFF00"/>
                </a:solidFill>
                <a:latin typeface="Arial" pitchFamily="34" charset="0"/>
                <a:cs typeface="Arial" pitchFamily="34" charset="0"/>
              </a:rPr>
              <a:t>v</a:t>
            </a:r>
            <a:r>
              <a:rPr lang="it-IT" sz="2400" dirty="0" smtClean="0">
                <a:solidFill>
                  <a:srgbClr val="FFFF00"/>
                </a:solidFill>
                <a:latin typeface="Arial" pitchFamily="34" charset="0"/>
                <a:cs typeface="Arial" pitchFamily="34" charset="0"/>
              </a:rPr>
              <a:t>erbalizzazione del </a:t>
            </a:r>
            <a:r>
              <a:rPr lang="it-IT" sz="2400" i="1" dirty="0" smtClean="0">
                <a:solidFill>
                  <a:schemeClr val="bg1"/>
                </a:solidFill>
                <a:latin typeface="Arial" pitchFamily="34" charset="0"/>
                <a:cs typeface="Arial" pitchFamily="34" charset="0"/>
              </a:rPr>
              <a:t>ragionamento</a:t>
            </a:r>
            <a:r>
              <a:rPr lang="it-IT" sz="2400" dirty="0" smtClean="0">
                <a:solidFill>
                  <a:srgbClr val="FFFF00"/>
                </a:solidFill>
                <a:latin typeface="Arial" pitchFamily="34" charset="0"/>
                <a:cs typeface="Arial" pitchFamily="34" charset="0"/>
              </a:rPr>
              <a:t> che ha portato alla decisione </a:t>
            </a:r>
            <a:endParaRPr lang="it-IT" sz="2400" dirty="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giudizio di prospettiva</a:t>
            </a:r>
            <a:r>
              <a:rPr lang="it-IT" sz="2400" i="1" dirty="0" smtClean="0">
                <a:solidFill>
                  <a:srgbClr val="FFFF00"/>
                </a:solidFill>
                <a:latin typeface="Arial" pitchFamily="34" charset="0"/>
                <a:cs typeface="Arial" pitchFamily="34" charset="0"/>
              </a:rPr>
              <a:t>»</a:t>
            </a:r>
          </a:p>
          <a:p>
            <a:endParaRPr lang="it-IT" sz="2400" i="1" dirty="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35822347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1087"/>
            <a:ext cx="9180512" cy="7048083"/>
          </a:xfrm>
          <a:prstGeom prst="rect">
            <a:avLst/>
          </a:prstGeom>
          <a:solidFill>
            <a:srgbClr val="002060"/>
          </a:solidFill>
        </p:spPr>
        <p:txBody>
          <a:bodyPr wrap="square">
            <a:spAutoFit/>
          </a:bodyPr>
          <a:lstStyle/>
          <a:p>
            <a:r>
              <a:rPr lang="it-IT" sz="3200" b="1" dirty="0" err="1" smtClean="0">
                <a:solidFill>
                  <a:srgbClr val="FF0000"/>
                </a:solidFill>
                <a:latin typeface="Arial" pitchFamily="34" charset="0"/>
                <a:cs typeface="Arial" pitchFamily="34" charset="0"/>
              </a:rPr>
              <a:t>IV.b</a:t>
            </a:r>
            <a:r>
              <a:rPr lang="it-IT" sz="3200" b="1" dirty="0" smtClean="0">
                <a:solidFill>
                  <a:srgbClr val="FF0000"/>
                </a:solidFill>
                <a:latin typeface="Arial" pitchFamily="34" charset="0"/>
                <a:cs typeface="Arial" pitchFamily="34" charset="0"/>
              </a:rPr>
              <a:t>  </a:t>
            </a:r>
            <a:r>
              <a:rPr lang="it-IT" sz="3600" b="1" dirty="0" smtClean="0">
                <a:solidFill>
                  <a:srgbClr val="FFFF00"/>
                </a:solidFill>
                <a:latin typeface="Arial" pitchFamily="34" charset="0"/>
                <a:cs typeface="Arial" pitchFamily="34" charset="0"/>
              </a:rPr>
              <a:t>LA </a:t>
            </a:r>
            <a:r>
              <a:rPr lang="it-IT" sz="3600" b="1" dirty="0" smtClean="0">
                <a:solidFill>
                  <a:schemeClr val="bg1"/>
                </a:solidFill>
                <a:latin typeface="Arial" pitchFamily="34" charset="0"/>
                <a:cs typeface="Arial" pitchFamily="34" charset="0"/>
              </a:rPr>
              <a:t>VALUTAZIONE SCOLASTICA</a:t>
            </a:r>
            <a:r>
              <a:rPr lang="it-IT" sz="3600" b="1" dirty="0" smtClean="0">
                <a:solidFill>
                  <a:srgbClr val="FFFF00"/>
                </a:solidFill>
                <a:latin typeface="Arial" pitchFamily="34" charset="0"/>
                <a:cs typeface="Arial" pitchFamily="34" charset="0"/>
              </a:rPr>
              <a:t> </a:t>
            </a:r>
          </a:p>
          <a:p>
            <a:r>
              <a:rPr lang="it-IT" sz="3200" b="1" dirty="0">
                <a:solidFill>
                  <a:srgbClr val="FFFF00"/>
                </a:solidFill>
                <a:latin typeface="Arial" pitchFamily="34" charset="0"/>
                <a:cs typeface="Arial" pitchFamily="34" charset="0"/>
              </a:rPr>
              <a:t> </a:t>
            </a:r>
            <a:r>
              <a:rPr lang="it-IT" sz="3200" b="1" dirty="0" smtClean="0">
                <a:solidFill>
                  <a:srgbClr val="FFFF00"/>
                </a:solidFill>
                <a:latin typeface="Arial" pitchFamily="34" charset="0"/>
                <a:cs typeface="Arial" pitchFamily="34" charset="0"/>
              </a:rPr>
              <a:t>            PER </a:t>
            </a:r>
            <a:r>
              <a:rPr lang="it-IT" sz="3200" b="1" dirty="0">
                <a:solidFill>
                  <a:srgbClr val="FFFF00"/>
                </a:solidFill>
                <a:latin typeface="Arial" pitchFamily="34" charset="0"/>
                <a:cs typeface="Arial" pitchFamily="34" charset="0"/>
              </a:rPr>
              <a:t>GLI </a:t>
            </a:r>
            <a:r>
              <a:rPr lang="it-IT" sz="3200" b="1" dirty="0">
                <a:solidFill>
                  <a:schemeClr val="bg1"/>
                </a:solidFill>
                <a:latin typeface="Arial" pitchFamily="34" charset="0"/>
                <a:cs typeface="Arial" pitchFamily="34" charset="0"/>
              </a:rPr>
              <a:t>ALUNNI DISABILI </a:t>
            </a:r>
            <a:endParaRPr lang="it-IT" sz="3200" b="1" dirty="0" smtClean="0">
              <a:solidFill>
                <a:schemeClr val="bg1"/>
              </a:solidFill>
              <a:latin typeface="Arial" pitchFamily="34" charset="0"/>
              <a:cs typeface="Arial" pitchFamily="34" charset="0"/>
            </a:endParaRPr>
          </a:p>
          <a:p>
            <a:r>
              <a:rPr lang="it-IT" sz="3200" b="1" dirty="0">
                <a:solidFill>
                  <a:srgbClr val="FFFF00"/>
                </a:solidFill>
                <a:latin typeface="Arial" pitchFamily="34" charset="0"/>
                <a:cs typeface="Arial" pitchFamily="34" charset="0"/>
              </a:rPr>
              <a:t> </a:t>
            </a:r>
            <a:r>
              <a:rPr lang="it-IT" sz="3200" b="1"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(con </a:t>
            </a:r>
            <a:r>
              <a:rPr lang="it-IT" sz="2000" b="1" dirty="0" smtClean="0">
                <a:solidFill>
                  <a:srgbClr val="FFFF00"/>
                </a:solidFill>
                <a:latin typeface="Arial" pitchFamily="34" charset="0"/>
                <a:cs typeface="Arial" pitchFamily="34" charset="0"/>
              </a:rPr>
              <a:t>certificazione sanitaria </a:t>
            </a:r>
            <a:r>
              <a:rPr lang="it-IT" sz="2000" dirty="0" smtClean="0">
                <a:solidFill>
                  <a:srgbClr val="FFFF00"/>
                </a:solidFill>
                <a:latin typeface="Arial" pitchFamily="34" charset="0"/>
                <a:cs typeface="Arial" pitchFamily="34" charset="0"/>
              </a:rPr>
              <a:t>ex L. 104/1992)</a:t>
            </a:r>
          </a:p>
          <a:p>
            <a:r>
              <a:rPr lang="it-IT" sz="2800" dirty="0" smtClean="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anche la </a:t>
            </a:r>
            <a:r>
              <a:rPr lang="it-IT" sz="2800" dirty="0">
                <a:solidFill>
                  <a:schemeClr val="bg1"/>
                </a:solidFill>
                <a:latin typeface="Arial" pitchFamily="34" charset="0"/>
                <a:cs typeface="Arial" pitchFamily="34" charset="0"/>
              </a:rPr>
              <a:t>valutazione scolastica </a:t>
            </a:r>
            <a:r>
              <a:rPr lang="it-IT" sz="2800" dirty="0" smtClean="0">
                <a:solidFill>
                  <a:schemeClr val="bg1"/>
                </a:solidFill>
                <a:latin typeface="Arial" pitchFamily="34" charset="0"/>
                <a:cs typeface="Arial" pitchFamily="34" charset="0"/>
              </a:rPr>
              <a:t>dell’allievo </a:t>
            </a:r>
            <a:r>
              <a:rPr lang="it-IT" sz="2800" dirty="0">
                <a:solidFill>
                  <a:schemeClr val="bg1"/>
                </a:solidFill>
                <a:latin typeface="Arial" pitchFamily="34" charset="0"/>
                <a:cs typeface="Arial" pitchFamily="34" charset="0"/>
              </a:rPr>
              <a:t>disabile </a:t>
            </a:r>
          </a:p>
          <a:p>
            <a:r>
              <a:rPr lang="it-IT" sz="2800" dirty="0">
                <a:solidFill>
                  <a:srgbClr val="FFFF00"/>
                </a:solidFill>
                <a:latin typeface="Arial" pitchFamily="34" charset="0"/>
                <a:cs typeface="Arial" pitchFamily="34" charset="0"/>
              </a:rPr>
              <a:t>  </a:t>
            </a:r>
            <a:r>
              <a:rPr lang="it-IT" sz="2800" b="1" dirty="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è  riferita a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apprendimenti</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(conoscenze, competenze,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capacità)</a:t>
            </a:r>
            <a:r>
              <a:rPr lang="it-IT" sz="2800" dirty="0" smtClean="0">
                <a:solidFill>
                  <a:srgbClr val="FFFF00"/>
                </a:solidFill>
                <a:latin typeface="Arial" pitchFamily="34" charset="0"/>
                <a:cs typeface="Arial" pitchFamily="34" charset="0"/>
              </a:rPr>
              <a:t> in riferimento alle discipline di studio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curricolari ed alle attività effettivamente svolte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secondo il PEI dell’alunno</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comportamento</a:t>
            </a:r>
            <a:r>
              <a:rPr lang="it-IT" sz="2800" dirty="0" smtClean="0">
                <a:solidFill>
                  <a:srgbClr val="FFFF00"/>
                </a:solidFill>
                <a:latin typeface="Arial" pitchFamily="34" charset="0"/>
                <a:cs typeface="Arial" pitchFamily="34" charset="0"/>
              </a:rPr>
              <a:t> </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s</a:t>
            </a:r>
            <a:r>
              <a:rPr lang="it-IT" sz="2800" dirty="0" smtClean="0">
                <a:solidFill>
                  <a:srgbClr val="FFFF00"/>
                </a:solidFill>
                <a:latin typeface="Arial" pitchFamily="34" charset="0"/>
                <a:cs typeface="Arial" pitchFamily="34" charset="0"/>
              </a:rPr>
              <a:t>ua </a:t>
            </a:r>
            <a:r>
              <a:rPr lang="it-IT" sz="2800" dirty="0">
                <a:solidFill>
                  <a:schemeClr val="bg1"/>
                </a:solidFill>
                <a:latin typeface="Arial" pitchFamily="34" charset="0"/>
                <a:cs typeface="Arial" pitchFamily="34" charset="0"/>
              </a:rPr>
              <a:t>complessiva evoluzione </a:t>
            </a:r>
          </a:p>
          <a:p>
            <a:r>
              <a:rPr lang="it-IT" sz="2800" dirty="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è </a:t>
            </a:r>
            <a:r>
              <a:rPr lang="it-IT" sz="2800" dirty="0">
                <a:solidFill>
                  <a:srgbClr val="FFFF00"/>
                </a:solidFill>
                <a:latin typeface="Arial" pitchFamily="34" charset="0"/>
                <a:cs typeface="Arial" pitchFamily="34" charset="0"/>
              </a:rPr>
              <a:t>espressa con  </a:t>
            </a:r>
            <a:r>
              <a:rPr lang="it-IT" sz="2800" dirty="0">
                <a:solidFill>
                  <a:schemeClr val="bg1"/>
                </a:solidFill>
                <a:latin typeface="Arial" pitchFamily="34" charset="0"/>
                <a:cs typeface="Arial" pitchFamily="34" charset="0"/>
              </a:rPr>
              <a:t>voti in decimi</a:t>
            </a:r>
          </a:p>
          <a:p>
            <a:r>
              <a:rPr lang="it-IT" sz="2800" dirty="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è </a:t>
            </a:r>
            <a:r>
              <a:rPr lang="it-IT" sz="2800" dirty="0">
                <a:solidFill>
                  <a:srgbClr val="FFFF00"/>
                </a:solidFill>
                <a:latin typeface="Arial" pitchFamily="34" charset="0"/>
                <a:cs typeface="Arial" pitchFamily="34" charset="0"/>
              </a:rPr>
              <a:t>compito di </a:t>
            </a:r>
            <a:r>
              <a:rPr lang="it-IT" sz="2800" dirty="0">
                <a:solidFill>
                  <a:schemeClr val="bg1"/>
                </a:solidFill>
                <a:latin typeface="Arial" pitchFamily="34" charset="0"/>
                <a:cs typeface="Arial" pitchFamily="34" charset="0"/>
              </a:rPr>
              <a:t>tutti i Docenti  </a:t>
            </a:r>
            <a:r>
              <a:rPr lang="it-IT" sz="2800" dirty="0">
                <a:solidFill>
                  <a:srgbClr val="FFFF00"/>
                </a:solidFill>
                <a:latin typeface="Arial" pitchFamily="34" charset="0"/>
                <a:cs typeface="Arial" pitchFamily="34" charset="0"/>
              </a:rPr>
              <a:t>titolari della classe in cui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egli </a:t>
            </a:r>
            <a:r>
              <a:rPr lang="it-IT" sz="2800" dirty="0">
                <a:solidFill>
                  <a:srgbClr val="FFFF00"/>
                </a:solidFill>
                <a:latin typeface="Arial" pitchFamily="34" charset="0"/>
                <a:cs typeface="Arial" pitchFamily="34" charset="0"/>
              </a:rPr>
              <a:t>è inserito, compreso il/i </a:t>
            </a:r>
            <a:r>
              <a:rPr lang="it-IT" sz="2800" dirty="0" smtClean="0">
                <a:solidFill>
                  <a:srgbClr val="FFFF00"/>
                </a:solidFill>
                <a:latin typeface="Arial" pitchFamily="34" charset="0"/>
                <a:cs typeface="Arial" pitchFamily="34" charset="0"/>
              </a:rPr>
              <a:t>docente/i </a:t>
            </a:r>
            <a:r>
              <a:rPr lang="it-IT" sz="2800" dirty="0">
                <a:solidFill>
                  <a:srgbClr val="FFFF00"/>
                </a:solidFill>
                <a:latin typeface="Arial" pitchFamily="34" charset="0"/>
                <a:cs typeface="Arial" pitchFamily="34" charset="0"/>
              </a:rPr>
              <a:t>per le attività </a:t>
            </a:r>
            <a:r>
              <a:rPr lang="it-IT" sz="2800" dirty="0" smtClean="0">
                <a:solidFill>
                  <a:srgbClr val="FFFF00"/>
                </a:solidFill>
                <a:latin typeface="Arial" pitchFamily="34" charset="0"/>
                <a:cs typeface="Arial" pitchFamily="34" charset="0"/>
              </a:rPr>
              <a:t>di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sostegno </a:t>
            </a:r>
            <a:r>
              <a:rPr lang="it-IT" sz="2000" dirty="0" smtClean="0">
                <a:solidFill>
                  <a:srgbClr val="FFFF00"/>
                </a:solidFill>
                <a:latin typeface="Arial" pitchFamily="34" charset="0"/>
                <a:cs typeface="Arial" pitchFamily="34" charset="0"/>
              </a:rPr>
              <a:t>(tutti </a:t>
            </a:r>
            <a:r>
              <a:rPr lang="it-IT" sz="2000" dirty="0">
                <a:solidFill>
                  <a:srgbClr val="FFFF00"/>
                </a:solidFill>
                <a:latin typeface="Arial" pitchFamily="34" charset="0"/>
                <a:cs typeface="Arial" pitchFamily="34" charset="0"/>
              </a:rPr>
              <a:t>gli Insegnanti della classe sono </a:t>
            </a:r>
            <a:r>
              <a:rPr lang="it-IT" sz="2000" dirty="0" smtClean="0">
                <a:solidFill>
                  <a:srgbClr val="FFFF00"/>
                </a:solidFill>
                <a:latin typeface="Arial" pitchFamily="34" charset="0"/>
                <a:cs typeface="Arial" pitchFamily="34" charset="0"/>
              </a:rPr>
              <a:t>corresponsabili della</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progettazione </a:t>
            </a:r>
            <a:r>
              <a:rPr lang="it-IT" sz="2000" dirty="0">
                <a:solidFill>
                  <a:srgbClr val="FFFF00"/>
                </a:solidFill>
                <a:latin typeface="Arial" pitchFamily="34" charset="0"/>
                <a:cs typeface="Arial" pitchFamily="34" charset="0"/>
              </a:rPr>
              <a:t>e </a:t>
            </a:r>
            <a:r>
              <a:rPr lang="it-IT" sz="2000" dirty="0" smtClean="0">
                <a:solidFill>
                  <a:srgbClr val="FFFF00"/>
                </a:solidFill>
                <a:latin typeface="Arial" pitchFamily="34" charset="0"/>
                <a:cs typeface="Arial" pitchFamily="34" charset="0"/>
              </a:rPr>
              <a:t>dell’attuazione del </a:t>
            </a:r>
            <a:r>
              <a:rPr lang="it-IT" sz="2000" dirty="0">
                <a:solidFill>
                  <a:srgbClr val="FFFF00"/>
                </a:solidFill>
                <a:latin typeface="Arial" pitchFamily="34" charset="0"/>
                <a:cs typeface="Arial" pitchFamily="34" charset="0"/>
              </a:rPr>
              <a:t>PEI ed hanno quindi anche il </a:t>
            </a:r>
            <a:r>
              <a:rPr lang="it-IT" sz="2000" dirty="0" smtClean="0">
                <a:solidFill>
                  <a:srgbClr val="FFFF00"/>
                </a:solidFill>
                <a:latin typeface="Arial" pitchFamily="34" charset="0"/>
                <a:cs typeface="Arial" pitchFamily="34" charset="0"/>
              </a:rPr>
              <a:t>compito di</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valutare gli </a:t>
            </a:r>
            <a:r>
              <a:rPr lang="it-IT" sz="2000" dirty="0">
                <a:solidFill>
                  <a:srgbClr val="FFFF00"/>
                </a:solidFill>
                <a:latin typeface="Arial" pitchFamily="34" charset="0"/>
                <a:cs typeface="Arial" pitchFamily="34" charset="0"/>
              </a:rPr>
              <a:t>esiti dell’azione formativa </a:t>
            </a:r>
            <a:r>
              <a:rPr lang="it-IT" sz="2000" dirty="0" smtClean="0">
                <a:solidFill>
                  <a:srgbClr val="FFFF00"/>
                </a:solidFill>
                <a:latin typeface="Arial" pitchFamily="34" charset="0"/>
                <a:cs typeface="Arial" pitchFamily="34" charset="0"/>
              </a:rPr>
              <a:t>attivata) </a:t>
            </a:r>
            <a:endParaRPr lang="it-IT" sz="20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0211350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44624"/>
            <a:ext cx="9252520" cy="6986528"/>
          </a:xfrm>
          <a:prstGeom prst="rect">
            <a:avLst/>
          </a:prstGeom>
          <a:solidFill>
            <a:srgbClr val="002060"/>
          </a:solidFill>
        </p:spPr>
        <p:txBody>
          <a:bodyPr wrap="square">
            <a:spAutoFit/>
          </a:bodyPr>
          <a:lstStyle/>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è </a:t>
            </a:r>
            <a:r>
              <a:rPr lang="it-IT" sz="2800" dirty="0">
                <a:solidFill>
                  <a:srgbClr val="FFFF00"/>
                </a:solidFill>
                <a:latin typeface="Arial" pitchFamily="34" charset="0"/>
                <a:cs typeface="Arial" pitchFamily="34" charset="0"/>
              </a:rPr>
              <a:t>un </a:t>
            </a:r>
            <a:r>
              <a:rPr lang="it-IT" sz="2800" b="1" dirty="0">
                <a:solidFill>
                  <a:schemeClr val="bg1"/>
                </a:solidFill>
                <a:latin typeface="Arial" pitchFamily="34" charset="0"/>
                <a:cs typeface="Arial" pitchFamily="34" charset="0"/>
              </a:rPr>
              <a:t>diritto </a:t>
            </a:r>
            <a:r>
              <a:rPr lang="it-IT" sz="2800" dirty="0" smtClean="0">
                <a:solidFill>
                  <a:schemeClr val="bg1"/>
                </a:solidFill>
                <a:latin typeface="Arial" pitchFamily="34" charset="0"/>
                <a:cs typeface="Arial" pitchFamily="34" charset="0"/>
              </a:rPr>
              <a:t>dell’alunno</a:t>
            </a:r>
            <a:r>
              <a:rPr lang="it-IT" sz="2800" dirty="0" smtClean="0">
                <a:solidFill>
                  <a:srgbClr val="FFFF00"/>
                </a:solidFill>
                <a:latin typeface="Arial" pitchFamily="34" charset="0"/>
                <a:cs typeface="Arial" pitchFamily="34" charset="0"/>
              </a:rPr>
              <a:t>, </a:t>
            </a:r>
            <a:r>
              <a:rPr lang="it-IT" sz="2800" dirty="0" err="1" smtClean="0">
                <a:solidFill>
                  <a:srgbClr val="FFFF00"/>
                </a:solidFill>
                <a:latin typeface="Arial" pitchFamily="34" charset="0"/>
                <a:cs typeface="Arial" pitchFamily="34" charset="0"/>
              </a:rPr>
              <a:t>poichè</a:t>
            </a:r>
            <a:r>
              <a:rPr lang="it-IT" sz="2800" dirty="0" smtClean="0">
                <a:solidFill>
                  <a:srgbClr val="FFFF00"/>
                </a:solidFill>
                <a:latin typeface="Arial" pitchFamily="34" charset="0"/>
                <a:cs typeface="Arial" pitchFamily="34" charset="0"/>
              </a:rPr>
              <a:t> per </a:t>
            </a:r>
            <a:r>
              <a:rPr lang="it-IT" sz="2800" dirty="0">
                <a:solidFill>
                  <a:srgbClr val="FFFF00"/>
                </a:solidFill>
                <a:latin typeface="Arial" pitchFamily="34" charset="0"/>
                <a:cs typeface="Arial" pitchFamily="34" charset="0"/>
              </a:rPr>
              <a:t>gli alunni disabili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il</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diritto </a:t>
            </a:r>
            <a:r>
              <a:rPr lang="it-IT" sz="2800" dirty="0">
                <a:solidFill>
                  <a:srgbClr val="FFFF00"/>
                </a:solidFill>
                <a:latin typeface="Arial" pitchFamily="34" charset="0"/>
                <a:cs typeface="Arial" pitchFamily="34" charset="0"/>
              </a:rPr>
              <a:t>all’educazione ed </a:t>
            </a:r>
            <a:r>
              <a:rPr lang="it-IT" sz="2800" dirty="0" smtClean="0">
                <a:solidFill>
                  <a:srgbClr val="FFFF00"/>
                </a:solidFill>
                <a:latin typeface="Arial" pitchFamily="34" charset="0"/>
                <a:cs typeface="Arial" pitchFamily="34" charset="0"/>
              </a:rPr>
              <a:t>all’istruzione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è sancito per legge </a:t>
            </a:r>
            <a:r>
              <a:rPr lang="it-IT" sz="2000" dirty="0" smtClean="0">
                <a:solidFill>
                  <a:srgbClr val="FFFF00"/>
                </a:solidFill>
                <a:latin typeface="Arial" pitchFamily="34" charset="0"/>
                <a:cs typeface="Arial" pitchFamily="34" charset="0"/>
              </a:rPr>
              <a:t>(art.12 </a:t>
            </a:r>
            <a:r>
              <a:rPr lang="it-IT" sz="2000" dirty="0">
                <a:solidFill>
                  <a:srgbClr val="FFFF00"/>
                </a:solidFill>
                <a:latin typeface="Arial" pitchFamily="34" charset="0"/>
                <a:cs typeface="Arial" pitchFamily="34" charset="0"/>
              </a:rPr>
              <a:t>L. n. 104/1992, art. 315 </a:t>
            </a:r>
            <a:r>
              <a:rPr lang="it-IT" sz="2000" dirty="0" err="1" smtClean="0">
                <a:solidFill>
                  <a:srgbClr val="FFFF00"/>
                </a:solidFill>
                <a:latin typeface="Arial" pitchFamily="34" charset="0"/>
                <a:cs typeface="Arial" pitchFamily="34" charset="0"/>
              </a:rPr>
              <a:t>D.Lgs</a:t>
            </a:r>
            <a:r>
              <a:rPr lang="it-IT" sz="2000" dirty="0" err="1">
                <a:solidFill>
                  <a:srgbClr val="FFFF00"/>
                </a:solidFill>
                <a:latin typeface="Arial" pitchFamily="34" charset="0"/>
                <a:cs typeface="Arial" pitchFamily="34" charset="0"/>
              </a:rPr>
              <a:t>.</a:t>
            </a:r>
            <a:r>
              <a:rPr lang="it-IT" sz="2000" dirty="0">
                <a:solidFill>
                  <a:srgbClr val="FFFF00"/>
                </a:solidFill>
                <a:latin typeface="Arial" pitchFamily="34" charset="0"/>
                <a:cs typeface="Arial" pitchFamily="34" charset="0"/>
              </a:rPr>
              <a:t>  n</a:t>
            </a:r>
            <a:r>
              <a:rPr lang="it-IT" sz="2000" dirty="0" smtClean="0">
                <a:solidFill>
                  <a:srgbClr val="FFFF00"/>
                </a:solidFill>
                <a:latin typeface="Arial" pitchFamily="34" charset="0"/>
                <a:cs typeface="Arial" pitchFamily="34" charset="0"/>
              </a:rPr>
              <a:t>.</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297/1994</a:t>
            </a:r>
            <a:r>
              <a:rPr lang="it-IT" sz="2000" dirty="0">
                <a:solidFill>
                  <a:srgbClr val="FFFF00"/>
                </a:solidFill>
                <a:latin typeface="Arial" pitchFamily="34" charset="0"/>
                <a:cs typeface="Arial" pitchFamily="34" charset="0"/>
              </a:rPr>
              <a:t>)</a:t>
            </a:r>
            <a:r>
              <a:rPr lang="it-IT" sz="2800" dirty="0">
                <a:solidFill>
                  <a:srgbClr val="FFFF00"/>
                </a:solidFill>
                <a:latin typeface="Arial" pitchFamily="34" charset="0"/>
                <a:cs typeface="Arial" pitchFamily="34" charset="0"/>
              </a:rPr>
              <a:t> </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deve </a:t>
            </a:r>
            <a:r>
              <a:rPr lang="it-IT" sz="2800" dirty="0">
                <a:solidFill>
                  <a:srgbClr val="FFFF00"/>
                </a:solidFill>
                <a:latin typeface="Arial" pitchFamily="34" charset="0"/>
                <a:cs typeface="Arial" pitchFamily="34" charset="0"/>
              </a:rPr>
              <a:t>essere garantito nelle </a:t>
            </a:r>
            <a:r>
              <a:rPr lang="it-IT" sz="2800" dirty="0" smtClean="0">
                <a:solidFill>
                  <a:srgbClr val="FFFF00"/>
                </a:solidFill>
                <a:latin typeface="Arial" pitchFamily="34" charset="0"/>
                <a:cs typeface="Arial" pitchFamily="34" charset="0"/>
              </a:rPr>
              <a:t>sezioni di </a:t>
            </a:r>
            <a:r>
              <a:rPr lang="it-IT" sz="2800" dirty="0">
                <a:solidFill>
                  <a:srgbClr val="FFFF00"/>
                </a:solidFill>
                <a:latin typeface="Arial" pitchFamily="34" charset="0"/>
                <a:cs typeface="Arial" pitchFamily="34" charset="0"/>
              </a:rPr>
              <a:t>scuola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materna</a:t>
            </a:r>
            <a:r>
              <a:rPr lang="it-IT" sz="2800" dirty="0">
                <a:solidFill>
                  <a:srgbClr val="FFFF00"/>
                </a:solidFill>
                <a:latin typeface="Arial" pitchFamily="34" charset="0"/>
                <a:cs typeface="Arial" pitchFamily="34" charset="0"/>
              </a:rPr>
              <a:t>, nelle classi comuni </a:t>
            </a:r>
            <a:r>
              <a:rPr lang="it-IT" sz="2800" dirty="0" smtClean="0">
                <a:solidFill>
                  <a:srgbClr val="FFFF00"/>
                </a:solidFill>
                <a:latin typeface="Arial" pitchFamily="34" charset="0"/>
                <a:cs typeface="Arial" pitchFamily="34" charset="0"/>
              </a:rPr>
              <a:t>delle </a:t>
            </a:r>
            <a:r>
              <a:rPr lang="it-IT" sz="2800" dirty="0">
                <a:solidFill>
                  <a:srgbClr val="FFFF00"/>
                </a:solidFill>
                <a:latin typeface="Arial" pitchFamily="34" charset="0"/>
                <a:cs typeface="Arial" pitchFamily="34" charset="0"/>
              </a:rPr>
              <a:t>istituzioni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scolastiche </a:t>
            </a:r>
            <a:r>
              <a:rPr lang="it-IT" sz="2800" dirty="0">
                <a:solidFill>
                  <a:srgbClr val="FFFF00"/>
                </a:solidFill>
                <a:latin typeface="Arial" pitchFamily="34" charset="0"/>
                <a:cs typeface="Arial" pitchFamily="34" charset="0"/>
              </a:rPr>
              <a:t>di ogni ordine e grado, nei </a:t>
            </a:r>
            <a:r>
              <a:rPr lang="it-IT" sz="2800" dirty="0" smtClean="0">
                <a:solidFill>
                  <a:srgbClr val="FFFF00"/>
                </a:solidFill>
                <a:latin typeface="Arial" pitchFamily="34" charset="0"/>
                <a:cs typeface="Arial" pitchFamily="34" charset="0"/>
              </a:rPr>
              <a:t>percorsi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 formazione </a:t>
            </a:r>
            <a:r>
              <a:rPr lang="it-IT" sz="2800" dirty="0">
                <a:solidFill>
                  <a:srgbClr val="FFFF00"/>
                </a:solidFill>
                <a:latin typeface="Arial" pitchFamily="34" charset="0"/>
                <a:cs typeface="Arial" pitchFamily="34" charset="0"/>
              </a:rPr>
              <a:t>professionale, </a:t>
            </a:r>
            <a:r>
              <a:rPr lang="it-IT" sz="2800" dirty="0" smtClean="0">
                <a:solidFill>
                  <a:srgbClr val="FFFF00"/>
                </a:solidFill>
                <a:latin typeface="Arial" pitchFamily="34" charset="0"/>
                <a:cs typeface="Arial" pitchFamily="34" charset="0"/>
              </a:rPr>
              <a:t>nell’università </a:t>
            </a:r>
          </a:p>
          <a:p>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La </a:t>
            </a:r>
            <a:r>
              <a:rPr lang="it-IT" sz="2800" dirty="0">
                <a:solidFill>
                  <a:schemeClr val="bg1"/>
                </a:solidFill>
                <a:latin typeface="Arial" pitchFamily="34" charset="0"/>
                <a:cs typeface="Arial" pitchFamily="34" charset="0"/>
              </a:rPr>
              <a:t>valutazione degli apprendimenti è parte </a:t>
            </a:r>
            <a:r>
              <a:rPr lang="it-IT" sz="2800" dirty="0" smtClean="0">
                <a:solidFill>
                  <a:schemeClr val="bg1"/>
                </a:solidFill>
                <a:latin typeface="Arial" pitchFamily="34" charset="0"/>
                <a:cs typeface="Arial" pitchFamily="34" charset="0"/>
              </a:rPr>
              <a:t>essenziale</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a:t>
            </a:r>
            <a:r>
              <a:rPr lang="it-IT" sz="2800" dirty="0">
                <a:solidFill>
                  <a:schemeClr val="bg1"/>
                </a:solidFill>
                <a:latin typeface="Arial" pitchFamily="34" charset="0"/>
                <a:cs typeface="Arial" pitchFamily="34" charset="0"/>
              </a:rPr>
              <a:t>ed inscindibile di qualsiasi attività </a:t>
            </a:r>
            <a:r>
              <a:rPr lang="it-IT" sz="2800" dirty="0" smtClean="0">
                <a:solidFill>
                  <a:schemeClr val="bg1"/>
                </a:solidFill>
                <a:latin typeface="Arial" pitchFamily="34" charset="0"/>
                <a:cs typeface="Arial" pitchFamily="34" charset="0"/>
              </a:rPr>
              <a:t>di insegnamento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intenzionale </a:t>
            </a:r>
            <a:r>
              <a:rPr lang="it-IT" sz="2400" dirty="0">
                <a:solidFill>
                  <a:srgbClr val="FFFF00"/>
                </a:solidFill>
                <a:latin typeface="Arial" pitchFamily="34" charset="0"/>
                <a:cs typeface="Arial" pitchFamily="34" charset="0"/>
              </a:rPr>
              <a:t>(formale), </a:t>
            </a:r>
            <a:r>
              <a:rPr lang="it-IT" sz="2800" dirty="0">
                <a:solidFill>
                  <a:srgbClr val="FFFF00"/>
                </a:solidFill>
                <a:latin typeface="Arial" pitchFamily="34" charset="0"/>
                <a:cs typeface="Arial" pitchFamily="34" charset="0"/>
              </a:rPr>
              <a:t>qual è </a:t>
            </a:r>
            <a:r>
              <a:rPr lang="it-IT" sz="2800" dirty="0" smtClean="0">
                <a:solidFill>
                  <a:srgbClr val="FFFF00"/>
                </a:solidFill>
                <a:latin typeface="Arial" pitchFamily="34" charset="0"/>
                <a:cs typeface="Arial" pitchFamily="34" charset="0"/>
              </a:rPr>
              <a:t>l’insegnamento scolastico: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ogni alunno</a:t>
            </a:r>
            <a:r>
              <a:rPr lang="it-IT" sz="2800" dirty="0">
                <a:solidFill>
                  <a:srgbClr val="FFFF00"/>
                </a:solidFill>
                <a:latin typeface="Arial" pitchFamily="34" charset="0"/>
                <a:cs typeface="Arial" pitchFamily="34" charset="0"/>
              </a:rPr>
              <a:t>, anche se disabile grave, </a:t>
            </a:r>
            <a:r>
              <a:rPr lang="it-IT" sz="2800" dirty="0" smtClean="0">
                <a:solidFill>
                  <a:srgbClr val="FFFF00"/>
                </a:solidFill>
                <a:latin typeface="Arial" pitchFamily="34" charset="0"/>
                <a:cs typeface="Arial" pitchFamily="34" charset="0"/>
              </a:rPr>
              <a:t>e la sua famiglia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hanno diritto a vedere </a:t>
            </a:r>
            <a:r>
              <a:rPr lang="it-IT" sz="2800" dirty="0" smtClean="0">
                <a:solidFill>
                  <a:srgbClr val="FFFF00"/>
                </a:solidFill>
                <a:latin typeface="Arial" pitchFamily="34" charset="0"/>
                <a:cs typeface="Arial" pitchFamily="34" charset="0"/>
              </a:rPr>
              <a:t>valutati </a:t>
            </a:r>
            <a:r>
              <a:rPr lang="it-IT" sz="2800" dirty="0">
                <a:solidFill>
                  <a:srgbClr val="FFFF00"/>
                </a:solidFill>
                <a:latin typeface="Arial" pitchFamily="34" charset="0"/>
                <a:cs typeface="Arial" pitchFamily="34" charset="0"/>
              </a:rPr>
              <a:t>gli </a:t>
            </a:r>
            <a:r>
              <a:rPr lang="it-IT" sz="2800" dirty="0" smtClean="0">
                <a:solidFill>
                  <a:srgbClr val="FFFF00"/>
                </a:solidFill>
                <a:latin typeface="Arial" pitchFamily="34" charset="0"/>
                <a:cs typeface="Arial" pitchFamily="34" charset="0"/>
              </a:rPr>
              <a:t>esiti dell’azione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educativo-didattica  </a:t>
            </a:r>
            <a:r>
              <a:rPr lang="it-IT" sz="2800" dirty="0">
                <a:solidFill>
                  <a:srgbClr val="FFFF00"/>
                </a:solidFill>
                <a:latin typeface="Arial" pitchFamily="34" charset="0"/>
                <a:cs typeface="Arial" pitchFamily="34" charset="0"/>
              </a:rPr>
              <a:t>svolta dalla scuola</a:t>
            </a:r>
            <a:r>
              <a:rPr lang="it-IT" sz="2800" dirty="0" smtClean="0">
                <a:solidFill>
                  <a:srgbClr val="FFFF00"/>
                </a:solidFill>
                <a:latin typeface="Arial" pitchFamily="34" charset="0"/>
                <a:cs typeface="Arial" pitchFamily="34" charset="0"/>
              </a:rPr>
              <a:t>.</a:t>
            </a: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266713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7048083"/>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la </a:t>
            </a:r>
            <a:r>
              <a:rPr lang="it-IT" sz="2800" dirty="0">
                <a:solidFill>
                  <a:srgbClr val="FFFF00"/>
                </a:solidFill>
                <a:latin typeface="Arial" pitchFamily="34" charset="0"/>
                <a:cs typeface="Arial" pitchFamily="34" charset="0"/>
              </a:rPr>
              <a:t>normativa prospetta </a:t>
            </a:r>
            <a:r>
              <a:rPr lang="it-IT" sz="2800" dirty="0">
                <a:solidFill>
                  <a:schemeClr val="bg1"/>
                </a:solidFill>
                <a:latin typeface="Arial" pitchFamily="34" charset="0"/>
                <a:cs typeface="Arial" pitchFamily="34" charset="0"/>
              </a:rPr>
              <a:t>modalità particolari </a:t>
            </a:r>
            <a:r>
              <a:rPr lang="it-IT" sz="2800" dirty="0">
                <a:solidFill>
                  <a:srgbClr val="FFFF00"/>
                </a:solidFill>
                <a:latin typeface="Arial" pitchFamily="34" charset="0"/>
                <a:cs typeface="Arial" pitchFamily="34" charset="0"/>
              </a:rPr>
              <a:t>per </a:t>
            </a:r>
            <a:r>
              <a:rPr lang="it-IT" sz="2800" dirty="0" smtClean="0">
                <a:solidFill>
                  <a:srgbClr val="FFFF00"/>
                </a:solidFill>
                <a:latin typeface="Arial" pitchFamily="34" charset="0"/>
                <a:cs typeface="Arial" pitchFamily="34" charset="0"/>
              </a:rPr>
              <a:t>la</a:t>
            </a:r>
          </a:p>
          <a:p>
            <a:r>
              <a:rPr lang="it-IT" sz="2800" dirty="0" smtClean="0">
                <a:solidFill>
                  <a:srgbClr val="FFFF00"/>
                </a:solidFill>
                <a:latin typeface="Arial" pitchFamily="34" charset="0"/>
                <a:cs typeface="Arial" pitchFamily="34" charset="0"/>
              </a:rPr>
              <a:t>  valutazione </a:t>
            </a:r>
            <a:r>
              <a:rPr lang="it-IT" sz="2800" dirty="0">
                <a:solidFill>
                  <a:srgbClr val="FFFF00"/>
                </a:solidFill>
                <a:latin typeface="Arial" pitchFamily="34" charset="0"/>
                <a:cs typeface="Arial" pitchFamily="34" charset="0"/>
              </a:rPr>
              <a:t>e gli esami degli alunni </a:t>
            </a:r>
            <a:r>
              <a:rPr lang="it-IT" sz="2800" dirty="0" smtClean="0">
                <a:solidFill>
                  <a:srgbClr val="FFFF00"/>
                </a:solidFill>
                <a:latin typeface="Arial" pitchFamily="34" charset="0"/>
                <a:cs typeface="Arial" pitchFamily="34" charset="0"/>
              </a:rPr>
              <a:t>disabili </a:t>
            </a:r>
            <a:r>
              <a:rPr lang="it-IT" sz="2800" dirty="0">
                <a:solidFill>
                  <a:srgbClr val="FFFF00"/>
                </a:solidFill>
                <a:latin typeface="Arial" pitchFamily="34" charset="0"/>
                <a:cs typeface="Arial" pitchFamily="34" charset="0"/>
              </a:rPr>
              <a:t>nei diversi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gradi </a:t>
            </a:r>
            <a:r>
              <a:rPr lang="it-IT" sz="2800" dirty="0">
                <a:solidFill>
                  <a:srgbClr val="FFFF00"/>
                </a:solidFill>
                <a:latin typeface="Arial" pitchFamily="34" charset="0"/>
                <a:cs typeface="Arial" pitchFamily="34" charset="0"/>
              </a:rPr>
              <a:t>di scuola, ma </a:t>
            </a:r>
            <a:r>
              <a:rPr lang="it-IT" sz="2800" dirty="0">
                <a:solidFill>
                  <a:schemeClr val="bg1"/>
                </a:solidFill>
                <a:latin typeface="Arial" pitchFamily="34" charset="0"/>
                <a:cs typeface="Arial" pitchFamily="34" charset="0"/>
              </a:rPr>
              <a:t>in ogni caso la </a:t>
            </a:r>
            <a:r>
              <a:rPr lang="it-IT" sz="2800" dirty="0" smtClean="0">
                <a:solidFill>
                  <a:schemeClr val="bg1"/>
                </a:solidFill>
                <a:latin typeface="Arial" pitchFamily="34" charset="0"/>
                <a:cs typeface="Arial" pitchFamily="34" charset="0"/>
              </a:rPr>
              <a:t>sua valutazione deve sempre</a:t>
            </a:r>
            <a:r>
              <a:rPr lang="it-IT" sz="2800" dirty="0">
                <a:solidFill>
                  <a:schemeClr val="bg1"/>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essere </a:t>
            </a:r>
            <a:r>
              <a:rPr lang="it-IT" sz="2800" dirty="0">
                <a:solidFill>
                  <a:schemeClr val="bg1"/>
                </a:solidFill>
                <a:latin typeface="Arial" pitchFamily="34" charset="0"/>
                <a:cs typeface="Arial" pitchFamily="34" charset="0"/>
              </a:rPr>
              <a:t>riferita </a:t>
            </a:r>
            <a:r>
              <a:rPr lang="it-IT" sz="2800" dirty="0" smtClean="0">
                <a:solidFill>
                  <a:schemeClr val="bg1"/>
                </a:solidFill>
                <a:latin typeface="Arial" pitchFamily="34" charset="0"/>
                <a:cs typeface="Arial" pitchFamily="34" charset="0"/>
              </a:rPr>
              <a:t>al </a:t>
            </a:r>
            <a:r>
              <a:rPr lang="it-IT" sz="2800" dirty="0">
                <a:solidFill>
                  <a:schemeClr val="bg1"/>
                </a:solidFill>
                <a:latin typeface="Arial" pitchFamily="34" charset="0"/>
                <a:cs typeface="Arial" pitchFamily="34" charset="0"/>
              </a:rPr>
              <a:t>suo PEI </a:t>
            </a:r>
            <a:r>
              <a:rPr lang="it-IT" sz="2800" dirty="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(annuale</a:t>
            </a:r>
            <a:r>
              <a:rPr lang="it-IT" sz="2000" dirty="0" smtClean="0">
                <a:solidFill>
                  <a:srgbClr val="FFFF00"/>
                </a:solidFill>
                <a:latin typeface="Arial" pitchFamily="34" charset="0"/>
                <a:cs typeface="Arial" pitchFamily="34" charset="0"/>
              </a:rPr>
              <a:t>)  </a:t>
            </a:r>
            <a:r>
              <a:rPr lang="it-IT" sz="2800" dirty="0">
                <a:solidFill>
                  <a:schemeClr val="bg1"/>
                </a:solidFill>
                <a:latin typeface="Arial" pitchFamily="34" charset="0"/>
                <a:cs typeface="Arial" pitchFamily="34" charset="0"/>
              </a:rPr>
              <a:t>ed al suo percorso evolutivo </a:t>
            </a:r>
            <a:r>
              <a:rPr lang="it-IT" sz="2800" dirty="0" smtClean="0">
                <a:solidFill>
                  <a:schemeClr val="bg1"/>
                </a:solidFill>
                <a:latin typeface="Arial" pitchFamily="34" charset="0"/>
                <a:cs typeface="Arial" pitchFamily="34" charset="0"/>
              </a:rPr>
              <a:t>per lui predisposto</a:t>
            </a:r>
            <a:r>
              <a:rPr lang="it-IT" sz="28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(“personalizzato”), </a:t>
            </a:r>
            <a:r>
              <a:rPr lang="it-IT" sz="2800" dirty="0" smtClean="0">
                <a:solidFill>
                  <a:srgbClr val="FFFF00"/>
                </a:solidFill>
                <a:latin typeface="Arial" pitchFamily="34" charset="0"/>
                <a:cs typeface="Arial" pitchFamily="34" charset="0"/>
              </a:rPr>
              <a:t>con esplicita indicazione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delle </a:t>
            </a:r>
            <a:r>
              <a:rPr lang="it-IT" sz="2800" dirty="0">
                <a:solidFill>
                  <a:srgbClr val="FFFF00"/>
                </a:solidFill>
                <a:latin typeface="Arial" pitchFamily="34" charset="0"/>
                <a:cs typeface="Arial" pitchFamily="34" charset="0"/>
              </a:rPr>
              <a:t>discipline per le quali siano stati </a:t>
            </a:r>
            <a:r>
              <a:rPr lang="it-IT" sz="2800" dirty="0" smtClean="0">
                <a:solidFill>
                  <a:srgbClr val="FFFF00"/>
                </a:solidFill>
                <a:latin typeface="Arial" pitchFamily="34" charset="0"/>
                <a:cs typeface="Arial" pitchFamily="34" charset="0"/>
              </a:rPr>
              <a:t>adottati </a:t>
            </a:r>
            <a:r>
              <a:rPr lang="it-IT" sz="2800" dirty="0" smtClean="0">
                <a:solidFill>
                  <a:schemeClr val="bg1"/>
                </a:solidFill>
                <a:latin typeface="Arial" pitchFamily="34" charset="0"/>
                <a:cs typeface="Arial" pitchFamily="34" charset="0"/>
              </a:rPr>
              <a:t>particolari </a:t>
            </a:r>
            <a:r>
              <a:rPr lang="it-IT" sz="2800" dirty="0">
                <a:solidFill>
                  <a:schemeClr val="bg1"/>
                </a:solidFill>
                <a:latin typeface="Arial" pitchFamily="34" charset="0"/>
                <a:cs typeface="Arial" pitchFamily="34" charset="0"/>
              </a:rPr>
              <a:t>criteri didattici </a:t>
            </a:r>
            <a:r>
              <a:rPr lang="it-IT" sz="2000" dirty="0">
                <a:solidFill>
                  <a:srgbClr val="FFFF00"/>
                </a:solidFill>
                <a:latin typeface="Arial" pitchFamily="34" charset="0"/>
                <a:cs typeface="Arial" pitchFamily="34" charset="0"/>
              </a:rPr>
              <a:t>(art.16 </a:t>
            </a:r>
            <a:r>
              <a:rPr lang="it-IT" sz="2000" dirty="0" smtClean="0">
                <a:solidFill>
                  <a:srgbClr val="FFFF00"/>
                </a:solidFill>
                <a:latin typeface="Arial" pitchFamily="34" charset="0"/>
                <a:cs typeface="Arial" pitchFamily="34" charset="0"/>
              </a:rPr>
              <a:t>L.104/1992)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di </a:t>
            </a:r>
            <a:r>
              <a:rPr lang="it-IT" sz="2800" dirty="0">
                <a:solidFill>
                  <a:srgbClr val="FFFF00"/>
                </a:solidFill>
                <a:latin typeface="Arial" pitchFamily="34" charset="0"/>
                <a:cs typeface="Arial" pitchFamily="34" charset="0"/>
              </a:rPr>
              <a:t>quali </a:t>
            </a:r>
            <a:r>
              <a:rPr lang="it-IT" sz="2800" dirty="0">
                <a:solidFill>
                  <a:schemeClr val="bg1"/>
                </a:solidFill>
                <a:latin typeface="Arial" pitchFamily="34" charset="0"/>
                <a:cs typeface="Arial" pitchFamily="34" charset="0"/>
              </a:rPr>
              <a:t>attività integrative e di </a:t>
            </a:r>
            <a:r>
              <a:rPr lang="it-IT" sz="2800" dirty="0" smtClean="0">
                <a:solidFill>
                  <a:schemeClr val="bg1"/>
                </a:solidFill>
                <a:latin typeface="Arial" pitchFamily="34" charset="0"/>
                <a:cs typeface="Arial" pitchFamily="34" charset="0"/>
              </a:rPr>
              <a:t>sostegno svolte,</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anche in sostituzione </a:t>
            </a:r>
            <a:r>
              <a:rPr lang="it-IT" sz="2800" dirty="0" smtClean="0">
                <a:solidFill>
                  <a:srgbClr val="FFFF00"/>
                </a:solidFill>
                <a:latin typeface="Arial" pitchFamily="34" charset="0"/>
                <a:cs typeface="Arial" pitchFamily="34" charset="0"/>
              </a:rPr>
              <a:t>parziale </a:t>
            </a:r>
            <a:r>
              <a:rPr lang="it-IT" sz="2800" dirty="0">
                <a:solidFill>
                  <a:srgbClr val="FFFF00"/>
                </a:solidFill>
                <a:latin typeface="Arial" pitchFamily="34" charset="0"/>
                <a:cs typeface="Arial" pitchFamily="34" charset="0"/>
              </a:rPr>
              <a:t>dei </a:t>
            </a:r>
            <a:r>
              <a:rPr lang="it-IT" sz="2800" dirty="0" smtClean="0">
                <a:solidFill>
                  <a:srgbClr val="FFFF00"/>
                </a:solidFill>
                <a:latin typeface="Arial" pitchFamily="34" charset="0"/>
                <a:cs typeface="Arial" pitchFamily="34" charset="0"/>
              </a:rPr>
              <a:t>contenuti programmatici </a:t>
            </a:r>
            <a:r>
              <a:rPr lang="it-IT" sz="2800" dirty="0">
                <a:solidFill>
                  <a:srgbClr val="FFFF00"/>
                </a:solidFill>
                <a:latin typeface="Arial" pitchFamily="34" charset="0"/>
                <a:cs typeface="Arial" pitchFamily="34" charset="0"/>
              </a:rPr>
              <a:t>di alcune </a:t>
            </a:r>
            <a:r>
              <a:rPr lang="it-IT" sz="2800" dirty="0" smtClean="0">
                <a:solidFill>
                  <a:srgbClr val="FFFF00"/>
                </a:solidFill>
                <a:latin typeface="Arial" pitchFamily="34" charset="0"/>
                <a:cs typeface="Arial" pitchFamily="34" charset="0"/>
              </a:rPr>
              <a:t>discipline </a:t>
            </a:r>
            <a:r>
              <a:rPr lang="it-IT" sz="2000" dirty="0" smtClean="0">
                <a:solidFill>
                  <a:srgbClr val="FFFF00"/>
                </a:solidFill>
                <a:latin typeface="Arial" pitchFamily="34" charset="0"/>
                <a:cs typeface="Arial" pitchFamily="34" charset="0"/>
              </a:rPr>
              <a:t>(art</a:t>
            </a:r>
            <a:r>
              <a:rPr lang="it-IT" sz="2000" dirty="0">
                <a:solidFill>
                  <a:srgbClr val="FFFF00"/>
                </a:solidFill>
                <a:latin typeface="Arial" pitchFamily="34" charset="0"/>
                <a:cs typeface="Arial" pitchFamily="34" charset="0"/>
              </a:rPr>
              <a:t>. 318 </a:t>
            </a:r>
            <a:r>
              <a:rPr lang="it-IT" sz="2000" dirty="0" err="1">
                <a:solidFill>
                  <a:srgbClr val="FFFF00"/>
                </a:solidFill>
                <a:latin typeface="Arial" pitchFamily="34" charset="0"/>
                <a:cs typeface="Arial" pitchFamily="34" charset="0"/>
              </a:rPr>
              <a:t>D.Lgs.</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297/1994)                                        </a:t>
            </a:r>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e</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tenuto conto della sua reale </a:t>
            </a:r>
            <a:r>
              <a:rPr lang="it-IT" sz="2800" dirty="0" smtClean="0">
                <a:solidFill>
                  <a:schemeClr val="bg1"/>
                </a:solidFill>
                <a:latin typeface="Arial" pitchFamily="34" charset="0"/>
                <a:cs typeface="Arial" pitchFamily="34" charset="0"/>
              </a:rPr>
              <a:t>situazione di partenza </a:t>
            </a:r>
            <a:r>
              <a:rPr lang="it-IT" sz="2800" dirty="0" smtClean="0">
                <a:solidFill>
                  <a:srgbClr val="FFFF00"/>
                </a:solidFill>
                <a:latin typeface="Arial" pitchFamily="34" charset="0"/>
                <a:cs typeface="Arial" pitchFamily="34" charset="0"/>
              </a:rPr>
              <a:t>d’inizio anno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riguardare i </a:t>
            </a:r>
            <a:r>
              <a:rPr lang="it-IT" sz="2800" b="1" dirty="0" smtClean="0">
                <a:solidFill>
                  <a:schemeClr val="bg1"/>
                </a:solidFill>
                <a:latin typeface="Arial" pitchFamily="34" charset="0"/>
                <a:cs typeface="Arial" pitchFamily="34" charset="0"/>
              </a:rPr>
              <a:t>processi </a:t>
            </a:r>
            <a:r>
              <a:rPr lang="it-IT" sz="2800" b="1" dirty="0" err="1" smtClean="0">
                <a:solidFill>
                  <a:schemeClr val="bg1"/>
                </a:solidFill>
                <a:latin typeface="Arial" pitchFamily="34" charset="0"/>
                <a:cs typeface="Arial" pitchFamily="34" charset="0"/>
              </a:rPr>
              <a:t>apprenditivi</a:t>
            </a:r>
            <a:r>
              <a:rPr lang="it-IT" sz="2800" b="1" dirty="0" smtClean="0">
                <a:solidFill>
                  <a:schemeClr val="bg1"/>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dell’alunno e non solo le sue performance </a:t>
            </a:r>
            <a:r>
              <a:rPr lang="it-IT" sz="2000" dirty="0" smtClean="0">
                <a:solidFill>
                  <a:srgbClr val="FFFF00"/>
                </a:solidFill>
                <a:latin typeface="Arial" pitchFamily="34" charset="0"/>
                <a:cs typeface="Arial" pitchFamily="34" charset="0"/>
              </a:rPr>
              <a:t>(= si valuta non solo e non tanto ciò che l’alunno sa, ma </a:t>
            </a:r>
            <a:r>
              <a:rPr lang="it-IT" sz="2000" b="1" dirty="0" smtClean="0">
                <a:solidFill>
                  <a:srgbClr val="FFFF00"/>
                </a:solidFill>
                <a:latin typeface="Arial" pitchFamily="34" charset="0"/>
                <a:cs typeface="Arial" pitchFamily="34" charset="0"/>
              </a:rPr>
              <a:t>i processi attivati </a:t>
            </a:r>
            <a:r>
              <a:rPr lang="it-IT" sz="2000" dirty="0" smtClean="0">
                <a:solidFill>
                  <a:srgbClr val="FFFF00"/>
                </a:solidFill>
                <a:latin typeface="Arial" pitchFamily="34" charset="0"/>
                <a:cs typeface="Arial" pitchFamily="34" charset="0"/>
              </a:rPr>
              <a:t>con gli apprendimenti  nelle  conoscenze / competenze / capacità)</a:t>
            </a:r>
          </a:p>
          <a:p>
            <a:endParaRPr lang="it-IT" sz="2000" dirty="0" smtClean="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139285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88640"/>
            <a:ext cx="9324528" cy="369332"/>
          </a:xfrm>
          <a:prstGeom prst="rect">
            <a:avLst/>
          </a:prstGeom>
        </p:spPr>
        <p:txBody>
          <a:bodyPr wrap="square">
            <a:spAutoFit/>
          </a:bodyPr>
          <a:lstStyle/>
          <a:p>
            <a:r>
              <a:rPr lang="it-IT" dirty="0" smtClean="0"/>
              <a:t> </a:t>
            </a:r>
            <a:endParaRPr lang="it-IT" sz="2400" dirty="0">
              <a:latin typeface="Arial" pitchFamily="34" charset="0"/>
              <a:cs typeface="Arial" pitchFamily="34" charset="0"/>
            </a:endParaRPr>
          </a:p>
        </p:txBody>
      </p:sp>
      <p:sp>
        <p:nvSpPr>
          <p:cNvPr id="3" name="Rettangolo 2"/>
          <p:cNvSpPr/>
          <p:nvPr/>
        </p:nvSpPr>
        <p:spPr>
          <a:xfrm>
            <a:off x="-36512" y="0"/>
            <a:ext cx="9324528" cy="7632859"/>
          </a:xfrm>
          <a:prstGeom prst="rect">
            <a:avLst/>
          </a:prstGeom>
          <a:solidFill>
            <a:srgbClr val="002060"/>
          </a:solidFill>
        </p:spPr>
        <p:txBody>
          <a:bodyPr wrap="square">
            <a:spAutoFit/>
          </a:bodyPr>
          <a:lstStyle/>
          <a:p>
            <a:r>
              <a:rPr lang="it-IT" sz="2800" dirty="0">
                <a:solidFill>
                  <a:srgbClr val="FF0000"/>
                </a:solidFill>
                <a:latin typeface="Arial" pitchFamily="34" charset="0"/>
                <a:cs typeface="Arial" pitchFamily="34" charset="0"/>
              </a:rPr>
              <a:t>3</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riguardo al </a:t>
            </a:r>
            <a:r>
              <a:rPr lang="it-IT" sz="2800" b="1" dirty="0" smtClean="0">
                <a:solidFill>
                  <a:schemeClr val="bg1"/>
                </a:solidFill>
                <a:latin typeface="Arial" pitchFamily="34" charset="0"/>
                <a:cs typeface="Arial" pitchFamily="34" charset="0"/>
              </a:rPr>
              <a:t>quadro internazionale</a:t>
            </a:r>
            <a:r>
              <a:rPr lang="it-IT" sz="2800" dirty="0" smtClean="0">
                <a:solidFill>
                  <a:schemeClr val="bg1"/>
                </a:solidFill>
                <a:latin typeface="Arial" pitchFamily="34" charset="0"/>
                <a:cs typeface="Arial" pitchFamily="34" charset="0"/>
              </a:rPr>
              <a:t> </a:t>
            </a:r>
          </a:p>
          <a:p>
            <a:endParaRPr lang="it-IT" sz="10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a:t>
            </a:r>
            <a:r>
              <a:rPr lang="it-IT" sz="2800" dirty="0" smtClean="0">
                <a:solidFill>
                  <a:srgbClr val="FFFF00"/>
                </a:solidFill>
                <a:latin typeface="Arial" pitchFamily="34" charset="0"/>
                <a:cs typeface="Arial" pitchFamily="34" charset="0"/>
              </a:rPr>
              <a:t> dagli anni ’70 la normativa italiana ha delineato </a:t>
            </a:r>
          </a:p>
          <a:p>
            <a:r>
              <a:rPr lang="it-IT" sz="2800" dirty="0" smtClean="0">
                <a:solidFill>
                  <a:srgbClr val="FFFF00"/>
                </a:solidFill>
                <a:latin typeface="Arial" pitchFamily="34" charset="0"/>
                <a:cs typeface="Arial" pitchFamily="34" charset="0"/>
              </a:rPr>
              <a:t>          la ‘</a:t>
            </a:r>
            <a:r>
              <a:rPr lang="it-IT" sz="2800" b="1" i="1" dirty="0" smtClean="0">
                <a:solidFill>
                  <a:schemeClr val="bg1"/>
                </a:solidFill>
                <a:latin typeface="Arial" pitchFamily="34" charset="0"/>
                <a:cs typeface="Arial" pitchFamily="34" charset="0"/>
              </a:rPr>
              <a:t>Via italiana</a:t>
            </a:r>
            <a:r>
              <a:rPr lang="it-IT" sz="2800" i="1"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all’integrazione scolastica degli </a:t>
            </a:r>
          </a:p>
          <a:p>
            <a:r>
              <a:rPr lang="it-IT" sz="2800" dirty="0" smtClean="0">
                <a:solidFill>
                  <a:schemeClr val="bg1"/>
                </a:solidFill>
                <a:latin typeface="Arial" pitchFamily="34" charset="0"/>
                <a:cs typeface="Arial" pitchFamily="34" charset="0"/>
              </a:rPr>
              <a:t>          alunni disabili nelle classi di scuola comune</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b-</a:t>
            </a:r>
            <a:r>
              <a:rPr lang="it-IT" sz="2800" dirty="0" smtClean="0">
                <a:solidFill>
                  <a:srgbClr val="FFFF00"/>
                </a:solidFill>
                <a:latin typeface="Arial" pitchFamily="34" charset="0"/>
                <a:cs typeface="Arial" pitchFamily="34" charset="0"/>
              </a:rPr>
              <a:t> emersione della problematica alunni con </a:t>
            </a:r>
            <a:r>
              <a:rPr lang="it-IT" sz="3200" b="1" dirty="0" smtClean="0">
                <a:solidFill>
                  <a:schemeClr val="bg1"/>
                </a:solidFill>
                <a:latin typeface="Arial" pitchFamily="34" charset="0"/>
                <a:cs typeface="Arial" pitchFamily="34" charset="0"/>
              </a:rPr>
              <a:t>BES</a:t>
            </a:r>
            <a:r>
              <a:rPr lang="it-IT" sz="2800" dirty="0" smtClean="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(SEN / BES / EES) </a:t>
            </a:r>
            <a:r>
              <a:rPr lang="it-IT" sz="2800" dirty="0" smtClean="0">
                <a:solidFill>
                  <a:srgbClr val="FFFF00"/>
                </a:solidFill>
                <a:latin typeface="Arial" pitchFamily="34" charset="0"/>
                <a:cs typeface="Arial" pitchFamily="34" charset="0"/>
              </a:rPr>
              <a:t>che l’OCSE ha raggruppato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in alunni con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disabilità</a:t>
            </a:r>
          </a:p>
          <a:p>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disturbi evolutivi specifici</a:t>
            </a:r>
          </a:p>
          <a:p>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dirty="0">
                <a:solidFill>
                  <a:schemeClr val="bg1"/>
                </a:solidFill>
                <a:latin typeface="Arial" pitchFamily="34" charset="0"/>
                <a:cs typeface="Arial" pitchFamily="34" charset="0"/>
              </a:rPr>
              <a:t>s</a:t>
            </a:r>
            <a:r>
              <a:rPr lang="it-IT" sz="2800" dirty="0" smtClean="0">
                <a:solidFill>
                  <a:schemeClr val="bg1"/>
                </a:solidFill>
                <a:latin typeface="Arial" pitchFamily="34" charset="0"/>
                <a:cs typeface="Arial" pitchFamily="34" charset="0"/>
              </a:rPr>
              <a:t>vantaggi </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difficoltà</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c-</a:t>
            </a:r>
            <a:r>
              <a:rPr lang="it-IT" sz="2800" dirty="0" smtClean="0">
                <a:solidFill>
                  <a:srgbClr val="FFFF00"/>
                </a:solidFill>
                <a:latin typeface="Arial" pitchFamily="34" charset="0"/>
                <a:cs typeface="Arial" pitchFamily="34" charset="0"/>
              </a:rPr>
              <a:t> risposte istituzionali normative all’ esigenza </a:t>
            </a:r>
          </a:p>
          <a:p>
            <a:r>
              <a:rPr lang="it-IT" sz="2800" dirty="0" smtClean="0">
                <a:solidFill>
                  <a:srgbClr val="FFFF00"/>
                </a:solidFill>
                <a:latin typeface="Arial" pitchFamily="34" charset="0"/>
                <a:cs typeface="Arial" pitchFamily="34" charset="0"/>
              </a:rPr>
              <a:t>         </a:t>
            </a:r>
            <a:r>
              <a:rPr lang="it-IT" sz="3200" dirty="0" smtClean="0">
                <a:solidFill>
                  <a:srgbClr val="FFFF00"/>
                </a:solidFill>
                <a:latin typeface="Arial" pitchFamily="34" charset="0"/>
                <a:cs typeface="Arial" pitchFamily="34" charset="0"/>
              </a:rPr>
              <a:t>d’ </a:t>
            </a:r>
            <a:r>
              <a:rPr lang="it-IT" sz="3200" b="1" dirty="0" smtClean="0">
                <a:solidFill>
                  <a:schemeClr val="bg1"/>
                </a:solidFill>
                <a:latin typeface="Arial" pitchFamily="34" charset="0"/>
                <a:cs typeface="Arial" pitchFamily="34" charset="0"/>
              </a:rPr>
              <a:t>inclusione scolastica </a:t>
            </a:r>
            <a:r>
              <a:rPr lang="it-IT" sz="2800" dirty="0" smtClean="0">
                <a:solidFill>
                  <a:srgbClr val="FFFF00"/>
                </a:solidFill>
                <a:latin typeface="Arial" pitchFamily="34" charset="0"/>
                <a:cs typeface="Arial" pitchFamily="34" charset="0"/>
              </a:rPr>
              <a:t>di </a:t>
            </a:r>
            <a:r>
              <a:rPr lang="it-IT" sz="2800" dirty="0" smtClean="0">
                <a:solidFill>
                  <a:schemeClr val="bg1"/>
                </a:solidFill>
                <a:latin typeface="Arial" pitchFamily="34" charset="0"/>
                <a:cs typeface="Arial" pitchFamily="34" charset="0"/>
              </a:rPr>
              <a:t>ciascun </a:t>
            </a:r>
            <a:r>
              <a:rPr lang="it-IT" sz="2800" dirty="0" smtClean="0">
                <a:solidFill>
                  <a:srgbClr val="FFFF00"/>
                </a:solidFill>
                <a:latin typeface="Arial" pitchFamily="34" charset="0"/>
                <a:cs typeface="Arial" pitchFamily="34" charset="0"/>
              </a:rPr>
              <a:t>alunno</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d-</a:t>
            </a:r>
            <a:r>
              <a:rPr lang="it-IT" sz="2800" dirty="0" smtClean="0">
                <a:solidFill>
                  <a:srgbClr val="FFFF00"/>
                </a:solidFill>
                <a:latin typeface="Arial" pitchFamily="34" charset="0"/>
                <a:cs typeface="Arial" pitchFamily="34" charset="0"/>
              </a:rPr>
              <a:t> impatto, anche scolastico, della classificazione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internazionale dell’OMS sul funzionamento «</a:t>
            </a:r>
            <a:r>
              <a:rPr lang="it-IT" sz="3200" b="1" dirty="0" smtClean="0">
                <a:solidFill>
                  <a:schemeClr val="bg1"/>
                </a:solidFill>
                <a:latin typeface="Arial" pitchFamily="34" charset="0"/>
                <a:cs typeface="Arial" pitchFamily="34" charset="0"/>
              </a:rPr>
              <a:t>ICF</a:t>
            </a:r>
            <a:r>
              <a:rPr lang="it-IT" sz="2800" dirty="0" smtClean="0">
                <a:solidFill>
                  <a:srgbClr val="FFFF00"/>
                </a:solidFill>
                <a:latin typeface="Arial" pitchFamily="34" charset="0"/>
                <a:cs typeface="Arial" pitchFamily="34" charset="0"/>
              </a:rPr>
              <a:t>»</a:t>
            </a: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3200" b="1" dirty="0" smtClean="0">
                <a:solidFill>
                  <a:schemeClr val="bg1"/>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t>
            </a:r>
            <a:r>
              <a:rPr lang="en-US" sz="2000" b="1" dirty="0" smtClean="0">
                <a:solidFill>
                  <a:schemeClr val="bg1"/>
                </a:solidFill>
                <a:latin typeface="Arial" pitchFamily="34" charset="0"/>
                <a:cs typeface="Arial" pitchFamily="34" charset="0"/>
              </a:rPr>
              <a:t>I</a:t>
            </a:r>
            <a:r>
              <a:rPr lang="en-US" sz="2000" dirty="0" smtClean="0">
                <a:solidFill>
                  <a:srgbClr val="FFFF00"/>
                </a:solidFill>
                <a:latin typeface="Arial" pitchFamily="34" charset="0"/>
                <a:cs typeface="Arial" pitchFamily="34" charset="0"/>
              </a:rPr>
              <a:t>nternational </a:t>
            </a:r>
            <a:r>
              <a:rPr lang="en-US" sz="2000" b="1" dirty="0">
                <a:solidFill>
                  <a:schemeClr val="bg1"/>
                </a:solidFill>
                <a:latin typeface="Arial" pitchFamily="34" charset="0"/>
                <a:cs typeface="Arial" pitchFamily="34" charset="0"/>
              </a:rPr>
              <a:t>C</a:t>
            </a:r>
            <a:r>
              <a:rPr lang="en-US" sz="2000" dirty="0">
                <a:solidFill>
                  <a:srgbClr val="FFFF00"/>
                </a:solidFill>
                <a:latin typeface="Arial" pitchFamily="34" charset="0"/>
                <a:cs typeface="Arial" pitchFamily="34" charset="0"/>
              </a:rPr>
              <a:t>lassification </a:t>
            </a:r>
            <a:r>
              <a:rPr lang="en-US" sz="2000" dirty="0" smtClean="0">
                <a:solidFill>
                  <a:srgbClr val="FFFF00"/>
                </a:solidFill>
                <a:latin typeface="Arial" pitchFamily="34" charset="0"/>
                <a:cs typeface="Arial" pitchFamily="34" charset="0"/>
              </a:rPr>
              <a:t>of </a:t>
            </a:r>
            <a:r>
              <a:rPr lang="en-US" sz="2000" b="1" dirty="0" smtClean="0">
                <a:solidFill>
                  <a:schemeClr val="bg1"/>
                </a:solidFill>
                <a:latin typeface="Arial" pitchFamily="34" charset="0"/>
                <a:cs typeface="Arial" pitchFamily="34" charset="0"/>
              </a:rPr>
              <a:t>F</a:t>
            </a:r>
            <a:r>
              <a:rPr lang="en-US" sz="2000" dirty="0" smtClean="0">
                <a:solidFill>
                  <a:srgbClr val="FFFF00"/>
                </a:solidFill>
                <a:latin typeface="Arial" pitchFamily="34" charset="0"/>
                <a:cs typeface="Arial" pitchFamily="34" charset="0"/>
              </a:rPr>
              <a:t>unctioning</a:t>
            </a:r>
            <a:r>
              <a:rPr lang="en-US" sz="2000" dirty="0">
                <a:solidFill>
                  <a:srgbClr val="FFFF00"/>
                </a:solidFill>
                <a:latin typeface="Arial" pitchFamily="34" charset="0"/>
                <a:cs typeface="Arial" pitchFamily="34" charset="0"/>
              </a:rPr>
              <a:t>, Disability and </a:t>
            </a:r>
            <a:r>
              <a:rPr lang="en-US" sz="2000" dirty="0" smtClean="0">
                <a:solidFill>
                  <a:srgbClr val="FFFF00"/>
                </a:solidFill>
                <a:latin typeface="Arial" pitchFamily="34" charset="0"/>
                <a:cs typeface="Arial" pitchFamily="34" charset="0"/>
              </a:rPr>
              <a:t>Health)</a:t>
            </a:r>
            <a:endParaRPr lang="en-US" sz="2000" dirty="0">
              <a:solidFill>
                <a:srgbClr val="FFFF00"/>
              </a:solidFill>
              <a:latin typeface="Arial" pitchFamily="34" charset="0"/>
              <a:cs typeface="Arial" pitchFamily="34" charset="0"/>
            </a:endParaRPr>
          </a:p>
          <a:p>
            <a:endParaRPr lang="it-IT" sz="2000" dirty="0" smtClean="0">
              <a:solidFill>
                <a:srgbClr val="FFFF00"/>
              </a:solidFill>
              <a:latin typeface="Arial" pitchFamily="34" charset="0"/>
              <a:cs typeface="Arial" pitchFamily="34" charset="0"/>
            </a:endParaRPr>
          </a:p>
          <a:p>
            <a:endParaRPr lang="it-IT" sz="3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6320129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252520" cy="6986528"/>
          </a:xfrm>
          <a:prstGeom prst="rect">
            <a:avLst/>
          </a:prstGeom>
          <a:solidFill>
            <a:srgbClr val="002060"/>
          </a:solidFill>
        </p:spPr>
        <p:txBody>
          <a:bodyPr wrap="square">
            <a:spAutoFit/>
          </a:bodyPr>
          <a:lstStyle/>
          <a:p>
            <a:r>
              <a:rPr lang="it-IT" dirty="0"/>
              <a:t> </a:t>
            </a:r>
            <a:r>
              <a:rPr lang="it-IT" sz="2800" dirty="0">
                <a:solidFill>
                  <a:srgbClr val="FFFF00"/>
                </a:solidFill>
                <a:latin typeface="Arial" pitchFamily="34" charset="0"/>
                <a:cs typeface="Arial" pitchFamily="34" charset="0"/>
              </a:rPr>
              <a:t>Infatti il  PEI </a:t>
            </a:r>
            <a:r>
              <a:rPr lang="it-IT" sz="2800" dirty="0" smtClean="0">
                <a:solidFill>
                  <a:srgbClr val="FFFF00"/>
                </a:solidFill>
                <a:latin typeface="Arial" pitchFamily="34" charset="0"/>
                <a:cs typeface="Arial" pitchFamily="34" charset="0"/>
              </a:rPr>
              <a:t>dovrebbe riportare ed esplicitare </a:t>
            </a:r>
            <a:r>
              <a:rPr lang="it-IT" sz="2800" dirty="0">
                <a:solidFill>
                  <a:srgbClr val="FFFF00"/>
                </a:solidFill>
                <a:latin typeface="Arial" pitchFamily="34" charset="0"/>
                <a:cs typeface="Arial" pitchFamily="34" charset="0"/>
              </a:rPr>
              <a:t>gli </a:t>
            </a:r>
            <a:r>
              <a:rPr lang="it-IT" sz="2800" dirty="0">
                <a:solidFill>
                  <a:schemeClr val="bg1"/>
                </a:solidFill>
                <a:latin typeface="Arial" pitchFamily="34" charset="0"/>
                <a:cs typeface="Arial" pitchFamily="34" charset="0"/>
              </a:rPr>
              <a:t>elementi </a:t>
            </a:r>
            <a:r>
              <a:rPr lang="it-IT" sz="2800" dirty="0" smtClean="0">
                <a:solidFill>
                  <a:schemeClr val="bg1"/>
                </a:solidFill>
                <a:latin typeface="Arial" pitchFamily="34" charset="0"/>
                <a:cs typeface="Arial" pitchFamily="34" charset="0"/>
              </a:rPr>
              <a:t> di potenzialità </a:t>
            </a:r>
            <a:r>
              <a:rPr lang="it-IT" sz="2800" dirty="0">
                <a:solidFill>
                  <a:schemeClr val="bg1"/>
                </a:solidFill>
                <a:latin typeface="Arial" pitchFamily="34" charset="0"/>
                <a:cs typeface="Arial" pitchFamily="34" charset="0"/>
              </a:rPr>
              <a:t>della persona</a:t>
            </a:r>
            <a:r>
              <a:rPr lang="it-IT" sz="2800" dirty="0">
                <a:solidFill>
                  <a:srgbClr val="FFFF00"/>
                </a:solidFill>
                <a:latin typeface="Arial" pitchFamily="34" charset="0"/>
                <a:cs typeface="Arial" pitchFamily="34" charset="0"/>
              </a:rPr>
              <a:t> in riferimento </a:t>
            </a:r>
            <a:endParaRPr lang="it-IT" sz="2800" dirty="0" smtClean="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alla </a:t>
            </a:r>
            <a:r>
              <a:rPr lang="it-IT" sz="2800" dirty="0">
                <a:solidFill>
                  <a:srgbClr val="FFFF00"/>
                </a:solidFill>
                <a:latin typeface="Arial" pitchFamily="34" charset="0"/>
                <a:cs typeface="Arial" pitchFamily="34" charset="0"/>
              </a:rPr>
              <a:t>sua </a:t>
            </a:r>
            <a:r>
              <a:rPr lang="it-IT" sz="2800" dirty="0" smtClean="0">
                <a:solidFill>
                  <a:srgbClr val="FFFF00"/>
                </a:solidFill>
                <a:latin typeface="Arial" pitchFamily="34" charset="0"/>
                <a:cs typeface="Arial" pitchFamily="34" charset="0"/>
              </a:rPr>
              <a:t>situazione di partenza, desunti </a:t>
            </a:r>
            <a:r>
              <a:rPr lang="it-IT" sz="2800" dirty="0">
                <a:solidFill>
                  <a:srgbClr val="FFFF00"/>
                </a:solidFill>
                <a:latin typeface="Arial" pitchFamily="34" charset="0"/>
                <a:cs typeface="Arial" pitchFamily="34" charset="0"/>
              </a:rPr>
              <a:t>dalla </a:t>
            </a:r>
            <a:r>
              <a:rPr lang="it-IT" sz="2800" dirty="0" smtClean="0">
                <a:solidFill>
                  <a:srgbClr val="FFFF00"/>
                </a:solidFill>
                <a:latin typeface="Arial" pitchFamily="34" charset="0"/>
                <a:cs typeface="Arial" pitchFamily="34" charset="0"/>
              </a:rPr>
              <a:t>Diagnosi</a:t>
            </a:r>
          </a:p>
          <a:p>
            <a:r>
              <a:rPr lang="it-IT" sz="2800" dirty="0" smtClean="0">
                <a:solidFill>
                  <a:srgbClr val="FFFF00"/>
                </a:solidFill>
                <a:latin typeface="Arial" pitchFamily="34" charset="0"/>
                <a:cs typeface="Arial" pitchFamily="34" charset="0"/>
              </a:rPr>
              <a:t>  Funzionale e </a:t>
            </a:r>
            <a:r>
              <a:rPr lang="it-IT" sz="2800" dirty="0">
                <a:solidFill>
                  <a:srgbClr val="FFFF00"/>
                </a:solidFill>
                <a:latin typeface="Arial" pitchFamily="34" charset="0"/>
                <a:cs typeface="Arial" pitchFamily="34" charset="0"/>
              </a:rPr>
              <a:t>dal Profilo Dinamico </a:t>
            </a:r>
            <a:r>
              <a:rPr lang="it-IT" sz="2800" dirty="0" smtClean="0">
                <a:solidFill>
                  <a:srgbClr val="FFFF00"/>
                </a:solidFill>
                <a:latin typeface="Arial" pitchFamily="34" charset="0"/>
                <a:cs typeface="Arial" pitchFamily="34" charset="0"/>
              </a:rPr>
              <a:t>Funzionale, ora –in</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Piemonte- </a:t>
            </a:r>
            <a:r>
              <a:rPr lang="it-IT" sz="2800" dirty="0" smtClean="0">
                <a:solidFill>
                  <a:srgbClr val="FFFF00"/>
                </a:solidFill>
                <a:latin typeface="Arial" pitchFamily="34" charset="0"/>
                <a:cs typeface="Arial" pitchFamily="34" charset="0"/>
              </a:rPr>
              <a:t>assorbiti </a:t>
            </a:r>
            <a:r>
              <a:rPr lang="it-IT" sz="2800" dirty="0">
                <a:solidFill>
                  <a:srgbClr val="FFFF00"/>
                </a:solidFill>
                <a:latin typeface="Arial" pitchFamily="34" charset="0"/>
                <a:cs typeface="Arial" pitchFamily="34" charset="0"/>
              </a:rPr>
              <a:t>nel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Profilo </a:t>
            </a:r>
            <a:r>
              <a:rPr lang="it-IT" sz="2800" b="1" dirty="0">
                <a:solidFill>
                  <a:schemeClr val="bg1"/>
                </a:solidFill>
                <a:latin typeface="Arial" pitchFamily="34" charset="0"/>
                <a:cs typeface="Arial" pitchFamily="34" charset="0"/>
              </a:rPr>
              <a:t>Descrittivo di </a:t>
            </a:r>
            <a:endParaRPr lang="it-IT" sz="2800" b="1" dirty="0" smtClean="0">
              <a:solidFill>
                <a:schemeClr val="bg1"/>
              </a:solidFill>
              <a:latin typeface="Arial" pitchFamily="34" charset="0"/>
              <a:cs typeface="Arial" pitchFamily="34" charset="0"/>
            </a:endParaRPr>
          </a:p>
          <a:p>
            <a:r>
              <a:rPr lang="it-IT" sz="2800" b="1" dirty="0">
                <a:solidFill>
                  <a:schemeClr val="bg1"/>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                                         Funzionamento </a:t>
            </a:r>
            <a:r>
              <a:rPr lang="it-IT" sz="2400" dirty="0" smtClean="0">
                <a:solidFill>
                  <a:srgbClr val="FFFF00"/>
                </a:solidFill>
                <a:latin typeface="Arial" pitchFamily="34" charset="0"/>
                <a:cs typeface="Arial" pitchFamily="34" charset="0"/>
              </a:rPr>
              <a:t>(secondo </a:t>
            </a:r>
            <a:r>
              <a:rPr lang="it-IT" sz="2400" dirty="0" smtClean="0">
                <a:solidFill>
                  <a:schemeClr val="bg1"/>
                </a:solidFill>
                <a:latin typeface="Arial" pitchFamily="34" charset="0"/>
                <a:cs typeface="Arial" pitchFamily="34" charset="0"/>
              </a:rPr>
              <a:t>ICF</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Progetto </a:t>
            </a:r>
            <a:r>
              <a:rPr lang="it-IT" sz="2800" b="1" dirty="0">
                <a:solidFill>
                  <a:schemeClr val="bg1"/>
                </a:solidFill>
                <a:latin typeface="Arial" pitchFamily="34" charset="0"/>
                <a:cs typeface="Arial" pitchFamily="34" charset="0"/>
              </a:rPr>
              <a:t>Multidisciplinare </a:t>
            </a:r>
            <a:endParaRPr lang="it-IT" sz="2800" dirty="0">
              <a:solidFill>
                <a:schemeClr val="bg1"/>
              </a:solidFill>
              <a:latin typeface="Arial" pitchFamily="34" charset="0"/>
              <a:cs typeface="Arial" pitchFamily="34" charset="0"/>
            </a:endParaRPr>
          </a:p>
          <a:p>
            <a:r>
              <a:rPr lang="it-IT" sz="2800" b="1"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b="1" dirty="0" smtClean="0">
                <a:solidFill>
                  <a:srgbClr val="FFFF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Punto </a:t>
            </a:r>
            <a:r>
              <a:rPr lang="it-IT" sz="2800" b="1" dirty="0">
                <a:solidFill>
                  <a:schemeClr val="bg1"/>
                </a:solidFill>
                <a:latin typeface="Arial" pitchFamily="34" charset="0"/>
                <a:cs typeface="Arial" pitchFamily="34" charset="0"/>
              </a:rPr>
              <a:t>di vista </a:t>
            </a:r>
            <a:r>
              <a:rPr lang="it-IT" sz="2800" b="1" dirty="0" smtClean="0">
                <a:solidFill>
                  <a:schemeClr val="bg1"/>
                </a:solidFill>
                <a:latin typeface="Arial" pitchFamily="34" charset="0"/>
                <a:cs typeface="Arial" pitchFamily="34" charset="0"/>
              </a:rPr>
              <a:t>dell’alunno</a:t>
            </a:r>
            <a:endParaRPr lang="it-IT" sz="2800" dirty="0">
              <a:solidFill>
                <a:schemeClr val="bg1"/>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all’</a:t>
            </a:r>
            <a:r>
              <a:rPr lang="it-IT" sz="2800" dirty="0" smtClean="0">
                <a:solidFill>
                  <a:schemeClr val="bg1"/>
                </a:solidFill>
                <a:latin typeface="Arial" pitchFamily="34" charset="0"/>
                <a:cs typeface="Arial" pitchFamily="34" charset="0"/>
              </a:rPr>
              <a:t>individualizzazione </a:t>
            </a:r>
            <a:r>
              <a:rPr lang="it-IT" sz="2800" dirty="0">
                <a:solidFill>
                  <a:srgbClr val="FFFF00"/>
                </a:solidFill>
                <a:latin typeface="Arial" pitchFamily="34" charset="0"/>
                <a:cs typeface="Arial" pitchFamily="34" charset="0"/>
              </a:rPr>
              <a:t>/</a:t>
            </a:r>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personalizzazione </a:t>
            </a:r>
            <a:r>
              <a:rPr lang="it-IT" sz="2800" dirty="0" smtClean="0">
                <a:solidFill>
                  <a:srgbClr val="FFFF00"/>
                </a:solidFill>
                <a:latin typeface="Arial" pitchFamily="34" charset="0"/>
                <a:cs typeface="Arial" pitchFamily="34" charset="0"/>
              </a:rPr>
              <a:t>dei</a:t>
            </a:r>
          </a:p>
          <a:p>
            <a:r>
              <a:rPr lang="it-IT" sz="2800" dirty="0" smtClean="0">
                <a:solidFill>
                  <a:schemeClr val="bg1"/>
                </a:solidFill>
                <a:latin typeface="Arial" pitchFamily="34" charset="0"/>
                <a:cs typeface="Arial" pitchFamily="34" charset="0"/>
              </a:rPr>
              <a:t> </a:t>
            </a:r>
            <a:r>
              <a:rPr lang="it-IT" sz="2800" dirty="0">
                <a:solidFill>
                  <a:schemeClr val="bg1"/>
                </a:solidFill>
                <a:latin typeface="Arial" pitchFamily="34" charset="0"/>
                <a:cs typeface="Arial" pitchFamily="34" charset="0"/>
              </a:rPr>
              <a:t>percorsi formativo-</a:t>
            </a:r>
            <a:r>
              <a:rPr lang="it-IT" sz="2800" dirty="0" err="1">
                <a:solidFill>
                  <a:schemeClr val="bg1"/>
                </a:solidFill>
                <a:latin typeface="Arial" pitchFamily="34" charset="0"/>
                <a:cs typeface="Arial" pitchFamily="34" charset="0"/>
              </a:rPr>
              <a:t>apprenditivi</a:t>
            </a:r>
            <a:r>
              <a:rPr lang="it-IT" sz="2800" dirty="0">
                <a:solidFill>
                  <a:schemeClr val="bg1"/>
                </a:solidFill>
                <a:latin typeface="Arial" pitchFamily="34" charset="0"/>
                <a:cs typeface="Arial" pitchFamily="34" charset="0"/>
              </a:rPr>
              <a:t>  </a:t>
            </a:r>
            <a:r>
              <a:rPr lang="it-IT" sz="2800" dirty="0">
                <a:solidFill>
                  <a:srgbClr val="FFFF00"/>
                </a:solidFill>
                <a:latin typeface="Arial" pitchFamily="34" charset="0"/>
                <a:cs typeface="Arial" pitchFamily="34" charset="0"/>
              </a:rPr>
              <a:t>prefissati  per </a:t>
            </a:r>
            <a:r>
              <a:rPr lang="it-IT" sz="2800" dirty="0" smtClean="0">
                <a:solidFill>
                  <a:srgbClr val="FFFF00"/>
                </a:solidFill>
                <a:latin typeface="Arial" pitchFamily="34" charset="0"/>
                <a:cs typeface="Arial" pitchFamily="34" charset="0"/>
              </a:rPr>
              <a:t>l’alunno</a:t>
            </a: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in quella specifica </a:t>
            </a:r>
            <a:r>
              <a:rPr lang="it-IT" sz="2800" dirty="0" smtClean="0">
                <a:solidFill>
                  <a:srgbClr val="FFFF00"/>
                </a:solidFill>
                <a:latin typeface="Arial" pitchFamily="34" charset="0"/>
                <a:cs typeface="Arial" pitchFamily="34" charset="0"/>
              </a:rPr>
              <a:t>classe</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Per </a:t>
            </a:r>
            <a:r>
              <a:rPr lang="it-IT" sz="2800" dirty="0">
                <a:solidFill>
                  <a:srgbClr val="FFFF00"/>
                </a:solidFill>
                <a:latin typeface="Arial" pitchFamily="34" charset="0"/>
                <a:cs typeface="Arial" pitchFamily="34" charset="0"/>
              </a:rPr>
              <a:t>cui si </a:t>
            </a:r>
            <a:r>
              <a:rPr lang="it-IT" sz="2800" dirty="0" smtClean="0">
                <a:solidFill>
                  <a:srgbClr val="FFFF00"/>
                </a:solidFill>
                <a:latin typeface="Arial" pitchFamily="34" charset="0"/>
                <a:cs typeface="Arial" pitchFamily="34" charset="0"/>
              </a:rPr>
              <a:t>possono </a:t>
            </a:r>
            <a:r>
              <a:rPr lang="it-IT" sz="2800" b="1"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usare scale valutative riferite </a:t>
            </a:r>
            <a:r>
              <a:rPr lang="it-IT" sz="2800" dirty="0" smtClean="0">
                <a:solidFill>
                  <a:srgbClr val="FFFF00"/>
                </a:solidFill>
                <a:latin typeface="Arial" pitchFamily="34" charset="0"/>
                <a:cs typeface="Arial" pitchFamily="34" charset="0"/>
              </a:rPr>
              <a:t>non</a:t>
            </a: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ai profili standard della classe </a:t>
            </a:r>
            <a:r>
              <a:rPr lang="it-IT" dirty="0" smtClean="0">
                <a:solidFill>
                  <a:srgbClr val="FFFF00"/>
                </a:solidFill>
                <a:latin typeface="Arial" pitchFamily="34" charset="0"/>
                <a:cs typeface="Arial" pitchFamily="34" charset="0"/>
              </a:rPr>
              <a:t>(</a:t>
            </a:r>
            <a:r>
              <a:rPr lang="it-IT" dirty="0">
                <a:solidFill>
                  <a:srgbClr val="FFFF00"/>
                </a:solidFill>
                <a:latin typeface="Arial" pitchFamily="34" charset="0"/>
                <a:cs typeface="Arial" pitchFamily="34" charset="0"/>
              </a:rPr>
              <a:t>tutti o alcuni)</a:t>
            </a:r>
          </a:p>
          <a:p>
            <a:r>
              <a:rPr lang="it-IT" sz="2800" dirty="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definire  tempi e modi di raggiungimento degli obiettivi</a:t>
            </a:r>
          </a:p>
          <a:p>
            <a:r>
              <a:rPr lang="it-IT" sz="2800" dirty="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a:t>
            </a:r>
            <a:endParaRPr lang="it-IT" sz="28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4645921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0442" y="1884"/>
            <a:ext cx="9216008" cy="7355860"/>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  Per quanto concerne la </a:t>
            </a:r>
            <a:r>
              <a:rPr lang="it-IT" sz="2800" b="1" dirty="0" smtClean="0">
                <a:solidFill>
                  <a:schemeClr val="bg1"/>
                </a:solidFill>
                <a:latin typeface="Arial" pitchFamily="34" charset="0"/>
                <a:cs typeface="Arial" pitchFamily="34" charset="0"/>
              </a:rPr>
              <a:t>valutazione degli apprendimenti</a:t>
            </a:r>
            <a:r>
              <a:rPr lang="it-IT" sz="2400" dirty="0" smtClean="0">
                <a:solidFill>
                  <a:srgbClr val="FFFF00"/>
                </a:solidFill>
                <a:latin typeface="Arial" pitchFamily="34" charset="0"/>
                <a:cs typeface="Arial" pitchFamily="34" charset="0"/>
              </a:rPr>
              <a:t>,</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sia in itinere che di fine ciclo, </a:t>
            </a:r>
            <a:r>
              <a:rPr lang="it-IT" sz="2400" u="sng" dirty="0" smtClean="0">
                <a:solidFill>
                  <a:schemeClr val="bg1"/>
                </a:solidFill>
                <a:latin typeface="Arial" pitchFamily="34" charset="0"/>
                <a:cs typeface="Arial" pitchFamily="34" charset="0"/>
              </a:rPr>
              <a:t>dalla L. n.104/1992 </a:t>
            </a:r>
            <a:r>
              <a:rPr lang="it-IT" sz="2000" dirty="0" smtClean="0">
                <a:solidFill>
                  <a:srgbClr val="FFFF00"/>
                </a:solidFill>
                <a:latin typeface="Arial" pitchFamily="34" charset="0"/>
                <a:cs typeface="Arial" pitchFamily="34" charset="0"/>
              </a:rPr>
              <a:t>(art.6, confluito</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nell’art. 318 del </a:t>
            </a:r>
            <a:r>
              <a:rPr lang="it-IT" sz="2000" dirty="0" err="1" smtClean="0">
                <a:solidFill>
                  <a:srgbClr val="FFFF00"/>
                </a:solidFill>
                <a:latin typeface="Arial" pitchFamily="34" charset="0"/>
                <a:cs typeface="Arial" pitchFamily="34" charset="0"/>
              </a:rPr>
              <a:t>D.Lgs.</a:t>
            </a:r>
            <a:r>
              <a:rPr lang="it-IT" sz="2000" dirty="0" smtClean="0">
                <a:solidFill>
                  <a:srgbClr val="FFFF00"/>
                </a:solidFill>
                <a:latin typeface="Arial" pitchFamily="34" charset="0"/>
                <a:cs typeface="Arial" pitchFamily="34" charset="0"/>
              </a:rPr>
              <a:t> n. 297/1994) </a:t>
            </a:r>
            <a:r>
              <a:rPr lang="it-IT" sz="2400" u="sng" dirty="0" smtClean="0">
                <a:solidFill>
                  <a:schemeClr val="bg1"/>
                </a:solidFill>
                <a:latin typeface="Arial" pitchFamily="34" charset="0"/>
                <a:cs typeface="Arial" pitchFamily="34" charset="0"/>
              </a:rPr>
              <a:t>in poi</a:t>
            </a:r>
            <a:r>
              <a:rPr lang="it-IT" sz="2400" dirty="0" smtClean="0">
                <a:solidFill>
                  <a:srgbClr val="FFFF00"/>
                </a:solidFill>
                <a:latin typeface="Arial" pitchFamily="34" charset="0"/>
                <a:cs typeface="Arial" pitchFamily="34" charset="0"/>
              </a:rPr>
              <a:t>  la normativa ha distinto le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fattispecie </a:t>
            </a:r>
            <a:r>
              <a:rPr lang="it-IT" sz="2400" dirty="0" smtClean="0">
                <a:solidFill>
                  <a:srgbClr val="FF0000"/>
                </a:solidFill>
                <a:latin typeface="Arial" pitchFamily="34" charset="0"/>
                <a:cs typeface="Arial" pitchFamily="34" charset="0"/>
                <a:sym typeface="Wingdings" pitchFamily="2" charset="2"/>
              </a:rPr>
              <a:t></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scuola dell’obbligo </a:t>
            </a:r>
            <a:r>
              <a:rPr lang="it-IT" sz="2000" dirty="0" smtClean="0">
                <a:solidFill>
                  <a:srgbClr val="FFFF00"/>
                </a:solidFill>
                <a:latin typeface="Arial" pitchFamily="34" charset="0"/>
                <a:cs typeface="Arial" pitchFamily="34" charset="0"/>
              </a:rPr>
              <a:t>(1° ciclo d’istruzione)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800" dirty="0">
                <a:solidFill>
                  <a:srgbClr val="FF00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sym typeface="Wingdings" pitchFamily="2" charset="2"/>
              </a:rPr>
              <a:t></a:t>
            </a:r>
            <a:r>
              <a:rPr lang="it-IT" sz="2400" dirty="0" smtClean="0">
                <a:solidFill>
                  <a:srgbClr val="FFFF00"/>
                </a:solidFill>
                <a:latin typeface="Arial" pitchFamily="34" charset="0"/>
                <a:cs typeface="Arial" pitchFamily="34" charset="0"/>
                <a:sym typeface="Wingdings" pitchFamily="2" charset="2"/>
              </a:rPr>
              <a:t> </a:t>
            </a:r>
            <a:r>
              <a:rPr lang="it-IT" sz="2400" dirty="0" smtClean="0">
                <a:solidFill>
                  <a:schemeClr val="bg1"/>
                </a:solidFill>
                <a:latin typeface="Arial" pitchFamily="34" charset="0"/>
                <a:cs typeface="Arial" pitchFamily="34" charset="0"/>
              </a:rPr>
              <a:t>scuola secondaria di 2° grado </a:t>
            </a:r>
            <a:r>
              <a:rPr lang="it-IT" sz="2000" dirty="0" smtClean="0">
                <a:solidFill>
                  <a:srgbClr val="FFFF00"/>
                </a:solidFill>
                <a:latin typeface="Arial" pitchFamily="34" charset="0"/>
                <a:cs typeface="Arial" pitchFamily="34" charset="0"/>
              </a:rPr>
              <a:t>(2° ciclo d’istruzione)</a:t>
            </a:r>
          </a:p>
          <a:p>
            <a:r>
              <a:rPr lang="it-IT" sz="2400" dirty="0" smtClean="0">
                <a:solidFill>
                  <a:srgbClr val="FFFF00"/>
                </a:solidFill>
                <a:latin typeface="Arial" pitchFamily="34" charset="0"/>
                <a:cs typeface="Arial" pitchFamily="34" charset="0"/>
              </a:rPr>
              <a:t>  Le </a:t>
            </a:r>
            <a:r>
              <a:rPr lang="it-IT" sz="2400" b="1" i="1" dirty="0">
                <a:solidFill>
                  <a:srgbClr val="FFFF00"/>
                </a:solidFill>
                <a:latin typeface="Arial" pitchFamily="34" charset="0"/>
                <a:cs typeface="Arial" pitchFamily="34" charset="0"/>
              </a:rPr>
              <a:t>L</a:t>
            </a:r>
            <a:r>
              <a:rPr lang="it-IT" sz="2400" b="1" i="1" dirty="0" smtClean="0">
                <a:solidFill>
                  <a:srgbClr val="FFFF00"/>
                </a:solidFill>
                <a:latin typeface="Arial" pitchFamily="34" charset="0"/>
                <a:cs typeface="Arial" pitchFamily="34" charset="0"/>
              </a:rPr>
              <a:t>inee-guida per l’integrazione scolastica degli alunni </a:t>
            </a:r>
          </a:p>
          <a:p>
            <a:r>
              <a:rPr lang="it-IT" sz="2400" b="1" i="1" dirty="0">
                <a:solidFill>
                  <a:srgbClr val="FFFF00"/>
                </a:solidFill>
                <a:latin typeface="Arial" pitchFamily="34" charset="0"/>
                <a:cs typeface="Arial" pitchFamily="34" charset="0"/>
              </a:rPr>
              <a:t> </a:t>
            </a:r>
            <a:r>
              <a:rPr lang="it-IT" sz="2400" b="1" i="1" dirty="0" smtClean="0">
                <a:solidFill>
                  <a:srgbClr val="FFFF00"/>
                </a:solidFill>
                <a:latin typeface="Arial" pitchFamily="34" charset="0"/>
                <a:cs typeface="Arial" pitchFamily="34" charset="0"/>
              </a:rPr>
              <a:t> disabili </a:t>
            </a:r>
            <a:r>
              <a:rPr lang="it-IT" sz="2400" dirty="0" smtClean="0">
                <a:solidFill>
                  <a:srgbClr val="FFFF00"/>
                </a:solidFill>
                <a:latin typeface="Arial" pitchFamily="34" charset="0"/>
                <a:cs typeface="Arial" pitchFamily="34" charset="0"/>
              </a:rPr>
              <a:t>(2009) </a:t>
            </a:r>
            <a:r>
              <a:rPr lang="it-IT" sz="2400" b="1" dirty="0" smtClean="0">
                <a:solidFill>
                  <a:srgbClr val="FF0000"/>
                </a:solidFill>
                <a:latin typeface="Arial" pitchFamily="34" charset="0"/>
                <a:cs typeface="Arial" pitchFamily="34" charset="0"/>
              </a:rPr>
              <a:t>-</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affermano che </a:t>
            </a:r>
            <a:r>
              <a:rPr lang="it-IT" sz="2400" i="1" dirty="0" smtClean="0">
                <a:solidFill>
                  <a:schemeClr val="bg1"/>
                </a:solidFill>
                <a:latin typeface="Arial" pitchFamily="34" charset="0"/>
                <a:cs typeface="Arial" pitchFamily="34" charset="0"/>
              </a:rPr>
              <a:t>dal </a:t>
            </a:r>
            <a:r>
              <a:rPr lang="it-IT" sz="2400" i="1" dirty="0">
                <a:solidFill>
                  <a:schemeClr val="bg1"/>
                </a:solidFill>
                <a:latin typeface="Arial" pitchFamily="34" charset="0"/>
                <a:cs typeface="Arial" pitchFamily="34" charset="0"/>
              </a:rPr>
              <a:t>punto di vista concettuale e </a:t>
            </a:r>
            <a:endParaRPr lang="it-IT" sz="2400" i="1" dirty="0" smtClean="0">
              <a:solidFill>
                <a:schemeClr val="bg1"/>
              </a:solidFill>
              <a:latin typeface="Arial" pitchFamily="34" charset="0"/>
              <a:cs typeface="Arial" pitchFamily="34" charset="0"/>
            </a:endParaRP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metodologico </a:t>
            </a:r>
            <a:r>
              <a:rPr lang="it-IT" sz="2400" i="1" dirty="0">
                <a:solidFill>
                  <a:schemeClr val="bg1"/>
                </a:solidFill>
                <a:latin typeface="Arial" pitchFamily="34" charset="0"/>
                <a:cs typeface="Arial" pitchFamily="34" charset="0"/>
              </a:rPr>
              <a:t>è opportuno distinguere fra </a:t>
            </a:r>
          </a:p>
          <a:p>
            <a:r>
              <a:rPr lang="it-IT" sz="2400" b="1" i="1" dirty="0" smtClean="0">
                <a:solidFill>
                  <a:schemeClr val="bg1"/>
                </a:solidFill>
                <a:latin typeface="Arial" pitchFamily="34" charset="0"/>
                <a:cs typeface="Arial" pitchFamily="34" charset="0"/>
              </a:rPr>
              <a:t>  </a:t>
            </a:r>
            <a:r>
              <a:rPr lang="it-IT" sz="2400" b="1" i="1" dirty="0" smtClean="0">
                <a:solidFill>
                  <a:srgbClr val="FF0000"/>
                </a:solidFill>
                <a:latin typeface="Arial" pitchFamily="34" charset="0"/>
                <a:cs typeface="Arial" pitchFamily="34" charset="0"/>
              </a:rPr>
              <a:t>. </a:t>
            </a:r>
            <a:r>
              <a:rPr lang="it-IT" sz="2400" b="1" i="1" dirty="0" smtClean="0">
                <a:solidFill>
                  <a:schemeClr val="bg1"/>
                </a:solidFill>
                <a:latin typeface="Arial" pitchFamily="34" charset="0"/>
                <a:cs typeface="Arial" pitchFamily="34" charset="0"/>
              </a:rPr>
              <a:t>programmazione personalizzata</a:t>
            </a:r>
            <a:r>
              <a:rPr lang="it-IT" sz="2400" i="1" dirty="0" smtClean="0">
                <a:solidFill>
                  <a:schemeClr val="bg1"/>
                </a:solidFill>
                <a:latin typeface="Arial" pitchFamily="34" charset="0"/>
                <a:cs typeface="Arial" pitchFamily="34" charset="0"/>
              </a:rPr>
              <a:t> </a:t>
            </a:r>
            <a:r>
              <a:rPr lang="it-IT" sz="2400" i="1" dirty="0">
                <a:solidFill>
                  <a:srgbClr val="FFFF00"/>
                </a:solidFill>
                <a:latin typeface="Arial" pitchFamily="34" charset="0"/>
                <a:cs typeface="Arial" pitchFamily="34" charset="0"/>
              </a:rPr>
              <a:t>che caratterizza il </a:t>
            </a:r>
            <a:r>
              <a:rPr lang="it-IT" sz="2400" i="1" dirty="0" smtClean="0">
                <a:solidFill>
                  <a:srgbClr val="FFFF00"/>
                </a:solidFill>
                <a:latin typeface="Arial" pitchFamily="34" charset="0"/>
                <a:cs typeface="Arial" pitchFamily="34" charset="0"/>
              </a:rPr>
              <a:t>percorso</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dell’alunno </a:t>
            </a:r>
            <a:r>
              <a:rPr lang="it-IT" sz="2400" i="1" dirty="0" smtClean="0">
                <a:solidFill>
                  <a:srgbClr val="FFFF00"/>
                </a:solidFill>
                <a:latin typeface="Arial" pitchFamily="34" charset="0"/>
                <a:cs typeface="Arial" pitchFamily="34" charset="0"/>
              </a:rPr>
              <a:t>con disabilità nel 1° ciclo d’istruzione </a:t>
            </a:r>
            <a:r>
              <a:rPr lang="it-IT" sz="2400" i="1" dirty="0">
                <a:solidFill>
                  <a:srgbClr val="FFFF00"/>
                </a:solidFill>
                <a:latin typeface="Arial" pitchFamily="34" charset="0"/>
                <a:cs typeface="Arial" pitchFamily="34" charset="0"/>
              </a:rPr>
              <a:t>e </a:t>
            </a:r>
            <a:endParaRPr lang="it-IT" sz="2400" i="1" dirty="0" smtClean="0">
              <a:solidFill>
                <a:srgbClr val="FFFF00"/>
              </a:solidFill>
              <a:latin typeface="Arial" pitchFamily="34" charset="0"/>
              <a:cs typeface="Arial" pitchFamily="34" charset="0"/>
            </a:endParaRPr>
          </a:p>
          <a:p>
            <a:r>
              <a:rPr lang="it-IT" sz="2400" i="1" dirty="0" smtClean="0">
                <a:solidFill>
                  <a:schemeClr val="bg1"/>
                </a:solidFill>
                <a:latin typeface="Arial" pitchFamily="34" charset="0"/>
                <a:cs typeface="Arial" pitchFamily="34" charset="0"/>
              </a:rPr>
              <a:t>  </a:t>
            </a:r>
            <a:r>
              <a:rPr lang="it-IT" sz="2400" b="1" dirty="0" smtClean="0">
                <a:solidFill>
                  <a:srgbClr val="FF0000"/>
                </a:solidFill>
                <a:latin typeface="Arial" pitchFamily="34" charset="0"/>
                <a:cs typeface="Arial" pitchFamily="34" charset="0"/>
              </a:rPr>
              <a:t>.</a:t>
            </a:r>
            <a:r>
              <a:rPr lang="it-IT" sz="2400" i="1" dirty="0" smtClean="0">
                <a:solidFill>
                  <a:schemeClr val="bg1"/>
                </a:solidFill>
                <a:latin typeface="Arial" pitchFamily="34" charset="0"/>
                <a:cs typeface="Arial" pitchFamily="34" charset="0"/>
              </a:rPr>
              <a:t> </a:t>
            </a:r>
            <a:r>
              <a:rPr lang="it-IT" sz="2400" b="1" i="1" dirty="0" smtClean="0">
                <a:solidFill>
                  <a:schemeClr val="bg1"/>
                </a:solidFill>
                <a:latin typeface="Arial" pitchFamily="34" charset="0"/>
                <a:cs typeface="Arial" pitchFamily="34" charset="0"/>
              </a:rPr>
              <a:t>programmazione differenziata</a:t>
            </a:r>
            <a:r>
              <a:rPr lang="it-IT" sz="2400" i="1" dirty="0" smtClean="0">
                <a:solidFill>
                  <a:schemeClr val="bg1"/>
                </a:solidFill>
                <a:latin typeface="Arial" pitchFamily="34" charset="0"/>
                <a:cs typeface="Arial" pitchFamily="34" charset="0"/>
              </a:rPr>
              <a:t> </a:t>
            </a:r>
            <a:r>
              <a:rPr lang="it-IT" sz="2400" i="1" dirty="0">
                <a:solidFill>
                  <a:srgbClr val="FFFF00"/>
                </a:solidFill>
                <a:latin typeface="Arial" pitchFamily="34" charset="0"/>
                <a:cs typeface="Arial" pitchFamily="34" charset="0"/>
              </a:rPr>
              <a:t>che, nel </a:t>
            </a:r>
            <a:r>
              <a:rPr lang="it-IT" sz="2400" i="1" dirty="0" smtClean="0">
                <a:solidFill>
                  <a:srgbClr val="FFFF00"/>
                </a:solidFill>
                <a:latin typeface="Arial" pitchFamily="34" charset="0"/>
                <a:cs typeface="Arial" pitchFamily="34" charset="0"/>
              </a:rPr>
              <a:t>2° </a:t>
            </a:r>
            <a:r>
              <a:rPr lang="it-IT" sz="2400" i="1" dirty="0">
                <a:solidFill>
                  <a:srgbClr val="FFFF00"/>
                </a:solidFill>
                <a:latin typeface="Arial" pitchFamily="34" charset="0"/>
                <a:cs typeface="Arial" pitchFamily="34" charset="0"/>
              </a:rPr>
              <a:t>ciclo </a:t>
            </a:r>
            <a:r>
              <a:rPr lang="it-IT" sz="2400" i="1" dirty="0" smtClean="0">
                <a:solidFill>
                  <a:srgbClr val="FFFF00"/>
                </a:solidFill>
                <a:latin typeface="Arial" pitchFamily="34" charset="0"/>
                <a:cs typeface="Arial" pitchFamily="34" charset="0"/>
              </a:rPr>
              <a:t>d’istruzione</a:t>
            </a:r>
            <a:r>
              <a:rPr lang="it-IT" sz="2400" i="1" dirty="0">
                <a:solidFill>
                  <a:srgbClr val="FFFF00"/>
                </a:solidFill>
                <a:latin typeface="Arial" pitchFamily="34" charset="0"/>
                <a:cs typeface="Arial" pitchFamily="34" charset="0"/>
              </a:rPr>
              <a:t>,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può condurre l’alunno al </a:t>
            </a:r>
            <a:r>
              <a:rPr lang="it-IT" sz="2400" i="1" dirty="0">
                <a:solidFill>
                  <a:srgbClr val="FFFF00"/>
                </a:solidFill>
                <a:latin typeface="Arial" pitchFamily="34" charset="0"/>
                <a:cs typeface="Arial" pitchFamily="34" charset="0"/>
              </a:rPr>
              <a:t>conseguimento dell’attestato </a:t>
            </a:r>
            <a:r>
              <a:rPr lang="it-IT" sz="2400" i="1" dirty="0" smtClean="0">
                <a:solidFill>
                  <a:srgbClr val="FFFF00"/>
                </a:solidFill>
                <a:latin typeface="Arial" pitchFamily="34" charset="0"/>
                <a:cs typeface="Arial" pitchFamily="34" charset="0"/>
              </a:rPr>
              <a:t>delle</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competenze </a:t>
            </a:r>
            <a:r>
              <a:rPr lang="it-IT" sz="2400" i="1" dirty="0" smtClean="0">
                <a:solidFill>
                  <a:srgbClr val="FFFF00"/>
                </a:solidFill>
                <a:latin typeface="Arial" pitchFamily="34" charset="0"/>
                <a:cs typeface="Arial" pitchFamily="34" charset="0"/>
              </a:rPr>
              <a:t>acquisite… </a:t>
            </a:r>
          </a:p>
          <a:p>
            <a:endParaRPr lang="it-IT" sz="800" dirty="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b="1"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precisano che</a:t>
            </a:r>
            <a:r>
              <a:rPr lang="it-IT" sz="2400" i="1" dirty="0" smtClean="0">
                <a:solidFill>
                  <a:srgbClr val="FFFF00"/>
                </a:solidFill>
                <a:latin typeface="Arial" pitchFamily="34" charset="0"/>
                <a:cs typeface="Arial" pitchFamily="34" charset="0"/>
              </a:rPr>
              <a:t>…La </a:t>
            </a:r>
            <a:r>
              <a:rPr lang="it-IT" sz="2400" i="1" dirty="0">
                <a:solidFill>
                  <a:srgbClr val="FFFF00"/>
                </a:solidFill>
                <a:latin typeface="Arial" pitchFamily="34" charset="0"/>
                <a:cs typeface="Arial" pitchFamily="34" charset="0"/>
              </a:rPr>
              <a:t>valutazione in </a:t>
            </a:r>
            <a:r>
              <a:rPr lang="it-IT" sz="2400" i="1" dirty="0" smtClean="0">
                <a:solidFill>
                  <a:srgbClr val="FFFF00"/>
                </a:solidFill>
                <a:latin typeface="Arial" pitchFamily="34" charset="0"/>
                <a:cs typeface="Arial" pitchFamily="34" charset="0"/>
              </a:rPr>
              <a:t>decimi  </a:t>
            </a:r>
            <a:r>
              <a:rPr lang="it-IT" sz="2400" i="1" dirty="0">
                <a:solidFill>
                  <a:schemeClr val="bg1"/>
                </a:solidFill>
                <a:latin typeface="Arial" pitchFamily="34" charset="0"/>
                <a:cs typeface="Arial" pitchFamily="34" charset="0"/>
              </a:rPr>
              <a:t>va rapportata al P.E.I</a:t>
            </a:r>
            <a:r>
              <a:rPr lang="it-IT" sz="2400" i="1" dirty="0">
                <a:solidFill>
                  <a:srgbClr val="FFFF00"/>
                </a:solidFill>
                <a:latin typeface="Arial" pitchFamily="34" charset="0"/>
                <a:cs typeface="Arial" pitchFamily="34" charset="0"/>
              </a:rPr>
              <a:t>., che </a:t>
            </a:r>
            <a:r>
              <a:rPr lang="it-IT" sz="2400" i="1" dirty="0" smtClean="0">
                <a:solidFill>
                  <a:srgbClr val="FFFF00"/>
                </a:solidFill>
                <a:latin typeface="Arial" pitchFamily="34" charset="0"/>
                <a:cs typeface="Arial" pitchFamily="34" charset="0"/>
              </a:rPr>
              <a:t>costituisce il </a:t>
            </a:r>
            <a:r>
              <a:rPr lang="it-IT" sz="2400" i="1" dirty="0">
                <a:solidFill>
                  <a:srgbClr val="FFFF00"/>
                </a:solidFill>
                <a:latin typeface="Arial" pitchFamily="34" charset="0"/>
                <a:cs typeface="Arial" pitchFamily="34" charset="0"/>
              </a:rPr>
              <a:t>punto di </a:t>
            </a:r>
            <a:r>
              <a:rPr lang="it-IT" sz="2400" i="1" dirty="0" smtClean="0">
                <a:solidFill>
                  <a:srgbClr val="FFFF00"/>
                </a:solidFill>
                <a:latin typeface="Arial" pitchFamily="34" charset="0"/>
                <a:cs typeface="Arial" pitchFamily="34" charset="0"/>
              </a:rPr>
              <a:t>riferimento </a:t>
            </a:r>
            <a:r>
              <a:rPr lang="it-IT" sz="2400" i="1" dirty="0">
                <a:solidFill>
                  <a:srgbClr val="FFFF00"/>
                </a:solidFill>
                <a:latin typeface="Arial" pitchFamily="34" charset="0"/>
                <a:cs typeface="Arial" pitchFamily="34" charset="0"/>
              </a:rPr>
              <a:t>per le attività educative a favore </a:t>
            </a:r>
            <a:r>
              <a:rPr lang="it-IT" sz="2400" i="1" dirty="0" smtClean="0">
                <a:solidFill>
                  <a:srgbClr val="FFFF00"/>
                </a:solidFill>
                <a:latin typeface="Arial" pitchFamily="34" charset="0"/>
                <a:cs typeface="Arial" pitchFamily="34" charset="0"/>
              </a:rPr>
              <a:t>dell’alunno con disabilità </a:t>
            </a:r>
            <a:r>
              <a:rPr lang="it-IT" sz="2400" i="1" dirty="0">
                <a:solidFill>
                  <a:srgbClr val="FFFF00"/>
                </a:solidFill>
                <a:latin typeface="Arial" pitchFamily="34" charset="0"/>
                <a:cs typeface="Arial" pitchFamily="34" charset="0"/>
              </a:rPr>
              <a:t>e dovrà essere </a:t>
            </a:r>
            <a:r>
              <a:rPr lang="it-IT" sz="2400" i="1" dirty="0">
                <a:solidFill>
                  <a:schemeClr val="bg1"/>
                </a:solidFill>
                <a:latin typeface="Arial" pitchFamily="34" charset="0"/>
                <a:cs typeface="Arial" pitchFamily="34" charset="0"/>
              </a:rPr>
              <a:t>sempre considerata </a:t>
            </a:r>
            <a:r>
              <a:rPr lang="it-IT" sz="2400" i="1" dirty="0" smtClean="0">
                <a:solidFill>
                  <a:schemeClr val="bg1"/>
                </a:solidFill>
                <a:latin typeface="Arial" pitchFamily="34" charset="0"/>
                <a:cs typeface="Arial" pitchFamily="34" charset="0"/>
              </a:rPr>
              <a:t>come </a:t>
            </a:r>
            <a:r>
              <a:rPr lang="it-IT" sz="2400" b="1" i="1" dirty="0" smtClean="0">
                <a:solidFill>
                  <a:schemeClr val="bg1"/>
                </a:solidFill>
                <a:latin typeface="Arial" pitchFamily="34" charset="0"/>
                <a:cs typeface="Arial" pitchFamily="34" charset="0"/>
              </a:rPr>
              <a:t>valutazione dei </a:t>
            </a:r>
            <a:r>
              <a:rPr lang="it-IT" sz="2400" b="1" i="1" dirty="0">
                <a:solidFill>
                  <a:schemeClr val="bg1"/>
                </a:solidFill>
                <a:latin typeface="Arial" pitchFamily="34" charset="0"/>
                <a:cs typeface="Arial" pitchFamily="34" charset="0"/>
              </a:rPr>
              <a:t>processi </a:t>
            </a:r>
            <a:r>
              <a:rPr lang="it-IT" sz="2400" i="1" dirty="0">
                <a:solidFill>
                  <a:srgbClr val="FFFF00"/>
                </a:solidFill>
                <a:latin typeface="Arial" pitchFamily="34" charset="0"/>
                <a:cs typeface="Arial" pitchFamily="34" charset="0"/>
              </a:rPr>
              <a:t>e non solo come valutazione della </a:t>
            </a:r>
            <a:r>
              <a:rPr lang="it-IT" sz="2400" i="1" dirty="0" smtClean="0">
                <a:solidFill>
                  <a:srgbClr val="FFFF00"/>
                </a:solidFill>
                <a:latin typeface="Arial" pitchFamily="34" charset="0"/>
                <a:cs typeface="Arial" pitchFamily="34" charset="0"/>
              </a:rPr>
              <a:t>performance </a:t>
            </a:r>
            <a:r>
              <a:rPr lang="it-IT" sz="2000" i="1" dirty="0" smtClean="0">
                <a:solidFill>
                  <a:srgbClr val="FFFF00"/>
                </a:solidFill>
                <a:latin typeface="Arial" pitchFamily="34" charset="0"/>
                <a:cs typeface="Arial" pitchFamily="34" charset="0"/>
              </a:rPr>
              <a:t>(prestazione)</a:t>
            </a:r>
            <a:endParaRPr lang="it-IT" sz="2000" i="1" dirty="0">
              <a:latin typeface="Arial" pitchFamily="34" charset="0"/>
              <a:cs typeface="Arial" pitchFamily="34" charset="0"/>
            </a:endParaRPr>
          </a:p>
          <a:p>
            <a:endParaRPr lang="it-IT" sz="2400" i="1" dirty="0">
              <a:latin typeface="Arial" pitchFamily="34" charset="0"/>
              <a:cs typeface="Arial" pitchFamily="34" charset="0"/>
            </a:endParaRPr>
          </a:p>
        </p:txBody>
      </p:sp>
    </p:spTree>
    <p:extLst>
      <p:ext uri="{BB962C8B-B14F-4D97-AF65-F5344CB8AC3E}">
        <p14:creationId xmlns:p14="http://schemas.microsoft.com/office/powerpoint/2010/main" xmlns="" val="32555474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851" y="-99392"/>
            <a:ext cx="9144000" cy="7478970"/>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Il </a:t>
            </a:r>
            <a:r>
              <a:rPr lang="it-IT" sz="2400" dirty="0" smtClean="0">
                <a:solidFill>
                  <a:schemeClr val="bg1"/>
                </a:solidFill>
                <a:latin typeface="Arial" pitchFamily="34" charset="0"/>
                <a:cs typeface="Arial" pitchFamily="34" charset="0"/>
              </a:rPr>
              <a:t>MIUR nelle FAQ dell’URP </a:t>
            </a:r>
            <a:r>
              <a:rPr lang="it-IT" sz="2400" dirty="0" smtClean="0">
                <a:solidFill>
                  <a:srgbClr val="FFFF00"/>
                </a:solidFill>
                <a:latin typeface="Arial" pitchFamily="34" charset="0"/>
                <a:cs typeface="Arial" pitchFamily="34" charset="0"/>
              </a:rPr>
              <a:t>così risponde alla domanda se </a:t>
            </a:r>
            <a:r>
              <a:rPr lang="it-IT" sz="2400" i="1" dirty="0" smtClean="0">
                <a:solidFill>
                  <a:srgbClr val="FFFF00"/>
                </a:solidFill>
                <a:latin typeface="Arial" pitchFamily="34" charset="0"/>
                <a:cs typeface="Arial" pitchFamily="34" charset="0"/>
              </a:rPr>
              <a:t>gli </a:t>
            </a:r>
            <a:r>
              <a:rPr lang="it-IT" sz="2400" i="1" dirty="0">
                <a:solidFill>
                  <a:srgbClr val="FFFF00"/>
                </a:solidFill>
                <a:latin typeface="Arial" pitchFamily="34" charset="0"/>
                <a:cs typeface="Arial" pitchFamily="34" charset="0"/>
              </a:rPr>
              <a:t>alunni disabili conseguono un titolo di studio con valore </a:t>
            </a:r>
            <a:r>
              <a:rPr lang="it-IT" sz="2400" i="1" dirty="0" smtClean="0">
                <a:solidFill>
                  <a:srgbClr val="FFFF00"/>
                </a:solidFill>
                <a:latin typeface="Arial" pitchFamily="34" charset="0"/>
                <a:cs typeface="Arial" pitchFamily="34" charset="0"/>
              </a:rPr>
              <a:t>legale:</a:t>
            </a:r>
            <a:endParaRPr lang="it-IT" sz="2400" i="1" dirty="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a:t>
            </a:r>
            <a:r>
              <a:rPr lang="it-IT" sz="2400" i="1" dirty="0" smtClean="0">
                <a:solidFill>
                  <a:schemeClr val="bg1"/>
                </a:solidFill>
                <a:latin typeface="Arial" pitchFamily="34" charset="0"/>
                <a:cs typeface="Arial" pitchFamily="34" charset="0"/>
              </a:rPr>
              <a:t>occorre </a:t>
            </a:r>
            <a:r>
              <a:rPr lang="it-IT" sz="2400" i="1" dirty="0">
                <a:solidFill>
                  <a:schemeClr val="bg1"/>
                </a:solidFill>
                <a:latin typeface="Arial" pitchFamily="34" charset="0"/>
                <a:cs typeface="Arial" pitchFamily="34" charset="0"/>
              </a:rPr>
              <a:t>distinguere tra il primo e il secondo ciclo di </a:t>
            </a:r>
            <a:r>
              <a:rPr lang="it-IT" sz="2400" i="1" dirty="0" smtClean="0">
                <a:solidFill>
                  <a:schemeClr val="bg1"/>
                </a:solidFill>
                <a:latin typeface="Arial" pitchFamily="34" charset="0"/>
                <a:cs typeface="Arial" pitchFamily="34" charset="0"/>
              </a:rPr>
              <a:t>istruzione</a:t>
            </a:r>
            <a:endParaRPr lang="it-IT" sz="2400" i="1" dirty="0">
              <a:solidFill>
                <a:srgbClr val="FFFF00"/>
              </a:solidFill>
              <a:latin typeface="Arial" pitchFamily="34" charset="0"/>
              <a:cs typeface="Arial" pitchFamily="34" charset="0"/>
            </a:endParaRPr>
          </a:p>
          <a:p>
            <a:r>
              <a:rPr lang="it-IT" sz="2400" dirty="0" smtClean="0">
                <a:solidFill>
                  <a:srgbClr val="FF0000"/>
                </a:solidFill>
                <a:latin typeface="Arial" pitchFamily="34" charset="0"/>
                <a:cs typeface="Arial" pitchFamily="34" charset="0"/>
                <a:sym typeface="Wingdings" pitchFamily="2" charset="2"/>
              </a:rPr>
              <a:t></a:t>
            </a:r>
            <a:r>
              <a:rPr lang="it-IT" sz="2400" i="1" dirty="0" smtClean="0">
                <a:solidFill>
                  <a:srgbClr val="FF0000"/>
                </a:solidFill>
                <a:latin typeface="Arial" pitchFamily="34" charset="0"/>
                <a:cs typeface="Arial" pitchFamily="34" charset="0"/>
                <a:sym typeface="Wingdings" pitchFamily="2" charset="2"/>
              </a:rPr>
              <a:t> </a:t>
            </a:r>
            <a:r>
              <a:rPr lang="it-IT" sz="2400" i="1" dirty="0" smtClean="0">
                <a:solidFill>
                  <a:schemeClr val="bg1"/>
                </a:solidFill>
                <a:latin typeface="Arial" pitchFamily="34" charset="0"/>
                <a:cs typeface="Arial" pitchFamily="34" charset="0"/>
              </a:rPr>
              <a:t>nel </a:t>
            </a:r>
            <a:r>
              <a:rPr lang="it-IT" sz="2400" i="1" dirty="0">
                <a:solidFill>
                  <a:schemeClr val="bg1"/>
                </a:solidFill>
                <a:latin typeface="Arial" pitchFamily="34" charset="0"/>
                <a:cs typeface="Arial" pitchFamily="34" charset="0"/>
              </a:rPr>
              <a:t>primo ciclo</a:t>
            </a:r>
            <a:r>
              <a:rPr lang="it-IT" sz="2400" i="1" dirty="0">
                <a:solidFill>
                  <a:srgbClr val="FFFF00"/>
                </a:solidFill>
                <a:latin typeface="Arial" pitchFamily="34" charset="0"/>
                <a:cs typeface="Arial" pitchFamily="34" charset="0"/>
              </a:rPr>
              <a:t>, la programmazione è </a:t>
            </a:r>
            <a:r>
              <a:rPr lang="it-IT" sz="2400" i="1" u="sng" dirty="0">
                <a:solidFill>
                  <a:schemeClr val="bg1"/>
                </a:solidFill>
                <a:latin typeface="Arial" pitchFamily="34" charset="0"/>
                <a:cs typeface="Arial" pitchFamily="34" charset="0"/>
              </a:rPr>
              <a:t>sempre valida </a:t>
            </a:r>
            <a:r>
              <a:rPr lang="it-IT" sz="2400" i="1" dirty="0">
                <a:solidFill>
                  <a:srgbClr val="FFFF00"/>
                </a:solidFill>
                <a:latin typeface="Arial" pitchFamily="34" charset="0"/>
                <a:cs typeface="Arial" pitchFamily="34" charset="0"/>
              </a:rPr>
              <a:t>per la</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promozione </a:t>
            </a:r>
            <a:r>
              <a:rPr lang="it-IT" sz="2400" i="1" dirty="0">
                <a:solidFill>
                  <a:srgbClr val="FFFF00"/>
                </a:solidFill>
                <a:latin typeface="Arial" pitchFamily="34" charset="0"/>
                <a:cs typeface="Arial" pitchFamily="34" charset="0"/>
              </a:rPr>
              <a:t>alla classe successiva, anche quando è del tutto</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differenziata;</a:t>
            </a:r>
            <a:r>
              <a:rPr lang="it-IT" sz="2400" dirty="0" smtClean="0">
                <a:solidFill>
                  <a:srgbClr val="FFFF00"/>
                </a:solidFill>
                <a:latin typeface="Arial" pitchFamily="34" charset="0"/>
                <a:cs typeface="Arial" pitchFamily="34" charset="0"/>
              </a:rPr>
              <a:t> </a:t>
            </a:r>
            <a:r>
              <a:rPr lang="it-IT" sz="2400" i="1" dirty="0">
                <a:solidFill>
                  <a:srgbClr val="FFFF00"/>
                </a:solidFill>
                <a:latin typeface="Arial" pitchFamily="34" charset="0"/>
                <a:cs typeface="Arial" pitchFamily="34" charset="0"/>
              </a:rPr>
              <a:t>q</a:t>
            </a:r>
            <a:r>
              <a:rPr lang="it-IT" sz="2400" i="1" dirty="0" smtClean="0">
                <a:solidFill>
                  <a:srgbClr val="FFFF00"/>
                </a:solidFill>
                <a:latin typeface="Arial" pitchFamily="34" charset="0"/>
                <a:cs typeface="Arial" pitchFamily="34" charset="0"/>
              </a:rPr>
              <a:t>uesto </a:t>
            </a:r>
            <a:r>
              <a:rPr lang="it-IT" sz="2400" i="1" dirty="0">
                <a:solidFill>
                  <a:srgbClr val="FFFF00"/>
                </a:solidFill>
                <a:latin typeface="Arial" pitchFamily="34" charset="0"/>
                <a:cs typeface="Arial" pitchFamily="34" charset="0"/>
              </a:rPr>
              <a:t>vale anche n</a:t>
            </a:r>
            <a:r>
              <a:rPr lang="it-IT" sz="2400" i="1" dirty="0" smtClean="0">
                <a:solidFill>
                  <a:srgbClr val="FFFF00"/>
                </a:solidFill>
                <a:latin typeface="Arial" pitchFamily="34" charset="0"/>
                <a:cs typeface="Arial" pitchFamily="34" charset="0"/>
              </a:rPr>
              <a:t>ell’esame </a:t>
            </a:r>
            <a:r>
              <a:rPr lang="it-IT" sz="2400" i="1" dirty="0">
                <a:solidFill>
                  <a:srgbClr val="FFFF00"/>
                </a:solidFill>
                <a:latin typeface="Arial" pitchFamily="34" charset="0"/>
                <a:cs typeface="Arial" pitchFamily="34" charset="0"/>
              </a:rPr>
              <a:t>di </a:t>
            </a:r>
            <a:r>
              <a:rPr lang="it-IT" sz="2400" i="1" dirty="0" smtClean="0">
                <a:solidFill>
                  <a:srgbClr val="FFFF00"/>
                </a:solidFill>
                <a:latin typeface="Arial" pitchFamily="34" charset="0"/>
                <a:cs typeface="Arial" pitchFamily="34" charset="0"/>
              </a:rPr>
              <a:t>Stato conclusivo</a:t>
            </a:r>
          </a:p>
          <a:p>
            <a:r>
              <a:rPr lang="it-IT" sz="2400" i="1" dirty="0" smtClean="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(ex </a:t>
            </a:r>
            <a:r>
              <a:rPr lang="it-IT" sz="2000" i="1" dirty="0">
                <a:solidFill>
                  <a:srgbClr val="FFFF00"/>
                </a:solidFill>
                <a:latin typeface="Arial" pitchFamily="34" charset="0"/>
                <a:cs typeface="Arial" pitchFamily="34" charset="0"/>
              </a:rPr>
              <a:t>esame di licenza media) </a:t>
            </a:r>
            <a:r>
              <a:rPr lang="it-IT" sz="2400" i="1" dirty="0">
                <a:solidFill>
                  <a:srgbClr val="FFFF00"/>
                </a:solidFill>
                <a:latin typeface="Arial" pitchFamily="34" charset="0"/>
                <a:cs typeface="Arial" pitchFamily="34" charset="0"/>
              </a:rPr>
              <a:t>che il candidato disabile </a:t>
            </a:r>
            <a:r>
              <a:rPr lang="it-IT" sz="2400" i="1" dirty="0" smtClean="0">
                <a:solidFill>
                  <a:srgbClr val="FFFF00"/>
                </a:solidFill>
                <a:latin typeface="Arial" pitchFamily="34" charset="0"/>
                <a:cs typeface="Arial" pitchFamily="34" charset="0"/>
              </a:rPr>
              <a:t>potrà affrontare</a:t>
            </a:r>
          </a:p>
          <a:p>
            <a:r>
              <a:rPr lang="it-IT" sz="2400" i="1" dirty="0" smtClean="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anche </a:t>
            </a:r>
            <a:r>
              <a:rPr lang="it-IT" sz="2400" i="1" dirty="0">
                <a:solidFill>
                  <a:schemeClr val="bg1"/>
                </a:solidFill>
                <a:latin typeface="Arial" pitchFamily="34" charset="0"/>
                <a:cs typeface="Arial" pitchFamily="34" charset="0"/>
              </a:rPr>
              <a:t>sostenendo prove totalmente differenziate, in </a:t>
            </a:r>
            <a:r>
              <a:rPr lang="it-IT" sz="2400" i="1" dirty="0" smtClean="0">
                <a:solidFill>
                  <a:schemeClr val="bg1"/>
                </a:solidFill>
                <a:latin typeface="Arial" pitchFamily="34" charset="0"/>
                <a:cs typeface="Arial" pitchFamily="34" charset="0"/>
              </a:rPr>
              <a:t>base a</a:t>
            </a:r>
          </a:p>
          <a:p>
            <a:r>
              <a:rPr lang="it-IT" sz="2400" i="1" dirty="0" smtClean="0">
                <a:solidFill>
                  <a:schemeClr val="bg1"/>
                </a:solidFill>
                <a:latin typeface="Arial" pitchFamily="34" charset="0"/>
                <a:cs typeface="Arial" pitchFamily="34" charset="0"/>
              </a:rPr>
              <a:t> quanto </a:t>
            </a:r>
            <a:r>
              <a:rPr lang="it-IT" sz="2400" i="1" dirty="0">
                <a:solidFill>
                  <a:schemeClr val="bg1"/>
                </a:solidFill>
                <a:latin typeface="Arial" pitchFamily="34" charset="0"/>
                <a:cs typeface="Arial" pitchFamily="34" charset="0"/>
              </a:rPr>
              <a:t>stabilito nel suo </a:t>
            </a:r>
            <a:r>
              <a:rPr lang="it-IT" sz="2400" i="1" dirty="0" smtClean="0">
                <a:solidFill>
                  <a:schemeClr val="bg1"/>
                </a:solidFill>
                <a:latin typeface="Arial" pitchFamily="34" charset="0"/>
                <a:cs typeface="Arial" pitchFamily="34" charset="0"/>
              </a:rPr>
              <a:t>PEI</a:t>
            </a:r>
            <a:r>
              <a:rPr lang="it-IT" sz="2400" i="1" dirty="0" smtClean="0">
                <a:solidFill>
                  <a:srgbClr val="FFFF00"/>
                </a:solidFill>
                <a:latin typeface="Arial" pitchFamily="34" charset="0"/>
                <a:cs typeface="Arial" pitchFamily="34" charset="0"/>
              </a:rPr>
              <a:t>. </a:t>
            </a:r>
            <a:r>
              <a:rPr lang="it-IT" sz="2400" i="1" u="sng" dirty="0" smtClean="0">
                <a:solidFill>
                  <a:srgbClr val="FFFF00"/>
                </a:solidFill>
                <a:latin typeface="Arial" pitchFamily="34" charset="0"/>
                <a:cs typeface="Arial" pitchFamily="34" charset="0"/>
              </a:rPr>
              <a:t>Superando </a:t>
            </a:r>
            <a:r>
              <a:rPr lang="it-IT" sz="2400" i="1" u="sng" dirty="0">
                <a:solidFill>
                  <a:srgbClr val="FFFF00"/>
                </a:solidFill>
                <a:latin typeface="Arial" pitchFamily="34" charset="0"/>
                <a:cs typeface="Arial" pitchFamily="34" charset="0"/>
              </a:rPr>
              <a:t>queste prove </a:t>
            </a:r>
            <a:r>
              <a:rPr lang="it-IT" sz="2400" i="1" dirty="0" smtClean="0">
                <a:solidFill>
                  <a:srgbClr val="FFFF00"/>
                </a:solidFill>
                <a:latin typeface="Arial" pitchFamily="34" charset="0"/>
                <a:cs typeface="Arial" pitchFamily="34" charset="0"/>
              </a:rPr>
              <a:t>conseguirà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un </a:t>
            </a:r>
            <a:r>
              <a:rPr lang="it-IT" sz="2400" i="1" dirty="0">
                <a:solidFill>
                  <a:srgbClr val="FFFF00"/>
                </a:solidFill>
                <a:latin typeface="Arial" pitchFamily="34" charset="0"/>
                <a:cs typeface="Arial" pitchFamily="34" charset="0"/>
              </a:rPr>
              <a:t>diploma valido a tutti </a:t>
            </a:r>
            <a:r>
              <a:rPr lang="it-IT" sz="2400" i="1" dirty="0" smtClean="0">
                <a:solidFill>
                  <a:srgbClr val="FFFF00"/>
                </a:solidFill>
                <a:latin typeface="Arial" pitchFamily="34" charset="0"/>
                <a:cs typeface="Arial" pitchFamily="34" charset="0"/>
              </a:rPr>
              <a:t>gli </a:t>
            </a:r>
            <a:r>
              <a:rPr lang="it-IT" sz="2400" i="1" dirty="0">
                <a:solidFill>
                  <a:srgbClr val="FFFF00"/>
                </a:solidFill>
                <a:latin typeface="Arial" pitchFamily="34" charset="0"/>
                <a:cs typeface="Arial" pitchFamily="34" charset="0"/>
              </a:rPr>
              <a:t>effetti, senza nessuna </a:t>
            </a:r>
            <a:r>
              <a:rPr lang="it-IT" sz="2400" i="1" dirty="0" smtClean="0">
                <a:solidFill>
                  <a:srgbClr val="FFFF00"/>
                </a:solidFill>
                <a:latin typeface="Arial" pitchFamily="34" charset="0"/>
                <a:cs typeface="Arial" pitchFamily="34" charset="0"/>
              </a:rPr>
              <a:t>menzione del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particolare percorso seguito</a:t>
            </a:r>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Infatti l'art </a:t>
            </a:r>
            <a:r>
              <a:rPr lang="it-IT" sz="2400" i="1" dirty="0">
                <a:solidFill>
                  <a:srgbClr val="FFFF00"/>
                </a:solidFill>
                <a:latin typeface="Arial" pitchFamily="34" charset="0"/>
                <a:cs typeface="Arial" pitchFamily="34" charset="0"/>
              </a:rPr>
              <a:t>11 c. 11 </a:t>
            </a:r>
            <a:r>
              <a:rPr lang="it-IT" sz="2400" i="1" dirty="0" smtClean="0">
                <a:solidFill>
                  <a:srgbClr val="FFFF00"/>
                </a:solidFill>
                <a:latin typeface="Arial" pitchFamily="34" charset="0"/>
                <a:cs typeface="Arial" pitchFamily="34" charset="0"/>
              </a:rPr>
              <a:t>dell'OM </a:t>
            </a:r>
            <a:r>
              <a:rPr lang="it-IT" sz="2400" i="1" dirty="0">
                <a:solidFill>
                  <a:srgbClr val="FFFF00"/>
                </a:solidFill>
                <a:latin typeface="Arial" pitchFamily="34" charset="0"/>
                <a:cs typeface="Arial" pitchFamily="34" charset="0"/>
              </a:rPr>
              <a:t>n. </a:t>
            </a:r>
            <a:r>
              <a:rPr lang="it-IT" sz="2400" i="1" dirty="0" smtClean="0">
                <a:solidFill>
                  <a:srgbClr val="FFFF00"/>
                </a:solidFill>
                <a:latin typeface="Arial" pitchFamily="34" charset="0"/>
                <a:cs typeface="Arial" pitchFamily="34" charset="0"/>
              </a:rPr>
              <a:t>90 / 01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prevede </a:t>
            </a:r>
            <a:r>
              <a:rPr lang="it-IT" sz="2400" i="1" dirty="0">
                <a:solidFill>
                  <a:srgbClr val="FFFF00"/>
                </a:solidFill>
                <a:latin typeface="Arial" pitchFamily="34" charset="0"/>
                <a:cs typeface="Arial" pitchFamily="34" charset="0"/>
              </a:rPr>
              <a:t>che solo se l'alunno </a:t>
            </a:r>
            <a:r>
              <a:rPr lang="it-IT" sz="2400" i="1" dirty="0" smtClean="0">
                <a:solidFill>
                  <a:srgbClr val="FFFF00"/>
                </a:solidFill>
                <a:latin typeface="Arial" pitchFamily="34" charset="0"/>
                <a:cs typeface="Arial" pitchFamily="34" charset="0"/>
              </a:rPr>
              <a:t>di </a:t>
            </a:r>
            <a:r>
              <a:rPr lang="it-IT" sz="2400" i="1" dirty="0">
                <a:solidFill>
                  <a:srgbClr val="FFFF00"/>
                </a:solidFill>
                <a:latin typeface="Arial" pitchFamily="34" charset="0"/>
                <a:cs typeface="Arial" pitchFamily="34" charset="0"/>
              </a:rPr>
              <a:t>scuola </a:t>
            </a:r>
            <a:r>
              <a:rPr lang="it-IT" sz="2400" i="1" dirty="0" smtClean="0">
                <a:solidFill>
                  <a:srgbClr val="FFFF00"/>
                </a:solidFill>
                <a:latin typeface="Arial" pitchFamily="34" charset="0"/>
                <a:cs typeface="Arial" pitchFamily="34" charset="0"/>
              </a:rPr>
              <a:t>media non </a:t>
            </a:r>
            <a:r>
              <a:rPr lang="it-IT" sz="2400" i="1" dirty="0">
                <a:solidFill>
                  <a:srgbClr val="FFFF00"/>
                </a:solidFill>
                <a:latin typeface="Arial" pitchFamily="34" charset="0"/>
                <a:cs typeface="Arial" pitchFamily="34" charset="0"/>
              </a:rPr>
              <a:t>raggiunge gli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obiettivi </a:t>
            </a:r>
            <a:r>
              <a:rPr lang="it-IT" sz="2400" i="1" dirty="0">
                <a:solidFill>
                  <a:srgbClr val="FFFF00"/>
                </a:solidFill>
                <a:latin typeface="Arial" pitchFamily="34" charset="0"/>
                <a:cs typeface="Arial" pitchFamily="34" charset="0"/>
              </a:rPr>
              <a:t>del suo PEI, che è </a:t>
            </a:r>
            <a:r>
              <a:rPr lang="it-IT" sz="2400" i="1" dirty="0" smtClean="0">
                <a:solidFill>
                  <a:srgbClr val="FFFF00"/>
                </a:solidFill>
                <a:latin typeface="Arial" pitchFamily="34" charset="0"/>
                <a:cs typeface="Arial" pitchFamily="34" charset="0"/>
              </a:rPr>
              <a:t>calibrato esclusivamente </a:t>
            </a:r>
            <a:r>
              <a:rPr lang="it-IT" sz="2400" i="1" dirty="0">
                <a:solidFill>
                  <a:srgbClr val="FFFF00"/>
                </a:solidFill>
                <a:latin typeface="Arial" pitchFamily="34" charset="0"/>
                <a:cs typeface="Arial" pitchFamily="34" charset="0"/>
              </a:rPr>
              <a:t>sulla base </a:t>
            </a:r>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delle </a:t>
            </a:r>
            <a:r>
              <a:rPr lang="it-IT" sz="2400" i="1" dirty="0">
                <a:solidFill>
                  <a:srgbClr val="FFFF00"/>
                </a:solidFill>
                <a:latin typeface="Arial" pitchFamily="34" charset="0"/>
                <a:cs typeface="Arial" pitchFamily="34" charset="0"/>
              </a:rPr>
              <a:t>sue effettive </a:t>
            </a:r>
            <a:r>
              <a:rPr lang="it-IT" sz="2400" i="1" dirty="0" smtClean="0">
                <a:solidFill>
                  <a:srgbClr val="FFFF00"/>
                </a:solidFill>
                <a:latin typeface="Arial" pitchFamily="34" charset="0"/>
                <a:cs typeface="Arial" pitchFamily="34" charset="0"/>
              </a:rPr>
              <a:t>capacità non consegue </a:t>
            </a:r>
            <a:r>
              <a:rPr lang="it-IT" sz="2400" i="1" dirty="0">
                <a:solidFill>
                  <a:srgbClr val="FFFF00"/>
                </a:solidFill>
                <a:latin typeface="Arial" pitchFamily="34" charset="0"/>
                <a:cs typeface="Arial" pitchFamily="34" charset="0"/>
              </a:rPr>
              <a:t>il </a:t>
            </a:r>
            <a:r>
              <a:rPr lang="it-IT" sz="2400" i="1" dirty="0" smtClean="0">
                <a:solidFill>
                  <a:srgbClr val="FFFF00"/>
                </a:solidFill>
                <a:latin typeface="Arial" pitchFamily="34" charset="0"/>
                <a:cs typeface="Arial" pitchFamily="34" charset="0"/>
              </a:rPr>
              <a:t>diploma.</a:t>
            </a:r>
          </a:p>
          <a:p>
            <a:endParaRPr lang="it-IT" sz="2400" i="1" dirty="0" smtClean="0">
              <a:solidFill>
                <a:srgbClr val="FFFF00"/>
              </a:solidFill>
              <a:latin typeface="Arial" pitchFamily="34" charset="0"/>
              <a:cs typeface="Arial" pitchFamily="34" charset="0"/>
            </a:endParaRPr>
          </a:p>
          <a:p>
            <a:r>
              <a:rPr lang="it-IT" sz="2400" i="1"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sym typeface="Wingdings" pitchFamily="2" charset="2"/>
              </a:rPr>
              <a:t></a:t>
            </a:r>
            <a:r>
              <a:rPr lang="it-IT" sz="2400" dirty="0" smtClean="0">
                <a:solidFill>
                  <a:srgbClr val="FFFF00"/>
                </a:solidFill>
                <a:latin typeface="Arial" pitchFamily="34" charset="0"/>
                <a:cs typeface="Arial" pitchFamily="34" charset="0"/>
                <a:sym typeface="Wingdings" pitchFamily="2" charset="2"/>
              </a:rPr>
              <a:t> </a:t>
            </a:r>
            <a:r>
              <a:rPr lang="it-IT" sz="2400" dirty="0" smtClean="0">
                <a:solidFill>
                  <a:schemeClr val="bg1"/>
                </a:solidFill>
                <a:latin typeface="Arial" pitchFamily="34" charset="0"/>
                <a:cs typeface="Arial" pitchFamily="34" charset="0"/>
              </a:rPr>
              <a:t>nella </a:t>
            </a:r>
            <a:r>
              <a:rPr lang="it-IT" sz="2400" dirty="0">
                <a:solidFill>
                  <a:schemeClr val="bg1"/>
                </a:solidFill>
                <a:latin typeface="Arial" pitchFamily="34" charset="0"/>
                <a:cs typeface="Arial" pitchFamily="34" charset="0"/>
              </a:rPr>
              <a:t>scuola </a:t>
            </a:r>
            <a:r>
              <a:rPr lang="it-IT" sz="2400" dirty="0" smtClean="0">
                <a:solidFill>
                  <a:schemeClr val="bg1"/>
                </a:solidFill>
                <a:latin typeface="Arial" pitchFamily="34" charset="0"/>
                <a:cs typeface="Arial" pitchFamily="34" charset="0"/>
              </a:rPr>
              <a:t>superiore </a:t>
            </a:r>
            <a:r>
              <a:rPr lang="it-IT" sz="2400" dirty="0" smtClean="0">
                <a:solidFill>
                  <a:srgbClr val="FFFF00"/>
                </a:solidFill>
                <a:latin typeface="Arial" pitchFamily="34" charset="0"/>
                <a:cs typeface="Arial" pitchFamily="34" charset="0"/>
              </a:rPr>
              <a:t>sia </a:t>
            </a:r>
            <a:r>
              <a:rPr lang="it-IT" sz="2400" dirty="0">
                <a:solidFill>
                  <a:srgbClr val="FFFF00"/>
                </a:solidFill>
                <a:latin typeface="Arial" pitchFamily="34" charset="0"/>
                <a:cs typeface="Arial" pitchFamily="34" charset="0"/>
              </a:rPr>
              <a:t>il superamento </a:t>
            </a:r>
            <a:r>
              <a:rPr lang="it-IT" sz="2400" dirty="0" smtClean="0">
                <a:solidFill>
                  <a:srgbClr val="FFFF00"/>
                </a:solidFill>
                <a:latin typeface="Arial" pitchFamily="34" charset="0"/>
                <a:cs typeface="Arial" pitchFamily="34" charset="0"/>
              </a:rPr>
              <a:t>della classe che</a:t>
            </a:r>
          </a:p>
          <a:p>
            <a:r>
              <a:rPr lang="it-IT" sz="2400" dirty="0" smtClean="0">
                <a:solidFill>
                  <a:srgbClr val="FFFF00"/>
                </a:solidFill>
                <a:latin typeface="Arial" pitchFamily="34" charset="0"/>
                <a:cs typeface="Arial" pitchFamily="34" charset="0"/>
              </a:rPr>
              <a:t> il </a:t>
            </a:r>
            <a:r>
              <a:rPr lang="it-IT" sz="2400" dirty="0">
                <a:solidFill>
                  <a:srgbClr val="FFFF00"/>
                </a:solidFill>
                <a:latin typeface="Arial" pitchFamily="34" charset="0"/>
                <a:cs typeface="Arial" pitchFamily="34" charset="0"/>
              </a:rPr>
              <a:t>conseguimento con valore legale </a:t>
            </a:r>
            <a:r>
              <a:rPr lang="it-IT" sz="2400" dirty="0" smtClean="0">
                <a:solidFill>
                  <a:srgbClr val="FFFF00"/>
                </a:solidFill>
                <a:latin typeface="Arial" pitchFamily="34" charset="0"/>
                <a:cs typeface="Arial" pitchFamily="34" charset="0"/>
              </a:rPr>
              <a:t>del titolo </a:t>
            </a:r>
            <a:r>
              <a:rPr lang="it-IT" sz="2400" dirty="0">
                <a:solidFill>
                  <a:srgbClr val="FFFF00"/>
                </a:solidFill>
                <a:latin typeface="Arial" pitchFamily="34" charset="0"/>
                <a:cs typeface="Arial" pitchFamily="34" charset="0"/>
              </a:rPr>
              <a:t>di </a:t>
            </a:r>
            <a:r>
              <a:rPr lang="it-IT" sz="2400" dirty="0" smtClean="0">
                <a:solidFill>
                  <a:srgbClr val="FFFF00"/>
                </a:solidFill>
                <a:latin typeface="Arial" pitchFamily="34" charset="0"/>
                <a:cs typeface="Arial" pitchFamily="34" charset="0"/>
              </a:rPr>
              <a:t>studio </a:t>
            </a:r>
            <a:r>
              <a:rPr lang="it-IT" sz="2400" dirty="0">
                <a:solidFill>
                  <a:srgbClr val="FFFF00"/>
                </a:solidFill>
                <a:latin typeface="Arial" pitchFamily="34" charset="0"/>
                <a:cs typeface="Arial" pitchFamily="34" charset="0"/>
              </a:rPr>
              <a:t>(diploma</a:t>
            </a:r>
            <a:r>
              <a:rPr lang="it-IT" sz="2400" dirty="0" smtClean="0">
                <a:solidFill>
                  <a:srgbClr val="FFFF00"/>
                </a:solidFill>
                <a:latin typeface="Arial" pitchFamily="34" charset="0"/>
                <a:cs typeface="Arial" pitchFamily="34" charset="0"/>
              </a:rPr>
              <a:t>)</a:t>
            </a:r>
          </a:p>
          <a:p>
            <a:r>
              <a:rPr lang="it-IT" sz="2400" dirty="0" smtClean="0">
                <a:solidFill>
                  <a:srgbClr val="FFFF00"/>
                </a:solidFill>
                <a:latin typeface="Arial" pitchFamily="34" charset="0"/>
                <a:cs typeface="Arial" pitchFamily="34" charset="0"/>
              </a:rPr>
              <a:t> dipendono dal </a:t>
            </a:r>
            <a:r>
              <a:rPr lang="it-IT" sz="2400" dirty="0">
                <a:solidFill>
                  <a:srgbClr val="FFFF00"/>
                </a:solidFill>
                <a:latin typeface="Arial" pitchFamily="34" charset="0"/>
                <a:cs typeface="Arial" pitchFamily="34" charset="0"/>
              </a:rPr>
              <a:t>livello raggiunto </a:t>
            </a:r>
            <a:r>
              <a:rPr lang="it-IT" sz="2400" i="1" dirty="0">
                <a:solidFill>
                  <a:srgbClr val="FFFF00"/>
                </a:solidFill>
                <a:latin typeface="Arial" pitchFamily="34" charset="0"/>
                <a:cs typeface="Arial" pitchFamily="34" charset="0"/>
              </a:rPr>
              <a:t>“</a:t>
            </a:r>
            <a:r>
              <a:rPr lang="it-IT" sz="2400" i="1" dirty="0">
                <a:solidFill>
                  <a:schemeClr val="bg1"/>
                </a:solidFill>
                <a:latin typeface="Arial" pitchFamily="34" charset="0"/>
                <a:cs typeface="Arial" pitchFamily="34" charset="0"/>
              </a:rPr>
              <a:t>che deve essere </a:t>
            </a:r>
            <a:r>
              <a:rPr lang="it-IT" sz="2400" i="1" dirty="0" smtClean="0">
                <a:solidFill>
                  <a:schemeClr val="bg1"/>
                </a:solidFill>
                <a:latin typeface="Arial" pitchFamily="34" charset="0"/>
                <a:cs typeface="Arial" pitchFamily="34" charset="0"/>
              </a:rPr>
              <a:t>corrispondente</a:t>
            </a:r>
          </a:p>
          <a:p>
            <a:r>
              <a:rPr lang="it-IT" sz="2400" i="1" dirty="0" smtClean="0">
                <a:solidFill>
                  <a:schemeClr val="bg1"/>
                </a:solidFill>
                <a:latin typeface="Arial" pitchFamily="34" charset="0"/>
                <a:cs typeface="Arial" pitchFamily="34" charset="0"/>
              </a:rPr>
              <a:t> agli obiettivi </a:t>
            </a:r>
            <a:r>
              <a:rPr lang="it-IT" sz="2400" i="1" dirty="0">
                <a:solidFill>
                  <a:schemeClr val="bg1"/>
                </a:solidFill>
                <a:latin typeface="Arial" pitchFamily="34" charset="0"/>
                <a:cs typeface="Arial" pitchFamily="34" charset="0"/>
              </a:rPr>
              <a:t>didattici ministeriali</a:t>
            </a:r>
            <a:r>
              <a:rPr lang="it-IT" sz="2400" i="1" dirty="0">
                <a:solidFill>
                  <a:srgbClr val="FFFF00"/>
                </a:solidFill>
                <a:latin typeface="Arial" pitchFamily="34" charset="0"/>
                <a:cs typeface="Arial" pitchFamily="34" charset="0"/>
              </a:rPr>
              <a:t>”</a:t>
            </a:r>
            <a:endParaRPr lang="it-IT" sz="2400" i="1" dirty="0" smtClean="0">
              <a:solidFill>
                <a:srgbClr val="FFFF00"/>
              </a:solidFill>
              <a:latin typeface="Arial" pitchFamily="34" charset="0"/>
              <a:cs typeface="Arial" pitchFamily="34" charset="0"/>
            </a:endParaRPr>
          </a:p>
          <a:p>
            <a:r>
              <a:rPr lang="it-IT" sz="2000" i="1" dirty="0" smtClean="0">
                <a:latin typeface="Arial" pitchFamily="34" charset="0"/>
                <a:cs typeface="Arial" pitchFamily="34" charset="0"/>
              </a:rPr>
              <a:t> </a:t>
            </a:r>
            <a:r>
              <a:rPr lang="it-IT" sz="2400" i="1" dirty="0" smtClean="0">
                <a:latin typeface="Arial" pitchFamily="34" charset="0"/>
                <a:cs typeface="Arial" pitchFamily="34" charset="0"/>
              </a:rPr>
              <a:t> </a:t>
            </a:r>
            <a:r>
              <a:rPr lang="it-IT" sz="2400" dirty="0" smtClean="0">
                <a:latin typeface="Arial" pitchFamily="34" charset="0"/>
                <a:cs typeface="Arial" pitchFamily="34" charset="0"/>
              </a:rPr>
              <a:t> </a:t>
            </a:r>
            <a:endParaRPr lang="it-IT" sz="2400" dirty="0">
              <a:latin typeface="Arial" pitchFamily="34" charset="0"/>
              <a:cs typeface="Arial" pitchFamily="34" charset="0"/>
            </a:endParaRPr>
          </a:p>
        </p:txBody>
      </p:sp>
    </p:spTree>
    <p:extLst>
      <p:ext uri="{BB962C8B-B14F-4D97-AF65-F5344CB8AC3E}">
        <p14:creationId xmlns:p14="http://schemas.microsoft.com/office/powerpoint/2010/main" xmlns="" val="1072423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86000" y="1716088"/>
            <a:ext cx="4572000" cy="342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438400" y="1868488"/>
            <a:ext cx="4572000" cy="342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971600" y="2020888"/>
            <a:ext cx="6191200" cy="342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Rettangolo 1"/>
          <p:cNvSpPr/>
          <p:nvPr/>
        </p:nvSpPr>
        <p:spPr>
          <a:xfrm>
            <a:off x="986" y="4177"/>
            <a:ext cx="9323541" cy="7109639"/>
          </a:xfrm>
          <a:prstGeom prst="rect">
            <a:avLst/>
          </a:prstGeom>
          <a:solidFill>
            <a:srgbClr val="002060"/>
          </a:solidFill>
        </p:spPr>
        <p:txBody>
          <a:bodyPr wrap="square">
            <a:spAutoFit/>
          </a:bodyPr>
          <a:lstStyle/>
          <a:p>
            <a:pPr algn="ctr"/>
            <a:r>
              <a:rPr lang="it-IT" sz="2800" b="1" dirty="0" smtClean="0">
                <a:solidFill>
                  <a:schemeClr val="bg1"/>
                </a:solidFill>
                <a:latin typeface="Arial" pitchFamily="34" charset="0"/>
                <a:cs typeface="Arial" pitchFamily="34" charset="0"/>
              </a:rPr>
              <a:t>PERCHE’  TALE DIVERSA   IMPOSTAZIONE </a:t>
            </a:r>
            <a:r>
              <a:rPr lang="it-IT" sz="2800" b="1" dirty="0" smtClean="0">
                <a:solidFill>
                  <a:srgbClr val="FFFF00"/>
                </a:solidFill>
                <a:latin typeface="Arial" pitchFamily="34" charset="0"/>
                <a:cs typeface="Arial" pitchFamily="34" charset="0"/>
              </a:rPr>
              <a:t>?</a:t>
            </a:r>
          </a:p>
          <a:p>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il riferimento al </a:t>
            </a:r>
            <a:r>
              <a:rPr lang="it-IT" sz="2400" dirty="0" smtClean="0">
                <a:solidFill>
                  <a:schemeClr val="bg1"/>
                </a:solidFill>
                <a:latin typeface="Arial" pitchFamily="34" charset="0"/>
                <a:cs typeface="Arial" pitchFamily="34" charset="0"/>
              </a:rPr>
              <a:t>PEI</a:t>
            </a:r>
            <a:r>
              <a:rPr lang="it-IT" sz="2400" dirty="0" smtClean="0">
                <a:solidFill>
                  <a:srgbClr val="FFFF00"/>
                </a:solidFill>
                <a:latin typeface="Arial" pitchFamily="34" charset="0"/>
                <a:cs typeface="Arial" pitchFamily="34" charset="0"/>
              </a:rPr>
              <a:t> </a:t>
            </a:r>
          </a:p>
          <a:p>
            <a:r>
              <a:rPr lang="it-IT" sz="2400" dirty="0" smtClean="0">
                <a:solidFill>
                  <a:srgbClr val="FF00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nesso causale </a:t>
            </a:r>
            <a:r>
              <a:rPr lang="it-IT" sz="2400" dirty="0" smtClean="0">
                <a:solidFill>
                  <a:srgbClr val="FFFF00"/>
                </a:solidFill>
                <a:latin typeface="Arial" pitchFamily="34" charset="0"/>
                <a:cs typeface="Arial" pitchFamily="34" charset="0"/>
              </a:rPr>
              <a:t>fra percorso programmato e momento valutativo </a:t>
            </a:r>
          </a:p>
          <a:p>
            <a:r>
              <a:rPr lang="it-IT" sz="2400" dirty="0" smtClean="0">
                <a:solidFill>
                  <a:srgbClr val="FF00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valore legale del titolo di studio</a:t>
            </a:r>
            <a:r>
              <a:rPr lang="it-IT" sz="2400" dirty="0" smtClean="0">
                <a:solidFill>
                  <a:srgbClr val="FFFF00"/>
                </a:solidFill>
                <a:latin typeface="Arial" pitchFamily="34" charset="0"/>
                <a:cs typeface="Arial" pitchFamily="34" charset="0"/>
              </a:rPr>
              <a:t>, attestante </a:t>
            </a:r>
            <a:r>
              <a:rPr lang="it-IT" sz="2400" i="1" dirty="0" smtClean="0">
                <a:solidFill>
                  <a:srgbClr val="FFFF00"/>
                </a:solidFill>
                <a:latin typeface="Arial" pitchFamily="34" charset="0"/>
                <a:cs typeface="Arial" pitchFamily="34" charset="0"/>
              </a:rPr>
              <a:t>erga </a:t>
            </a:r>
            <a:r>
              <a:rPr lang="it-IT" sz="2400" i="1" dirty="0" err="1" smtClean="0">
                <a:solidFill>
                  <a:srgbClr val="FFFF00"/>
                </a:solidFill>
                <a:latin typeface="Arial" pitchFamily="34" charset="0"/>
                <a:cs typeface="Arial" pitchFamily="34" charset="0"/>
              </a:rPr>
              <a:t>omnes</a:t>
            </a:r>
            <a:endParaRPr lang="it-IT" sz="2400" i="1" dirty="0" smtClean="0">
              <a:solidFill>
                <a:srgbClr val="FFFF00"/>
              </a:solidFill>
              <a:latin typeface="Arial" pitchFamily="34" charset="0"/>
              <a:cs typeface="Arial" pitchFamily="34" charset="0"/>
            </a:endParaRPr>
          </a:p>
          <a:p>
            <a:r>
              <a:rPr lang="it-IT" sz="2400" i="1"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l’acquisizione di correlate specifiche conoscenze/competenze/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capacità (C.M. 262/1988 par. 6) </a:t>
            </a:r>
          </a:p>
          <a:p>
            <a:r>
              <a:rPr lang="it-IT" sz="2400" dirty="0" smtClean="0">
                <a:solidFill>
                  <a:srgbClr val="FF00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caratteristiche dei due gradi di scolarità</a:t>
            </a:r>
            <a:r>
              <a:rPr lang="it-IT" sz="2400" dirty="0" smtClean="0">
                <a:solidFill>
                  <a:srgbClr val="FFFF00"/>
                </a:solidFill>
                <a:latin typeface="Arial" pitchFamily="34" charset="0"/>
                <a:cs typeface="Arial" pitchFamily="34" charset="0"/>
              </a:rPr>
              <a:t>: </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il </a:t>
            </a:r>
            <a:r>
              <a:rPr lang="it-IT" sz="2400" dirty="0" smtClean="0">
                <a:solidFill>
                  <a:schemeClr val="bg1"/>
                </a:solidFill>
                <a:latin typeface="Arial" pitchFamily="34" charset="0"/>
                <a:cs typeface="Arial" pitchFamily="34" charset="0"/>
              </a:rPr>
              <a:t>primo ciclo </a:t>
            </a:r>
            <a:r>
              <a:rPr lang="it-IT" sz="2400" dirty="0" smtClean="0">
                <a:solidFill>
                  <a:srgbClr val="FFFF00"/>
                </a:solidFill>
                <a:latin typeface="Arial" pitchFamily="34" charset="0"/>
                <a:cs typeface="Arial" pitchFamily="34" charset="0"/>
              </a:rPr>
              <a:t>a prevalente dimensione formativa e basilare</a:t>
            </a:r>
          </a:p>
          <a:p>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(indifferenziazione delle finalità e dimensione comunque formativa delle</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discipline di studio)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il </a:t>
            </a:r>
            <a:r>
              <a:rPr lang="it-IT" sz="2400" dirty="0" smtClean="0">
                <a:solidFill>
                  <a:schemeClr val="bg1"/>
                </a:solidFill>
                <a:latin typeface="Arial" pitchFamily="34" charset="0"/>
                <a:cs typeface="Arial" pitchFamily="34" charset="0"/>
              </a:rPr>
              <a:t>secondo ciclo </a:t>
            </a:r>
            <a:r>
              <a:rPr lang="it-IT" sz="2400" dirty="0" smtClean="0">
                <a:solidFill>
                  <a:srgbClr val="FFFF00"/>
                </a:solidFill>
                <a:latin typeface="Arial" pitchFamily="34" charset="0"/>
                <a:cs typeface="Arial" pitchFamily="34" charset="0"/>
              </a:rPr>
              <a:t>a prevalente dimensione professionalizzante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(specializzazione o caratterizzazione delle discipline di studio e dell’impianto</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complessivo del percorso d’istruzione)</a:t>
            </a:r>
          </a:p>
          <a:p>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parere del </a:t>
            </a:r>
            <a:r>
              <a:rPr lang="it-IT" sz="2400" dirty="0" smtClean="0">
                <a:solidFill>
                  <a:schemeClr val="bg1"/>
                </a:solidFill>
                <a:latin typeface="Arial" pitchFamily="34" charset="0"/>
                <a:cs typeface="Arial" pitchFamily="34" charset="0"/>
              </a:rPr>
              <a:t>Consiglio di Stato </a:t>
            </a:r>
            <a:r>
              <a:rPr lang="it-IT" sz="2400" dirty="0" smtClean="0">
                <a:solidFill>
                  <a:srgbClr val="FFFF00"/>
                </a:solidFill>
                <a:latin typeface="Arial" pitchFamily="34" charset="0"/>
                <a:cs typeface="Arial" pitchFamily="34" charset="0"/>
              </a:rPr>
              <a:t>n</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348/1991: </a:t>
            </a:r>
            <a:r>
              <a:rPr lang="it-IT" sz="2000" dirty="0" smtClean="0">
                <a:solidFill>
                  <a:srgbClr val="FFFF00"/>
                </a:solidFill>
                <a:latin typeface="Arial" pitchFamily="34" charset="0"/>
                <a:cs typeface="Arial" pitchFamily="34" charset="0"/>
              </a:rPr>
              <a:t>il titolo di studio non è un</a:t>
            </a:r>
          </a:p>
          <a:p>
            <a:r>
              <a:rPr lang="it-IT" sz="2000" dirty="0" smtClean="0">
                <a:solidFill>
                  <a:srgbClr val="FFFF00"/>
                </a:solidFill>
                <a:latin typeface="Arial" pitchFamily="34" charset="0"/>
                <a:cs typeface="Arial" pitchFamily="34" charset="0"/>
              </a:rPr>
              <a:t>   diritto </a:t>
            </a:r>
            <a:r>
              <a:rPr lang="it-IT" sz="2000" i="1" dirty="0" smtClean="0">
                <a:solidFill>
                  <a:srgbClr val="FFFF00"/>
                </a:solidFill>
                <a:latin typeface="Arial" pitchFamily="34" charset="0"/>
                <a:cs typeface="Arial" pitchFamily="34" charset="0"/>
              </a:rPr>
              <a:t>a prescindere</a:t>
            </a:r>
            <a:r>
              <a:rPr lang="it-IT" sz="2000" dirty="0" smtClean="0">
                <a:solidFill>
                  <a:srgbClr val="FFFF00"/>
                </a:solidFill>
                <a:latin typeface="Arial" pitchFamily="34" charset="0"/>
                <a:cs typeface="Arial" pitchFamily="34" charset="0"/>
              </a:rPr>
              <a:t>, ma una conquista </a:t>
            </a:r>
          </a:p>
          <a:p>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sentenza della </a:t>
            </a:r>
            <a:r>
              <a:rPr lang="it-IT" sz="2400" dirty="0" smtClean="0">
                <a:solidFill>
                  <a:schemeClr val="bg1"/>
                </a:solidFill>
                <a:latin typeface="Arial" pitchFamily="34" charset="0"/>
                <a:cs typeface="Arial" pitchFamily="34" charset="0"/>
              </a:rPr>
              <a:t>Corte Costituzionale </a:t>
            </a:r>
            <a:r>
              <a:rPr lang="it-IT" sz="2400" dirty="0">
                <a:solidFill>
                  <a:srgbClr val="FFFF00"/>
                </a:solidFill>
                <a:latin typeface="Arial" pitchFamily="34" charset="0"/>
                <a:cs typeface="Arial" pitchFamily="34" charset="0"/>
              </a:rPr>
              <a:t>n. 215/1987: </a:t>
            </a:r>
            <a:r>
              <a:rPr lang="it-IT" sz="2000" dirty="0" smtClean="0">
                <a:solidFill>
                  <a:srgbClr val="FFFF00"/>
                </a:solidFill>
                <a:latin typeface="Arial" pitchFamily="34" charset="0"/>
                <a:cs typeface="Arial" pitchFamily="34" charset="0"/>
              </a:rPr>
              <a:t>nel 2° grado è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assicurata </a:t>
            </a:r>
            <a:r>
              <a:rPr lang="it-IT" sz="2000" dirty="0" smtClean="0">
                <a:solidFill>
                  <a:srgbClr val="FFFF00"/>
                </a:solidFill>
                <a:latin typeface="Arial" pitchFamily="34" charset="0"/>
                <a:cs typeface="Arial" pitchFamily="34" charset="0"/>
              </a:rPr>
              <a:t>la</a:t>
            </a:r>
            <a:r>
              <a:rPr lang="it-IT" sz="2000" i="1" dirty="0" smtClean="0">
                <a:solidFill>
                  <a:srgbClr val="FFFF00"/>
                </a:solidFill>
                <a:latin typeface="Arial" pitchFamily="34" charset="0"/>
                <a:cs typeface="Arial" pitchFamily="34" charset="0"/>
              </a:rPr>
              <a:t> </a:t>
            </a:r>
            <a:r>
              <a:rPr lang="it-IT" sz="2000" i="1" dirty="0" smtClean="0">
                <a:solidFill>
                  <a:schemeClr val="bg1"/>
                </a:solidFill>
                <a:latin typeface="Arial" pitchFamily="34" charset="0"/>
                <a:cs typeface="Arial" pitchFamily="34" charset="0"/>
              </a:rPr>
              <a:t>frequenza</a:t>
            </a:r>
            <a:r>
              <a:rPr lang="it-IT" sz="2000" i="1"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nelle classi di scuola comune, non la certezza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sinallagmatica del conseguimento del titolo di studio (non è garantito l’esito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finale della  promozione) </a:t>
            </a:r>
          </a:p>
          <a:p>
            <a:pPr marL="342900" indent="-342900">
              <a:buFont typeface="Arial" charset="0"/>
              <a:buChar char="•"/>
            </a:pPr>
            <a:endParaRPr lang="it-IT" sz="2000" dirty="0" smtClean="0">
              <a:latin typeface="Arial" pitchFamily="34" charset="0"/>
              <a:cs typeface="Arial" pitchFamily="34" charset="0"/>
            </a:endParaRPr>
          </a:p>
        </p:txBody>
      </p:sp>
    </p:spTree>
    <p:extLst>
      <p:ext uri="{BB962C8B-B14F-4D97-AF65-F5344CB8AC3E}">
        <p14:creationId xmlns:p14="http://schemas.microsoft.com/office/powerpoint/2010/main" xmlns="" val="25821848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10100"/>
            <a:ext cx="9510960" cy="6863417"/>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Per la </a:t>
            </a:r>
            <a:r>
              <a:rPr lang="it-IT" sz="2800" b="1" u="sng" dirty="0" smtClean="0">
                <a:solidFill>
                  <a:schemeClr val="bg1"/>
                </a:solidFill>
                <a:latin typeface="Arial" pitchFamily="34" charset="0"/>
                <a:cs typeface="Arial" pitchFamily="34" charset="0"/>
              </a:rPr>
              <a:t>valutazione in itinere e finale del 1° ciclo </a:t>
            </a:r>
          </a:p>
          <a:p>
            <a:r>
              <a:rPr lang="it-IT" sz="2800" b="1" dirty="0" smtClean="0">
                <a:solidFill>
                  <a:schemeClr val="bg1"/>
                </a:solidFill>
                <a:latin typeface="Arial" pitchFamily="34" charset="0"/>
                <a:cs typeface="Arial" pitchFamily="34" charset="0"/>
              </a:rPr>
              <a:t>   </a:t>
            </a:r>
            <a:r>
              <a:rPr lang="it-IT" sz="2800" b="1" u="sng" dirty="0" smtClean="0">
                <a:solidFill>
                  <a:schemeClr val="bg1"/>
                </a:solidFill>
                <a:latin typeface="Arial" pitchFamily="34" charset="0"/>
                <a:cs typeface="Arial" pitchFamily="34" charset="0"/>
              </a:rPr>
              <a:t>d’istruzione </a:t>
            </a:r>
            <a:r>
              <a:rPr lang="it-IT" sz="2400" dirty="0" smtClean="0">
                <a:solidFill>
                  <a:srgbClr val="FFFF00"/>
                </a:solidFill>
                <a:latin typeface="Arial" pitchFamily="34" charset="0"/>
                <a:cs typeface="Arial" pitchFamily="34" charset="0"/>
              </a:rPr>
              <a:t>(scuola primaria e secondaria di 1° </a:t>
            </a:r>
            <a:r>
              <a:rPr lang="it-IT" sz="2400" dirty="0">
                <a:solidFill>
                  <a:srgbClr val="FFFF00"/>
                </a:solidFill>
                <a:latin typeface="Arial" pitchFamily="34" charset="0"/>
                <a:cs typeface="Arial" pitchFamily="34" charset="0"/>
              </a:rPr>
              <a:t>grado</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il </a:t>
            </a:r>
          </a:p>
          <a:p>
            <a:r>
              <a:rPr lang="it-IT" sz="2400" dirty="0">
                <a:solidFill>
                  <a:schemeClr val="bg1"/>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   Consiglio di Classe</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in  coerenza </a:t>
            </a:r>
            <a:r>
              <a:rPr lang="it-IT" sz="2400" dirty="0" smtClean="0">
                <a:solidFill>
                  <a:srgbClr val="FFFF00"/>
                </a:solidFill>
                <a:latin typeface="Arial" pitchFamily="34" charset="0"/>
                <a:cs typeface="Arial" pitchFamily="34" charset="0"/>
              </a:rPr>
              <a:t>ed attuazione del percorso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educativo-didattico fissato nel PEI</a:t>
            </a:r>
            <a:r>
              <a:rPr lang="it-IT" sz="2400" dirty="0">
                <a:solidFill>
                  <a:srgbClr val="FFFF00"/>
                </a:solidFill>
                <a:latin typeface="Arial" pitchFamily="34" charset="0"/>
                <a:cs typeface="Arial" pitchFamily="34" charset="0"/>
              </a:rPr>
              <a:t>, </a:t>
            </a:r>
            <a:endParaRPr lang="it-IT" sz="24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indica per </a:t>
            </a:r>
            <a:r>
              <a:rPr lang="it-IT" sz="2400" dirty="0">
                <a:solidFill>
                  <a:srgbClr val="FFFF00"/>
                </a:solidFill>
                <a:latin typeface="Arial" pitchFamily="34" charset="0"/>
                <a:cs typeface="Arial" pitchFamily="34" charset="0"/>
              </a:rPr>
              <a:t>quali discipline </a:t>
            </a:r>
            <a:r>
              <a:rPr lang="it-IT" sz="2400" dirty="0" smtClean="0">
                <a:solidFill>
                  <a:srgbClr val="FFFF00"/>
                </a:solidFill>
                <a:latin typeface="Arial" pitchFamily="34" charset="0"/>
                <a:cs typeface="Arial" pitchFamily="34" charset="0"/>
              </a:rPr>
              <a:t>siano stati </a:t>
            </a:r>
            <a:r>
              <a:rPr lang="it-IT" sz="2400" dirty="0">
                <a:solidFill>
                  <a:srgbClr val="FFFF00"/>
                </a:solidFill>
                <a:latin typeface="Arial" pitchFamily="34" charset="0"/>
                <a:cs typeface="Arial" pitchFamily="34" charset="0"/>
              </a:rPr>
              <a:t>adottati particolari </a:t>
            </a:r>
            <a:r>
              <a:rPr lang="it-IT" sz="2400" dirty="0" smtClean="0">
                <a:solidFill>
                  <a:srgbClr val="FFFF00"/>
                </a:solidFill>
                <a:latin typeface="Arial" pitchFamily="34" charset="0"/>
                <a:cs typeface="Arial" pitchFamily="34" charset="0"/>
              </a:rPr>
              <a:t>criteri</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didattici</a:t>
            </a:r>
            <a:r>
              <a:rPr lang="it-IT" sz="2400" dirty="0">
                <a:solidFill>
                  <a:srgbClr val="FFFF00"/>
                </a:solidFill>
                <a:latin typeface="Arial" pitchFamily="34" charset="0"/>
                <a:cs typeface="Arial" pitchFamily="34" charset="0"/>
              </a:rPr>
              <a:t>, quali attività integrative e </a:t>
            </a:r>
            <a:r>
              <a:rPr lang="it-IT" sz="2400" dirty="0" smtClean="0">
                <a:solidFill>
                  <a:srgbClr val="FFFF00"/>
                </a:solidFill>
                <a:latin typeface="Arial" pitchFamily="34" charset="0"/>
                <a:cs typeface="Arial" pitchFamily="34" charset="0"/>
              </a:rPr>
              <a:t>di sostegno </a:t>
            </a:r>
            <a:r>
              <a:rPr lang="it-IT" sz="2400" dirty="0">
                <a:solidFill>
                  <a:srgbClr val="FFFF00"/>
                </a:solidFill>
                <a:latin typeface="Arial" pitchFamily="34" charset="0"/>
                <a:cs typeface="Arial" pitchFamily="34" charset="0"/>
              </a:rPr>
              <a:t>siano state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svolte</a:t>
            </a:r>
            <a:r>
              <a:rPr lang="it-IT" sz="2400" dirty="0">
                <a:solidFill>
                  <a:srgbClr val="FFFF00"/>
                </a:solidFill>
                <a:latin typeface="Arial" pitchFamily="34" charset="0"/>
                <a:cs typeface="Arial" pitchFamily="34" charset="0"/>
              </a:rPr>
              <a:t>, anche in sostituzione parziale </a:t>
            </a:r>
            <a:r>
              <a:rPr lang="it-IT" sz="2400" dirty="0" smtClean="0">
                <a:solidFill>
                  <a:srgbClr val="FFFF00"/>
                </a:solidFill>
                <a:latin typeface="Arial" pitchFamily="34" charset="0"/>
                <a:cs typeface="Arial" pitchFamily="34" charset="0"/>
              </a:rPr>
              <a:t>dei contenuti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programmatici </a:t>
            </a:r>
            <a:r>
              <a:rPr lang="it-IT" sz="2400" dirty="0">
                <a:solidFill>
                  <a:srgbClr val="FFFF00"/>
                </a:solidFill>
                <a:latin typeface="Arial" pitchFamily="34" charset="0"/>
                <a:cs typeface="Arial" pitchFamily="34" charset="0"/>
              </a:rPr>
              <a:t>di alcune discipline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predispone </a:t>
            </a:r>
            <a:r>
              <a:rPr lang="it-IT" sz="2400" u="sng" dirty="0">
                <a:solidFill>
                  <a:schemeClr val="bg1"/>
                </a:solidFill>
                <a:latin typeface="Arial" pitchFamily="34" charset="0"/>
                <a:cs typeface="Arial" pitchFamily="34" charset="0"/>
              </a:rPr>
              <a:t>prove </a:t>
            </a:r>
            <a:r>
              <a:rPr lang="it-IT" sz="2400" u="sng" dirty="0" smtClean="0">
                <a:solidFill>
                  <a:schemeClr val="bg1"/>
                </a:solidFill>
                <a:latin typeface="Arial" pitchFamily="34" charset="0"/>
                <a:cs typeface="Arial" pitchFamily="34" charset="0"/>
              </a:rPr>
              <a:t>differenziate corrispondenti agli insegnamenti</a:t>
            </a:r>
          </a:p>
          <a:p>
            <a:r>
              <a:rPr lang="it-IT" sz="2400" dirty="0">
                <a:solidFill>
                  <a:schemeClr val="bg1"/>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    </a:t>
            </a:r>
            <a:r>
              <a:rPr lang="it-IT" sz="2400" u="sng" dirty="0" smtClean="0">
                <a:solidFill>
                  <a:schemeClr val="bg1"/>
                </a:solidFill>
                <a:latin typeface="Arial" pitchFamily="34" charset="0"/>
                <a:cs typeface="Arial" pitchFamily="34" charset="0"/>
              </a:rPr>
              <a:t>effettivamente impartiti </a:t>
            </a:r>
            <a:r>
              <a:rPr lang="it-IT" sz="2000" dirty="0" smtClean="0">
                <a:solidFill>
                  <a:srgbClr val="FFFF00"/>
                </a:solidFill>
                <a:latin typeface="Arial" pitchFamily="34" charset="0"/>
                <a:cs typeface="Arial" pitchFamily="34" charset="0"/>
              </a:rPr>
              <a:t>(inclusa la prova INVALSI a carattere nazionale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 cui all’art. 11,c.4 D.L.gs. n. 59/2004) </a:t>
            </a:r>
            <a:r>
              <a:rPr lang="it-IT" sz="2400" dirty="0" smtClean="0">
                <a:solidFill>
                  <a:schemeClr val="bg1"/>
                </a:solidFill>
                <a:latin typeface="Arial" pitchFamily="34" charset="0"/>
                <a:cs typeface="Arial" pitchFamily="34" charset="0"/>
              </a:rPr>
              <a:t>idonee </a:t>
            </a:r>
            <a:r>
              <a:rPr lang="it-IT" sz="2400" dirty="0">
                <a:solidFill>
                  <a:schemeClr val="bg1"/>
                </a:solidFill>
                <a:latin typeface="Arial" pitchFamily="34" charset="0"/>
                <a:cs typeface="Arial" pitchFamily="34" charset="0"/>
              </a:rPr>
              <a:t>a </a:t>
            </a:r>
            <a:r>
              <a:rPr lang="it-IT" sz="2400" dirty="0" smtClean="0">
                <a:solidFill>
                  <a:schemeClr val="bg1"/>
                </a:solidFill>
                <a:latin typeface="Arial" pitchFamily="34" charset="0"/>
                <a:cs typeface="Arial" pitchFamily="34" charset="0"/>
              </a:rPr>
              <a:t>valutare il progresso</a:t>
            </a:r>
          </a:p>
          <a:p>
            <a:r>
              <a:rPr lang="it-IT" sz="2400" dirty="0">
                <a:solidFill>
                  <a:schemeClr val="bg1"/>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    </a:t>
            </a:r>
            <a:r>
              <a:rPr lang="it-IT" sz="2400" dirty="0">
                <a:solidFill>
                  <a:schemeClr val="bg1"/>
                </a:solidFill>
                <a:latin typeface="Arial" pitchFamily="34" charset="0"/>
                <a:cs typeface="Arial" pitchFamily="34" charset="0"/>
              </a:rPr>
              <a:t>dell’alunno disabile in </a:t>
            </a:r>
            <a:r>
              <a:rPr lang="it-IT" sz="2400" dirty="0" smtClean="0">
                <a:solidFill>
                  <a:schemeClr val="bg1"/>
                </a:solidFill>
                <a:latin typeface="Arial" pitchFamily="34" charset="0"/>
                <a:cs typeface="Arial" pitchFamily="34" charset="0"/>
              </a:rPr>
              <a:t>rapporto alle </a:t>
            </a:r>
            <a:r>
              <a:rPr lang="it-IT" sz="2400" dirty="0">
                <a:solidFill>
                  <a:schemeClr val="bg1"/>
                </a:solidFill>
                <a:latin typeface="Arial" pitchFamily="34" charset="0"/>
                <a:cs typeface="Arial" pitchFamily="34" charset="0"/>
              </a:rPr>
              <a:t>sue potenzialità e ai livelli </a:t>
            </a:r>
            <a:r>
              <a:rPr lang="it-IT" sz="2400" dirty="0" smtClean="0">
                <a:solidFill>
                  <a:schemeClr val="bg1"/>
                </a:solidFill>
                <a:latin typeface="Arial" pitchFamily="34" charset="0"/>
                <a:cs typeface="Arial" pitchFamily="34" charset="0"/>
              </a:rPr>
              <a:t>di</a:t>
            </a:r>
          </a:p>
          <a:p>
            <a:r>
              <a:rPr lang="it-IT" sz="2400" dirty="0">
                <a:solidFill>
                  <a:schemeClr val="bg1"/>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    apprendimento iniziali</a:t>
            </a:r>
            <a:r>
              <a:rPr lang="it-IT" sz="2400" dirty="0" smtClean="0">
                <a:solidFill>
                  <a:srgbClr val="FFFF00"/>
                </a:solidFill>
                <a:latin typeface="Arial" pitchFamily="34" charset="0"/>
                <a:cs typeface="Arial" pitchFamily="34" charset="0"/>
              </a:rPr>
              <a:t> </a:t>
            </a:r>
            <a:endParaRPr lang="it-IT" sz="24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Dette </a:t>
            </a:r>
            <a:r>
              <a:rPr lang="it-IT" sz="2800" dirty="0">
                <a:solidFill>
                  <a:srgbClr val="FFFF00"/>
                </a:solidFill>
                <a:latin typeface="Arial" pitchFamily="34" charset="0"/>
                <a:cs typeface="Arial" pitchFamily="34" charset="0"/>
              </a:rPr>
              <a:t>prove differenziate, adottate in relazione al </a:t>
            </a:r>
            <a:r>
              <a:rPr lang="it-IT" sz="2800" dirty="0" smtClean="0">
                <a:solidFill>
                  <a:srgbClr val="FFFF00"/>
                </a:solidFill>
                <a:latin typeface="Arial" pitchFamily="34" charset="0"/>
                <a:cs typeface="Arial" pitchFamily="34" charset="0"/>
              </a:rPr>
              <a:t>PEI</a:t>
            </a:r>
            <a:r>
              <a:rPr lang="it-IT" sz="2800" dirty="0">
                <a:solidFill>
                  <a:srgbClr val="FFFF00"/>
                </a:solidFill>
                <a:latin typeface="Arial" pitchFamily="34" charset="0"/>
                <a:cs typeface="Arial" pitchFamily="34" charset="0"/>
              </a:rPr>
              <a:t>,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hanno </a:t>
            </a:r>
            <a:r>
              <a:rPr lang="it-IT" sz="2800" u="sng" dirty="0">
                <a:solidFill>
                  <a:schemeClr val="bg1"/>
                </a:solidFill>
                <a:latin typeface="Arial" pitchFamily="34" charset="0"/>
                <a:cs typeface="Arial" pitchFamily="34" charset="0"/>
              </a:rPr>
              <a:t>valore equivalente</a:t>
            </a:r>
            <a:r>
              <a:rPr lang="it-IT" sz="2800" dirty="0">
                <a:solidFill>
                  <a:srgbClr val="FFFF00"/>
                </a:solidFill>
                <a:latin typeface="Arial" pitchFamily="34" charset="0"/>
                <a:cs typeface="Arial" pitchFamily="34" charset="0"/>
              </a:rPr>
              <a:t> a quelle ordinarie ai fini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della promozione alla classe successiva/ammissione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all’esame di stato</a:t>
            </a:r>
          </a:p>
        </p:txBody>
      </p:sp>
    </p:spTree>
    <p:extLst>
      <p:ext uri="{BB962C8B-B14F-4D97-AF65-F5344CB8AC3E}">
        <p14:creationId xmlns:p14="http://schemas.microsoft.com/office/powerpoint/2010/main" xmlns="" val="29358366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8402300"/>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 * </a:t>
            </a:r>
            <a:r>
              <a:rPr lang="it-IT" sz="2800" dirty="0">
                <a:solidFill>
                  <a:srgbClr val="FFFF00"/>
                </a:solidFill>
                <a:latin typeface="Arial" pitchFamily="34" charset="0"/>
                <a:cs typeface="Arial" pitchFamily="34" charset="0"/>
              </a:rPr>
              <a:t>P</a:t>
            </a:r>
            <a:r>
              <a:rPr lang="it-IT" sz="2800" dirty="0" smtClean="0">
                <a:solidFill>
                  <a:srgbClr val="FFFF00"/>
                </a:solidFill>
                <a:latin typeface="Arial" pitchFamily="34" charset="0"/>
                <a:cs typeface="Arial" pitchFamily="34" charset="0"/>
              </a:rPr>
              <a:t>er </a:t>
            </a:r>
            <a:r>
              <a:rPr lang="it-IT" sz="2800" dirty="0">
                <a:solidFill>
                  <a:schemeClr val="bg1"/>
                </a:solidFill>
                <a:latin typeface="Arial" pitchFamily="34" charset="0"/>
                <a:cs typeface="Arial" pitchFamily="34" charset="0"/>
              </a:rPr>
              <a:t>l’esame di stato </a:t>
            </a:r>
            <a:r>
              <a:rPr lang="it-IT" sz="2800" dirty="0">
                <a:solidFill>
                  <a:srgbClr val="FFFF00"/>
                </a:solidFill>
                <a:latin typeface="Arial" pitchFamily="34" charset="0"/>
                <a:cs typeface="Arial" pitchFamily="34" charset="0"/>
              </a:rPr>
              <a:t>conclusivo del </a:t>
            </a:r>
            <a:r>
              <a:rPr lang="it-IT" sz="2800" dirty="0">
                <a:solidFill>
                  <a:schemeClr val="bg1"/>
                </a:solidFill>
                <a:latin typeface="Arial" pitchFamily="34" charset="0"/>
                <a:cs typeface="Arial" pitchFamily="34" charset="0"/>
              </a:rPr>
              <a:t>1° ciclo </a:t>
            </a:r>
            <a:r>
              <a:rPr lang="it-IT" sz="2800" dirty="0" smtClean="0">
                <a:solidFill>
                  <a:srgbClr val="FFFF00"/>
                </a:solidFill>
                <a:latin typeface="Arial" pitchFamily="34" charset="0"/>
                <a:cs typeface="Arial" pitchFamily="34" charset="0"/>
              </a:rPr>
              <a:t>d’istruzione</a:t>
            </a:r>
          </a:p>
          <a:p>
            <a:r>
              <a:rPr lang="it-IT" sz="2800" dirty="0" smtClean="0">
                <a:solidFill>
                  <a:srgbClr val="FFFF00"/>
                </a:solidFill>
                <a:latin typeface="Arial" pitchFamily="34" charset="0"/>
                <a:cs typeface="Arial" pitchFamily="34" charset="0"/>
              </a:rPr>
              <a:t>    la </a:t>
            </a:r>
            <a:r>
              <a:rPr lang="it-IT" sz="2800" dirty="0">
                <a:solidFill>
                  <a:srgbClr val="FFFF00"/>
                </a:solidFill>
                <a:latin typeface="Arial" pitchFamily="34" charset="0"/>
                <a:cs typeface="Arial" pitchFamily="34" charset="0"/>
              </a:rPr>
              <a:t>Commissione </a:t>
            </a:r>
            <a:r>
              <a:rPr lang="it-IT" sz="2800" dirty="0" smtClean="0">
                <a:solidFill>
                  <a:srgbClr val="FFFF00"/>
                </a:solidFill>
                <a:latin typeface="Arial" pitchFamily="34" charset="0"/>
                <a:cs typeface="Arial" pitchFamily="34" charset="0"/>
              </a:rPr>
              <a:t>esaminatrice, </a:t>
            </a:r>
            <a:r>
              <a:rPr lang="it-IT" sz="2800" dirty="0" smtClean="0">
                <a:solidFill>
                  <a:schemeClr val="bg1"/>
                </a:solidFill>
                <a:latin typeface="Arial" pitchFamily="34" charset="0"/>
                <a:cs typeface="Arial" pitchFamily="34" charset="0"/>
              </a:rPr>
              <a:t>in  </a:t>
            </a:r>
            <a:r>
              <a:rPr lang="it-IT" sz="2800" dirty="0">
                <a:solidFill>
                  <a:schemeClr val="bg1"/>
                </a:solidFill>
                <a:latin typeface="Arial" pitchFamily="34" charset="0"/>
                <a:cs typeface="Arial" pitchFamily="34" charset="0"/>
              </a:rPr>
              <a:t>coerenza </a:t>
            </a:r>
            <a:r>
              <a:rPr lang="it-IT" sz="2800" dirty="0">
                <a:solidFill>
                  <a:srgbClr val="FFFF00"/>
                </a:solidFill>
                <a:latin typeface="Arial" pitchFamily="34" charset="0"/>
                <a:cs typeface="Arial" pitchFamily="34" charset="0"/>
              </a:rPr>
              <a:t>con </a:t>
            </a:r>
            <a:r>
              <a:rPr lang="it-IT" sz="2800" dirty="0" smtClean="0">
                <a:solidFill>
                  <a:srgbClr val="FFFF00"/>
                </a:solidFill>
                <a:latin typeface="Arial" pitchFamily="34" charset="0"/>
                <a:cs typeface="Arial" pitchFamily="34" charset="0"/>
              </a:rPr>
              <a:t>il</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percorso educativo-didattico previsto </a:t>
            </a:r>
            <a:r>
              <a:rPr lang="it-IT" sz="2800" dirty="0" smtClean="0">
                <a:solidFill>
                  <a:srgbClr val="FFFF00"/>
                </a:solidFill>
                <a:latin typeface="Arial" pitchFamily="34" charset="0"/>
                <a:cs typeface="Arial" pitchFamily="34" charset="0"/>
              </a:rPr>
              <a:t>dal </a:t>
            </a:r>
            <a:r>
              <a:rPr lang="it-IT" sz="2800" dirty="0">
                <a:solidFill>
                  <a:srgbClr val="FFFF00"/>
                </a:solidFill>
                <a:latin typeface="Arial" pitchFamily="34" charset="0"/>
                <a:cs typeface="Arial" pitchFamily="34" charset="0"/>
              </a:rPr>
              <a:t>PEI,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predispone</a:t>
            </a:r>
            <a:r>
              <a:rPr lang="it-IT" sz="2800" dirty="0" smtClean="0">
                <a:solidFill>
                  <a:schemeClr val="bg1"/>
                </a:solidFill>
                <a:latin typeface="Arial" pitchFamily="34" charset="0"/>
                <a:cs typeface="Arial" pitchFamily="34" charset="0"/>
              </a:rPr>
              <a:t> </a:t>
            </a:r>
            <a:r>
              <a:rPr lang="it-IT" sz="2800" dirty="0">
                <a:solidFill>
                  <a:schemeClr val="bg1"/>
                </a:solidFill>
                <a:latin typeface="Arial" pitchFamily="34" charset="0"/>
                <a:cs typeface="Arial" pitchFamily="34" charset="0"/>
              </a:rPr>
              <a:t>prove </a:t>
            </a:r>
            <a:r>
              <a:rPr lang="it-IT" sz="2800" dirty="0" smtClean="0">
                <a:solidFill>
                  <a:schemeClr val="bg1"/>
                </a:solidFill>
                <a:latin typeface="Arial" pitchFamily="34" charset="0"/>
                <a:cs typeface="Arial" pitchFamily="34" charset="0"/>
              </a:rPr>
              <a:t>differenziate</a:t>
            </a:r>
            <a:r>
              <a:rPr lang="it-IT" sz="2800" dirty="0">
                <a:solidFill>
                  <a:schemeClr val="bg1"/>
                </a:solidFill>
                <a:latin typeface="Arial" pitchFamily="34" charset="0"/>
                <a:cs typeface="Arial" pitchFamily="34" charset="0"/>
              </a:rPr>
              <a:t>, corrispondenti </a:t>
            </a:r>
            <a:r>
              <a:rPr lang="it-IT" sz="2800" dirty="0" smtClean="0">
                <a:solidFill>
                  <a:schemeClr val="bg1"/>
                </a:solidFill>
                <a:latin typeface="Arial" pitchFamily="34" charset="0"/>
                <a:cs typeface="Arial" pitchFamily="34" charset="0"/>
              </a:rPr>
              <a:t>agli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insegnamenti </a:t>
            </a:r>
            <a:r>
              <a:rPr lang="it-IT" sz="2800" dirty="0">
                <a:solidFill>
                  <a:schemeClr val="bg1"/>
                </a:solidFill>
                <a:latin typeface="Arial" pitchFamily="34" charset="0"/>
                <a:cs typeface="Arial" pitchFamily="34" charset="0"/>
              </a:rPr>
              <a:t>impartiti  </a:t>
            </a:r>
            <a:r>
              <a:rPr lang="it-IT" sz="2000" dirty="0" smtClean="0">
                <a:solidFill>
                  <a:srgbClr val="FFFF00"/>
                </a:solidFill>
                <a:latin typeface="Arial" pitchFamily="34" charset="0"/>
                <a:cs typeface="Arial" pitchFamily="34" charset="0"/>
              </a:rPr>
              <a:t>(inclusa la prova INVALSI</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 carattere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nazionale, di cui all’art</a:t>
            </a:r>
            <a:r>
              <a:rPr lang="it-IT" sz="2000" dirty="0">
                <a:solidFill>
                  <a:srgbClr val="FFFF00"/>
                </a:solidFill>
                <a:latin typeface="Arial" pitchFamily="34" charset="0"/>
                <a:cs typeface="Arial" pitchFamily="34" charset="0"/>
              </a:rPr>
              <a:t>. 11,c.4 D.L.gs. n. 59/2004</a:t>
            </a:r>
            <a:r>
              <a:rPr lang="it-IT" sz="2000" dirty="0" smtClean="0">
                <a:solidFill>
                  <a:srgbClr val="FFFF00"/>
                </a:solidFill>
                <a:latin typeface="Arial" pitchFamily="34" charset="0"/>
                <a:cs typeface="Arial" pitchFamily="34" charset="0"/>
              </a:rPr>
              <a:t>)</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800" dirty="0">
                <a:solidFill>
                  <a:schemeClr val="bg1"/>
                </a:solidFill>
                <a:latin typeface="Arial" pitchFamily="34" charset="0"/>
                <a:cs typeface="Arial" pitchFamily="34" charset="0"/>
              </a:rPr>
              <a:t>idonee a </a:t>
            </a:r>
            <a:r>
              <a:rPr lang="it-IT" sz="2800" dirty="0" smtClean="0">
                <a:solidFill>
                  <a:schemeClr val="bg1"/>
                </a:solidFill>
                <a:latin typeface="Arial" pitchFamily="34" charset="0"/>
                <a:cs typeface="Arial" pitchFamily="34" charset="0"/>
              </a:rPr>
              <a:t>valutare</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il progresso </a:t>
            </a:r>
            <a:r>
              <a:rPr lang="it-IT" sz="2800" dirty="0">
                <a:solidFill>
                  <a:schemeClr val="bg1"/>
                </a:solidFill>
                <a:latin typeface="Arial" pitchFamily="34" charset="0"/>
                <a:cs typeface="Arial" pitchFamily="34" charset="0"/>
              </a:rPr>
              <a:t>dell’alunno disabile </a:t>
            </a:r>
            <a:r>
              <a:rPr lang="it-IT" sz="2800" dirty="0" smtClean="0">
                <a:solidFill>
                  <a:schemeClr val="bg1"/>
                </a:solidFill>
                <a:latin typeface="Arial" pitchFamily="34" charset="0"/>
                <a:cs typeface="Arial" pitchFamily="34" charset="0"/>
              </a:rPr>
              <a:t>in </a:t>
            </a:r>
            <a:r>
              <a:rPr lang="it-IT" sz="2800" dirty="0">
                <a:solidFill>
                  <a:schemeClr val="bg1"/>
                </a:solidFill>
                <a:latin typeface="Arial" pitchFamily="34" charset="0"/>
                <a:cs typeface="Arial" pitchFamily="34" charset="0"/>
              </a:rPr>
              <a:t>rapporto alle </a:t>
            </a:r>
            <a:r>
              <a:rPr lang="it-IT" sz="2800" dirty="0" smtClean="0">
                <a:solidFill>
                  <a:schemeClr val="bg1"/>
                </a:solidFill>
                <a:latin typeface="Arial" pitchFamily="34" charset="0"/>
                <a:cs typeface="Arial" pitchFamily="34" charset="0"/>
              </a:rPr>
              <a:t>sue</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potenzialità </a:t>
            </a:r>
            <a:r>
              <a:rPr lang="it-IT" sz="2800" dirty="0">
                <a:solidFill>
                  <a:schemeClr val="bg1"/>
                </a:solidFill>
                <a:latin typeface="Arial" pitchFamily="34" charset="0"/>
                <a:cs typeface="Arial" pitchFamily="34" charset="0"/>
              </a:rPr>
              <a:t>e ai livelli di </a:t>
            </a:r>
            <a:r>
              <a:rPr lang="it-IT" sz="2800" dirty="0" smtClean="0">
                <a:solidFill>
                  <a:schemeClr val="bg1"/>
                </a:solidFill>
                <a:latin typeface="Arial" pitchFamily="34" charset="0"/>
                <a:cs typeface="Arial" pitchFamily="34" charset="0"/>
              </a:rPr>
              <a:t>apprendimento </a:t>
            </a:r>
            <a:r>
              <a:rPr lang="it-IT" sz="2800" dirty="0">
                <a:solidFill>
                  <a:schemeClr val="bg1"/>
                </a:solidFill>
                <a:latin typeface="Arial" pitchFamily="34" charset="0"/>
                <a:cs typeface="Arial" pitchFamily="34" charset="0"/>
              </a:rPr>
              <a:t>iniziali</a:t>
            </a:r>
            <a:r>
              <a:rPr lang="it-IT" sz="2800" dirty="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Dette </a:t>
            </a:r>
            <a:r>
              <a:rPr lang="it-IT" sz="2800" b="1" dirty="0">
                <a:solidFill>
                  <a:schemeClr val="bg1"/>
                </a:solidFill>
                <a:latin typeface="Arial" pitchFamily="34" charset="0"/>
                <a:cs typeface="Arial" pitchFamily="34" charset="0"/>
              </a:rPr>
              <a:t>prove differenziate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adottate </a:t>
            </a:r>
            <a:r>
              <a:rPr lang="it-IT" sz="2800" dirty="0">
                <a:solidFill>
                  <a:srgbClr val="FFFF00"/>
                </a:solidFill>
                <a:latin typeface="Arial" pitchFamily="34" charset="0"/>
                <a:cs typeface="Arial" pitchFamily="34" charset="0"/>
              </a:rPr>
              <a:t>in relazione al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PEI, hanno </a:t>
            </a:r>
            <a:r>
              <a:rPr lang="it-IT" sz="2800" dirty="0">
                <a:solidFill>
                  <a:schemeClr val="bg1"/>
                </a:solidFill>
                <a:latin typeface="Arial" pitchFamily="34" charset="0"/>
                <a:cs typeface="Arial" pitchFamily="34" charset="0"/>
              </a:rPr>
              <a:t>valore equivalente </a:t>
            </a:r>
            <a:r>
              <a:rPr lang="it-IT" sz="2800" dirty="0">
                <a:solidFill>
                  <a:srgbClr val="FFFF00"/>
                </a:solidFill>
                <a:latin typeface="Arial" pitchFamily="34" charset="0"/>
                <a:cs typeface="Arial" pitchFamily="34" charset="0"/>
              </a:rPr>
              <a:t>a quelle </a:t>
            </a:r>
            <a:r>
              <a:rPr lang="it-IT" sz="2800" dirty="0" smtClean="0">
                <a:solidFill>
                  <a:srgbClr val="FFFF00"/>
                </a:solidFill>
                <a:latin typeface="Arial" pitchFamily="34" charset="0"/>
                <a:cs typeface="Arial" pitchFamily="34" charset="0"/>
              </a:rPr>
              <a:t>ordinarie ai fini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del superamento </a:t>
            </a:r>
            <a:r>
              <a:rPr lang="it-IT" sz="2800" dirty="0">
                <a:solidFill>
                  <a:srgbClr val="FFFF00"/>
                </a:solidFill>
                <a:latin typeface="Arial" pitchFamily="34" charset="0"/>
                <a:cs typeface="Arial" pitchFamily="34" charset="0"/>
              </a:rPr>
              <a:t>dell’esame e del conseguimento del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diploma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licenza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sempre/a prescindere ed in ogni caso </a:t>
            </a:r>
            <a:r>
              <a:rPr lang="it-IT" sz="2000" b="1" dirty="0" smtClean="0">
                <a:solidFill>
                  <a:schemeClr val="bg1"/>
                </a:solidFill>
                <a:latin typeface="Arial" pitchFamily="34" charset="0"/>
                <a:cs typeface="Arial" pitchFamily="34" charset="0"/>
              </a:rPr>
              <a:t>(FAQ MIUR)     </a:t>
            </a:r>
            <a:r>
              <a:rPr lang="it-IT" sz="3600" b="1" dirty="0" smtClean="0">
                <a:solidFill>
                  <a:srgbClr val="FF0000"/>
                </a:solidFill>
                <a:latin typeface="Arial" pitchFamily="34" charset="0"/>
                <a:cs typeface="Arial" pitchFamily="34" charset="0"/>
              </a:rPr>
              <a:t>?</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a:solidFill>
                  <a:srgbClr val="FFFF00"/>
                </a:solidFill>
                <a:latin typeface="Arial" pitchFamily="34" charset="0"/>
                <a:cs typeface="Arial" pitchFamily="34" charset="0"/>
              </a:rPr>
              <a:t> </a:t>
            </a:r>
            <a:r>
              <a:rPr lang="it-IT" sz="2800" dirty="0" err="1" smtClean="0">
                <a:solidFill>
                  <a:srgbClr val="FFFF00"/>
                </a:solidFill>
                <a:latin typeface="Arial" pitchFamily="34" charset="0"/>
                <a:cs typeface="Arial" pitchFamily="34" charset="0"/>
              </a:rPr>
              <a:t>purchè</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i loro esiti siano </a:t>
            </a:r>
            <a:r>
              <a:rPr lang="it-IT" sz="2400" i="1" dirty="0">
                <a:solidFill>
                  <a:schemeClr val="bg1"/>
                </a:solidFill>
                <a:latin typeface="Arial" pitchFamily="34" charset="0"/>
                <a:cs typeface="Arial" pitchFamily="34" charset="0"/>
              </a:rPr>
              <a:t>“almeno </a:t>
            </a:r>
            <a:r>
              <a:rPr lang="it-IT" sz="2400" i="1" dirty="0" smtClean="0">
                <a:solidFill>
                  <a:schemeClr val="bg1"/>
                </a:solidFill>
                <a:latin typeface="Arial" pitchFamily="34" charset="0"/>
                <a:cs typeface="Arial" pitchFamily="34" charset="0"/>
              </a:rPr>
              <a:t>complessivamente     </a:t>
            </a:r>
            <a:r>
              <a:rPr lang="it-IT" sz="3600" b="1" dirty="0" smtClean="0">
                <a:solidFill>
                  <a:srgbClr val="FF0000"/>
                </a:solidFill>
                <a:latin typeface="Arial" pitchFamily="34" charset="0"/>
                <a:cs typeface="Arial" pitchFamily="34" charset="0"/>
              </a:rPr>
              <a:t>?</a:t>
            </a:r>
          </a:p>
          <a:p>
            <a:r>
              <a:rPr lang="it-IT" sz="2400" i="1" dirty="0">
                <a:solidFill>
                  <a:schemeClr val="bg1"/>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       riconducibili </a:t>
            </a:r>
            <a:r>
              <a:rPr lang="it-IT" sz="2400" i="1" dirty="0">
                <a:solidFill>
                  <a:schemeClr val="bg1"/>
                </a:solidFill>
                <a:latin typeface="Arial" pitchFamily="34" charset="0"/>
                <a:cs typeface="Arial" pitchFamily="34" charset="0"/>
              </a:rPr>
              <a:t>agli obiettivi </a:t>
            </a:r>
            <a:r>
              <a:rPr lang="it-IT" sz="2400" i="1" dirty="0" smtClean="0">
                <a:solidFill>
                  <a:schemeClr val="bg1"/>
                </a:solidFill>
                <a:latin typeface="Arial" pitchFamily="34" charset="0"/>
                <a:cs typeface="Arial" pitchFamily="34" charset="0"/>
              </a:rPr>
              <a:t>ed </a:t>
            </a:r>
            <a:r>
              <a:rPr lang="it-IT" sz="2400" i="1" dirty="0">
                <a:solidFill>
                  <a:schemeClr val="bg1"/>
                </a:solidFill>
                <a:latin typeface="Arial" pitchFamily="34" charset="0"/>
                <a:cs typeface="Arial" pitchFamily="34" charset="0"/>
              </a:rPr>
              <a:t>alle finalità della </a:t>
            </a:r>
            <a:r>
              <a:rPr lang="it-IT" sz="2400" i="1" dirty="0" smtClean="0">
                <a:solidFill>
                  <a:schemeClr val="bg1"/>
                </a:solidFill>
                <a:latin typeface="Arial" pitchFamily="34" charset="0"/>
                <a:cs typeface="Arial" pitchFamily="34" charset="0"/>
              </a:rPr>
              <a:t>scuola </a:t>
            </a:r>
            <a:r>
              <a:rPr lang="it-IT" sz="2400" i="1" dirty="0">
                <a:solidFill>
                  <a:schemeClr val="bg1"/>
                </a:solidFill>
                <a:latin typeface="Arial" pitchFamily="34" charset="0"/>
                <a:cs typeface="Arial" pitchFamily="34" charset="0"/>
              </a:rPr>
              <a:t>media</a:t>
            </a:r>
            <a:r>
              <a:rPr lang="it-IT" sz="2800" dirty="0">
                <a:solidFill>
                  <a:srgbClr val="FFFF00"/>
                </a:solidFill>
                <a:latin typeface="Arial" pitchFamily="34" charset="0"/>
                <a:cs typeface="Arial" pitchFamily="34" charset="0"/>
              </a:rPr>
              <a:t>” </a:t>
            </a:r>
            <a:endParaRPr lang="it-IT" sz="2800" dirty="0" smtClean="0">
              <a:solidFill>
                <a:srgbClr val="FFFF00"/>
              </a:solidFill>
              <a:latin typeface="Arial" pitchFamily="34" charset="0"/>
              <a:cs typeface="Arial" pitchFamily="34" charset="0"/>
            </a:endParaRPr>
          </a:p>
          <a:p>
            <a:r>
              <a:rPr lang="it-IT" sz="2800" b="1" dirty="0">
                <a:solidFill>
                  <a:srgbClr val="FFFF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DM 10.12.1984)</a:t>
            </a:r>
          </a:p>
          <a:p>
            <a:endParaRPr lang="it-IT" sz="2800" dirty="0" smtClean="0">
              <a:solidFill>
                <a:srgbClr val="FFFF00"/>
              </a:solidFill>
              <a:latin typeface="Arial" pitchFamily="34" charset="0"/>
              <a:cs typeface="Arial" pitchFamily="34" charset="0"/>
            </a:endParaRPr>
          </a:p>
          <a:p>
            <a:endParaRPr lang="it-IT" sz="2800" b="1" dirty="0">
              <a:solidFill>
                <a:srgbClr val="FFFF00"/>
              </a:solidFill>
              <a:latin typeface="Arial" pitchFamily="34" charset="0"/>
              <a:cs typeface="Arial" pitchFamily="34" charset="0"/>
            </a:endParaRPr>
          </a:p>
          <a:p>
            <a:endParaRPr lang="it-IT" sz="2000" b="1" dirty="0" smtClean="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2143919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79653"/>
            <a:ext cx="9144000" cy="6924973"/>
          </a:xfrm>
          <a:prstGeom prst="rect">
            <a:avLst/>
          </a:prstGeom>
          <a:solidFill>
            <a:srgbClr val="002060"/>
          </a:solidFill>
        </p:spPr>
        <p:txBody>
          <a:bodyPr wrap="square">
            <a:spAutoFit/>
          </a:bodyPr>
          <a:lstStyle/>
          <a:p>
            <a:r>
              <a:rPr lang="it-IT" dirty="0"/>
              <a:t> </a:t>
            </a:r>
            <a:r>
              <a:rPr lang="it-IT" dirty="0" smtClean="0"/>
              <a:t>  </a:t>
            </a:r>
            <a:r>
              <a:rPr lang="it-IT" sz="2800" dirty="0" smtClean="0">
                <a:solidFill>
                  <a:srgbClr val="FFFF00"/>
                </a:solidFill>
                <a:latin typeface="Arial" pitchFamily="34" charset="0"/>
                <a:cs typeface="Arial" pitchFamily="34" charset="0"/>
              </a:rPr>
              <a:t>Se l’alunno non supera le prove secondo il proprio PEI,</a:t>
            </a: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non </a:t>
            </a:r>
            <a:r>
              <a:rPr lang="it-IT" sz="2800" dirty="0" smtClean="0">
                <a:solidFill>
                  <a:srgbClr val="FFFF00"/>
                </a:solidFill>
                <a:latin typeface="Arial" pitchFamily="34" charset="0"/>
                <a:cs typeface="Arial" pitchFamily="34" charset="0"/>
              </a:rPr>
              <a:t>consegue il </a:t>
            </a:r>
            <a:r>
              <a:rPr lang="it-IT" sz="2800" dirty="0">
                <a:solidFill>
                  <a:srgbClr val="FFFF00"/>
                </a:solidFill>
                <a:latin typeface="Arial" pitchFamily="34" charset="0"/>
                <a:cs typeface="Arial" pitchFamily="34" charset="0"/>
              </a:rPr>
              <a:t>diploma di </a:t>
            </a:r>
            <a:r>
              <a:rPr lang="it-IT" sz="2800" dirty="0" smtClean="0">
                <a:solidFill>
                  <a:srgbClr val="FFFF00"/>
                </a:solidFill>
                <a:latin typeface="Arial" pitchFamily="34" charset="0"/>
                <a:cs typeface="Arial" pitchFamily="34" charset="0"/>
              </a:rPr>
              <a:t>licenza ma ha </a:t>
            </a:r>
            <a:r>
              <a:rPr lang="it-IT" sz="2800" dirty="0">
                <a:solidFill>
                  <a:srgbClr val="FFFF00"/>
                </a:solidFill>
                <a:latin typeface="Arial" pitchFamily="34" charset="0"/>
                <a:cs typeface="Arial" pitchFamily="34" charset="0"/>
              </a:rPr>
              <a:t>diritto </a:t>
            </a:r>
            <a:r>
              <a:rPr lang="it-IT" sz="2800" dirty="0" smtClean="0">
                <a:solidFill>
                  <a:srgbClr val="FFFF00"/>
                </a:solidFill>
                <a:latin typeface="Arial" pitchFamily="34" charset="0"/>
                <a:cs typeface="Arial" pitchFamily="34" charset="0"/>
              </a:rPr>
              <a:t>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certificazione dei </a:t>
            </a:r>
            <a:r>
              <a:rPr lang="it-IT" sz="2800" dirty="0">
                <a:solidFill>
                  <a:schemeClr val="bg1"/>
                </a:solidFill>
                <a:latin typeface="Arial" pitchFamily="34" charset="0"/>
                <a:cs typeface="Arial" pitchFamily="34" charset="0"/>
              </a:rPr>
              <a:t>crediti formativi </a:t>
            </a:r>
            <a:r>
              <a:rPr lang="it-IT" sz="2800" dirty="0" smtClean="0">
                <a:solidFill>
                  <a:schemeClr val="bg1"/>
                </a:solidFill>
                <a:latin typeface="Arial" pitchFamily="34" charset="0"/>
                <a:cs typeface="Arial" pitchFamily="34" charset="0"/>
              </a:rPr>
              <a:t>acquisiti</a:t>
            </a:r>
            <a:r>
              <a:rPr lang="it-IT" sz="2800" dirty="0">
                <a:solidFill>
                  <a:srgbClr val="FFFF00"/>
                </a:solidFill>
                <a:latin typeface="Arial" pitchFamily="34" charset="0"/>
                <a:cs typeface="Arial" pitchFamily="34" charset="0"/>
              </a:rPr>
              <a:t>, utile </a:t>
            </a:r>
            <a:r>
              <a:rPr lang="it-IT" sz="2800" dirty="0" smtClean="0">
                <a:solidFill>
                  <a:srgbClr val="FFFF00"/>
                </a:solidFill>
                <a:latin typeface="Arial" pitchFamily="34" charset="0"/>
                <a:cs typeface="Arial" pitchFamily="34" charset="0"/>
              </a:rPr>
              <a:t>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prosecuzione degli </a:t>
            </a:r>
            <a:r>
              <a:rPr lang="it-IT" sz="2800" dirty="0">
                <a:solidFill>
                  <a:srgbClr val="FFFF00"/>
                </a:solidFill>
                <a:latin typeface="Arial" pitchFamily="34" charset="0"/>
                <a:cs typeface="Arial" pitchFamily="34" charset="0"/>
              </a:rPr>
              <a:t>studi </a:t>
            </a:r>
            <a:r>
              <a:rPr lang="it-IT" sz="2400" dirty="0">
                <a:solidFill>
                  <a:srgbClr val="FFFF00"/>
                </a:solidFill>
                <a:latin typeface="Arial" pitchFamily="34" charset="0"/>
                <a:cs typeface="Arial" pitchFamily="34" charset="0"/>
              </a:rPr>
              <a:t>(per la </a:t>
            </a:r>
            <a:r>
              <a:rPr lang="it-IT" sz="2400" dirty="0" smtClean="0">
                <a:solidFill>
                  <a:srgbClr val="FFFF00"/>
                </a:solidFill>
                <a:latin typeface="Arial" pitchFamily="34" charset="0"/>
                <a:cs typeface="Arial" pitchFamily="34" charset="0"/>
              </a:rPr>
              <a:t>sola frequenza </a:t>
            </a:r>
            <a:r>
              <a:rPr lang="it-IT" sz="2400" dirty="0">
                <a:solidFill>
                  <a:srgbClr val="FFFF00"/>
                </a:solidFill>
                <a:latin typeface="Arial" pitchFamily="34" charset="0"/>
                <a:cs typeface="Arial" pitchFamily="34" charset="0"/>
              </a:rPr>
              <a:t>ai soli fini </a:t>
            </a:r>
            <a:r>
              <a:rPr lang="it-IT" sz="2400" dirty="0" smtClean="0">
                <a:solidFill>
                  <a:srgbClr val="FFFF00"/>
                </a:solidFill>
                <a:latin typeface="Arial" pitchFamily="34" charset="0"/>
                <a:cs typeface="Arial" pitchFamily="34" charset="0"/>
              </a:rPr>
              <a:t>del</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riconoscimento di </a:t>
            </a:r>
            <a:r>
              <a:rPr lang="it-IT" sz="2400" dirty="0">
                <a:solidFill>
                  <a:srgbClr val="FFFF00"/>
                </a:solidFill>
                <a:latin typeface="Arial" pitchFamily="34" charset="0"/>
                <a:cs typeface="Arial" pitchFamily="34" charset="0"/>
              </a:rPr>
              <a:t>crediti formativi e </a:t>
            </a:r>
            <a:r>
              <a:rPr lang="it-IT" sz="2400" dirty="0" smtClean="0">
                <a:solidFill>
                  <a:srgbClr val="FFFF00"/>
                </a:solidFill>
                <a:latin typeface="Arial" pitchFamily="34" charset="0"/>
                <a:cs typeface="Arial" pitchFamily="34" charset="0"/>
              </a:rPr>
              <a:t>non per </a:t>
            </a:r>
            <a:r>
              <a:rPr lang="it-IT" sz="2400" dirty="0">
                <a:solidFill>
                  <a:srgbClr val="FFFF00"/>
                </a:solidFill>
                <a:latin typeface="Arial" pitchFamily="34" charset="0"/>
                <a:cs typeface="Arial" pitchFamily="34" charset="0"/>
              </a:rPr>
              <a:t>il conseguimento </a:t>
            </a:r>
            <a:r>
              <a:rPr lang="it-IT" sz="2400" dirty="0" smtClean="0">
                <a:solidFill>
                  <a:srgbClr val="FFFF00"/>
                </a:solidFill>
                <a:latin typeface="Arial" pitchFamily="34" charset="0"/>
                <a:cs typeface="Arial" pitchFamily="34" charset="0"/>
              </a:rPr>
              <a:t>del</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diploma)</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nella scuola secondaria superiore </a:t>
            </a:r>
            <a:r>
              <a:rPr lang="it-IT" sz="2800" dirty="0">
                <a:solidFill>
                  <a:srgbClr val="FFFF00"/>
                </a:solidFill>
                <a:latin typeface="Arial" pitchFamily="34" charset="0"/>
                <a:cs typeface="Arial" pitchFamily="34" charset="0"/>
              </a:rPr>
              <a:t>o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nei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percorsi </a:t>
            </a:r>
            <a:r>
              <a:rPr lang="it-IT" sz="2800" dirty="0">
                <a:solidFill>
                  <a:srgbClr val="FFFF00"/>
                </a:solidFill>
                <a:latin typeface="Arial" pitchFamily="34" charset="0"/>
                <a:cs typeface="Arial" pitchFamily="34" charset="0"/>
              </a:rPr>
              <a:t>integrati di </a:t>
            </a:r>
            <a:r>
              <a:rPr lang="it-IT" sz="2800" dirty="0" smtClean="0">
                <a:solidFill>
                  <a:srgbClr val="FFFF00"/>
                </a:solidFill>
                <a:latin typeface="Arial" pitchFamily="34" charset="0"/>
                <a:cs typeface="Arial" pitchFamily="34" charset="0"/>
              </a:rPr>
              <a:t>istruzione </a:t>
            </a:r>
            <a:r>
              <a:rPr lang="it-IT" sz="2800" dirty="0">
                <a:solidFill>
                  <a:srgbClr val="FFFF00"/>
                </a:solidFill>
                <a:latin typeface="Arial" pitchFamily="34" charset="0"/>
                <a:cs typeface="Arial" pitchFamily="34" charset="0"/>
              </a:rPr>
              <a:t>e </a:t>
            </a:r>
            <a:r>
              <a:rPr lang="it-IT" sz="2800" dirty="0" smtClean="0">
                <a:solidFill>
                  <a:srgbClr val="FFFF00"/>
                </a:solidFill>
                <a:latin typeface="Arial" pitchFamily="34" charset="0"/>
                <a:cs typeface="Arial" pitchFamily="34" charset="0"/>
              </a:rPr>
              <a:t>formazione</a:t>
            </a:r>
          </a:p>
          <a:p>
            <a:r>
              <a:rPr lang="it-IT" sz="2800" dirty="0" smtClean="0">
                <a:solidFill>
                  <a:srgbClr val="FFFF00"/>
                </a:solidFill>
                <a:latin typeface="Arial" pitchFamily="34" charset="0"/>
                <a:cs typeface="Arial" pitchFamily="34" charset="0"/>
              </a:rPr>
              <a:t>  professionale regionale</a:t>
            </a:r>
            <a:endParaRPr lang="it-IT" sz="2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Le </a:t>
            </a:r>
            <a:r>
              <a:rPr lang="it-IT" sz="2800" dirty="0">
                <a:solidFill>
                  <a:srgbClr val="FFFF00"/>
                </a:solidFill>
                <a:latin typeface="Arial" pitchFamily="34" charset="0"/>
                <a:cs typeface="Arial" pitchFamily="34" charset="0"/>
              </a:rPr>
              <a:t>prove </a:t>
            </a:r>
            <a:r>
              <a:rPr lang="it-IT" sz="2800" dirty="0" smtClean="0">
                <a:solidFill>
                  <a:srgbClr val="FFFF00"/>
                </a:solidFill>
                <a:latin typeface="Arial" pitchFamily="34" charset="0"/>
                <a:cs typeface="Arial" pitchFamily="34" charset="0"/>
              </a:rPr>
              <a:t>d’esame, anche se differenziate sulla base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degli insegnamenti impartiti, possono essere sostenute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con l’uso di </a:t>
            </a:r>
            <a:r>
              <a:rPr lang="it-IT" sz="2800" dirty="0" smtClean="0">
                <a:solidFill>
                  <a:srgbClr val="FFFF00"/>
                </a:solidFill>
                <a:latin typeface="Arial" pitchFamily="34" charset="0"/>
                <a:cs typeface="Arial" pitchFamily="34" charset="0"/>
              </a:rPr>
              <a:t>attrezzature tecniche </a:t>
            </a:r>
            <a:r>
              <a:rPr lang="it-IT" sz="2800" dirty="0">
                <a:solidFill>
                  <a:srgbClr val="FFFF00"/>
                </a:solidFill>
                <a:latin typeface="Arial" pitchFamily="34" charset="0"/>
                <a:cs typeface="Arial" pitchFamily="34" charset="0"/>
              </a:rPr>
              <a:t>e </a:t>
            </a:r>
            <a:r>
              <a:rPr lang="it-IT" sz="2800" dirty="0" smtClean="0">
                <a:solidFill>
                  <a:srgbClr val="FFFF00"/>
                </a:solidFill>
                <a:latin typeface="Arial" pitchFamily="34" charset="0"/>
                <a:cs typeface="Arial" pitchFamily="34" charset="0"/>
              </a:rPr>
              <a:t>sussidi didattici,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nonché di ogni altra forma di </a:t>
            </a:r>
            <a:r>
              <a:rPr lang="it-IT" sz="2800" dirty="0" smtClean="0">
                <a:solidFill>
                  <a:srgbClr val="FFFF00"/>
                </a:solidFill>
                <a:latin typeface="Arial" pitchFamily="34" charset="0"/>
                <a:cs typeface="Arial" pitchFamily="34" charset="0"/>
              </a:rPr>
              <a:t>ausilio tecnico necessario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a:t>
            </a:r>
            <a:r>
              <a:rPr lang="it-IT" sz="2000" b="1" dirty="0">
                <a:solidFill>
                  <a:schemeClr val="bg1"/>
                </a:solidFill>
                <a:latin typeface="Arial" pitchFamily="34" charset="0"/>
                <a:cs typeface="Arial" pitchFamily="34" charset="0"/>
              </a:rPr>
              <a:t>art. 315, 1b </a:t>
            </a:r>
            <a:r>
              <a:rPr lang="it-IT" sz="2000" b="1" dirty="0" err="1">
                <a:solidFill>
                  <a:schemeClr val="bg1"/>
                </a:solidFill>
                <a:latin typeface="Arial" pitchFamily="34" charset="0"/>
                <a:cs typeface="Arial" pitchFamily="34" charset="0"/>
              </a:rPr>
              <a:t>D.Lgs.</a:t>
            </a:r>
            <a:r>
              <a:rPr lang="it-IT" sz="2000" b="1" dirty="0">
                <a:solidFill>
                  <a:schemeClr val="bg1"/>
                </a:solidFill>
                <a:latin typeface="Arial" pitchFamily="34" charset="0"/>
                <a:cs typeface="Arial" pitchFamily="34" charset="0"/>
              </a:rPr>
              <a:t> n.297/1994</a:t>
            </a:r>
            <a:r>
              <a:rPr lang="it-IT" sz="2000" b="1" dirty="0" smtClean="0">
                <a:solidFill>
                  <a:schemeClr val="bg1"/>
                </a:solidFill>
                <a:latin typeface="Arial" pitchFamily="34" charset="0"/>
                <a:cs typeface="Arial" pitchFamily="34" charset="0"/>
              </a:rPr>
              <a:t>)</a:t>
            </a:r>
            <a:endParaRPr lang="it-IT" sz="2000" b="1" dirty="0">
              <a:solidFill>
                <a:schemeClr val="bg1"/>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Sul </a:t>
            </a:r>
            <a:r>
              <a:rPr lang="it-IT" sz="2800" dirty="0">
                <a:solidFill>
                  <a:srgbClr val="FFFF00"/>
                </a:solidFill>
                <a:latin typeface="Arial" pitchFamily="34" charset="0"/>
                <a:cs typeface="Arial" pitchFamily="34" charset="0"/>
              </a:rPr>
              <a:t>diploma  è riportato il voto finale in decimi, </a:t>
            </a:r>
            <a:r>
              <a:rPr lang="it-IT" sz="2800" dirty="0" smtClean="0">
                <a:solidFill>
                  <a:srgbClr val="FFFF00"/>
                </a:solidFill>
                <a:latin typeface="Arial" pitchFamily="34" charset="0"/>
                <a:cs typeface="Arial" pitchFamily="34" charset="0"/>
              </a:rPr>
              <a:t>senza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menzione delle modalità di svolgimento </a:t>
            </a:r>
            <a:r>
              <a:rPr lang="it-IT" sz="2800" dirty="0" smtClean="0">
                <a:solidFill>
                  <a:srgbClr val="FFFF00"/>
                </a:solidFill>
                <a:latin typeface="Arial" pitchFamily="34" charset="0"/>
                <a:cs typeface="Arial" pitchFamily="34" charset="0"/>
              </a:rPr>
              <a:t>e </a:t>
            </a:r>
            <a:r>
              <a:rPr lang="it-IT" sz="2800" dirty="0">
                <a:solidFill>
                  <a:srgbClr val="FFFF00"/>
                </a:solidFill>
                <a:latin typeface="Arial" pitchFamily="34" charset="0"/>
                <a:cs typeface="Arial" pitchFamily="34" charset="0"/>
              </a:rPr>
              <a:t>di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differenziazione </a:t>
            </a:r>
            <a:r>
              <a:rPr lang="it-IT" sz="2800" dirty="0">
                <a:solidFill>
                  <a:srgbClr val="FFFF00"/>
                </a:solidFill>
                <a:latin typeface="Arial" pitchFamily="34" charset="0"/>
                <a:cs typeface="Arial" pitchFamily="34" charset="0"/>
              </a:rPr>
              <a:t>delle </a:t>
            </a:r>
            <a:r>
              <a:rPr lang="it-IT" sz="2800" dirty="0" smtClean="0">
                <a:solidFill>
                  <a:srgbClr val="FFFF00"/>
                </a:solidFill>
                <a:latin typeface="Arial" pitchFamily="34" charset="0"/>
                <a:cs typeface="Arial" pitchFamily="34" charset="0"/>
              </a:rPr>
              <a:t>prove</a:t>
            </a:r>
          </a:p>
        </p:txBody>
      </p:sp>
    </p:spTree>
    <p:extLst>
      <p:ext uri="{BB962C8B-B14F-4D97-AF65-F5344CB8AC3E}">
        <p14:creationId xmlns:p14="http://schemas.microsoft.com/office/powerpoint/2010/main" xmlns="" val="12593484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822" y="17963"/>
            <a:ext cx="9337350" cy="523220"/>
          </a:xfrm>
          <a:prstGeom prst="rect">
            <a:avLst/>
          </a:prstGeom>
        </p:spPr>
        <p:txBody>
          <a:bodyPr wrap="square">
            <a:spAutoFit/>
          </a:bodyPr>
          <a:lstStyle/>
          <a:p>
            <a:r>
              <a:rPr lang="it-IT" sz="2800" dirty="0">
                <a:latin typeface="Arial" pitchFamily="34" charset="0"/>
                <a:cs typeface="Arial" pitchFamily="34" charset="0"/>
              </a:rPr>
              <a:t>* </a:t>
            </a:r>
          </a:p>
        </p:txBody>
      </p:sp>
      <p:sp>
        <p:nvSpPr>
          <p:cNvPr id="3" name="Rettangolo 2"/>
          <p:cNvSpPr/>
          <p:nvPr/>
        </p:nvSpPr>
        <p:spPr>
          <a:xfrm>
            <a:off x="-108520" y="-3128"/>
            <a:ext cx="9433048" cy="6863417"/>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rPr>
              <a:t>Per </a:t>
            </a:r>
            <a:r>
              <a:rPr lang="it-IT" sz="2800" dirty="0">
                <a:solidFill>
                  <a:srgbClr val="FFFF00"/>
                </a:solidFill>
                <a:latin typeface="Arial" pitchFamily="34" charset="0"/>
                <a:cs typeface="Arial" pitchFamily="34" charset="0"/>
              </a:rPr>
              <a:t>la </a:t>
            </a:r>
            <a:r>
              <a:rPr lang="it-IT" sz="2800" b="1" u="sng" dirty="0">
                <a:solidFill>
                  <a:schemeClr val="bg1"/>
                </a:solidFill>
                <a:latin typeface="Arial" pitchFamily="34" charset="0"/>
                <a:cs typeface="Arial" pitchFamily="34" charset="0"/>
              </a:rPr>
              <a:t>valutazione in itinere e finale nel </a:t>
            </a:r>
            <a:r>
              <a:rPr lang="it-IT" sz="2800" b="1" u="sng" dirty="0" smtClean="0">
                <a:solidFill>
                  <a:schemeClr val="bg1"/>
                </a:solidFill>
                <a:latin typeface="Arial" pitchFamily="34" charset="0"/>
                <a:cs typeface="Arial" pitchFamily="34" charset="0"/>
              </a:rPr>
              <a:t>secondo</a:t>
            </a:r>
            <a:r>
              <a:rPr lang="it-IT" sz="2800" b="1" dirty="0" smtClean="0">
                <a:solidFill>
                  <a:schemeClr val="bg1"/>
                </a:solidFill>
                <a:latin typeface="Arial" pitchFamily="34" charset="0"/>
                <a:cs typeface="Arial" pitchFamily="34" charset="0"/>
              </a:rPr>
              <a:t> </a:t>
            </a:r>
            <a:r>
              <a:rPr lang="it-IT" sz="2800" b="1" u="sng" dirty="0" smtClean="0">
                <a:solidFill>
                  <a:schemeClr val="bg1"/>
                </a:solidFill>
                <a:latin typeface="Arial" pitchFamily="34" charset="0"/>
                <a:cs typeface="Arial" pitchFamily="34" charset="0"/>
              </a:rPr>
              <a:t>ciclo d’istruzione</a:t>
            </a:r>
            <a:r>
              <a:rPr lang="it-IT" sz="2800" dirty="0" smtClean="0">
                <a:solidFill>
                  <a:schemeClr val="bg1"/>
                </a:solidFill>
                <a:latin typeface="Arial" pitchFamily="34" charset="0"/>
                <a:cs typeface="Arial" pitchFamily="34" charset="0"/>
              </a:rPr>
              <a:t> </a:t>
            </a:r>
            <a:r>
              <a:rPr lang="it-IT" sz="2400" dirty="0">
                <a:solidFill>
                  <a:srgbClr val="FFFF00"/>
                </a:solidFill>
                <a:latin typeface="Arial" pitchFamily="34" charset="0"/>
                <a:cs typeface="Arial" pitchFamily="34" charset="0"/>
              </a:rPr>
              <a:t>(scuola secondaria superiore), </a:t>
            </a:r>
            <a:r>
              <a:rPr lang="it-IT" sz="2400" dirty="0" smtClean="0">
                <a:solidFill>
                  <a:srgbClr val="FFFF00"/>
                </a:solidFill>
                <a:latin typeface="Arial" pitchFamily="34" charset="0"/>
                <a:cs typeface="Arial" pitchFamily="34" charset="0"/>
              </a:rPr>
              <a:t>fermo restando che </a:t>
            </a:r>
            <a:r>
              <a:rPr lang="it-IT" sz="2800" dirty="0" smtClean="0">
                <a:solidFill>
                  <a:srgbClr val="FFFF00"/>
                </a:solidFill>
                <a:latin typeface="Arial" pitchFamily="34" charset="0"/>
                <a:cs typeface="Arial" pitchFamily="34" charset="0"/>
              </a:rPr>
              <a:t>la </a:t>
            </a:r>
            <a:r>
              <a:rPr lang="it-IT" sz="2800" dirty="0">
                <a:solidFill>
                  <a:srgbClr val="FFFF00"/>
                </a:solidFill>
                <a:latin typeface="Arial" pitchFamily="34" charset="0"/>
                <a:cs typeface="Arial" pitchFamily="34" charset="0"/>
              </a:rPr>
              <a:t>valutazione educativo-didattica degli </a:t>
            </a:r>
            <a:r>
              <a:rPr lang="it-IT" sz="2800" dirty="0" smtClean="0">
                <a:solidFill>
                  <a:srgbClr val="FFFF00"/>
                </a:solidFill>
                <a:latin typeface="Arial" pitchFamily="34" charset="0"/>
                <a:cs typeface="Arial" pitchFamily="34" charset="0"/>
              </a:rPr>
              <a:t>allievi</a:t>
            </a:r>
          </a:p>
          <a:p>
            <a:endParaRPr lang="it-IT" sz="800" dirty="0" smtClean="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rappresenta </a:t>
            </a:r>
            <a:r>
              <a:rPr lang="it-IT" sz="2800" dirty="0">
                <a:solidFill>
                  <a:srgbClr val="FFFF00"/>
                </a:solidFill>
                <a:latin typeface="Arial" pitchFamily="34" charset="0"/>
                <a:cs typeface="Arial" pitchFamily="34" charset="0"/>
              </a:rPr>
              <a:t>una </a:t>
            </a:r>
            <a:r>
              <a:rPr lang="it-IT" sz="2800" dirty="0">
                <a:solidFill>
                  <a:schemeClr val="bg1"/>
                </a:solidFill>
                <a:latin typeface="Arial" pitchFamily="34" charset="0"/>
                <a:cs typeface="Arial" pitchFamily="34" charset="0"/>
              </a:rPr>
              <a:t>fase ineludibile </a:t>
            </a:r>
            <a:r>
              <a:rPr lang="it-IT" sz="2400" dirty="0">
                <a:solidFill>
                  <a:srgbClr val="FFFF00"/>
                </a:solidFill>
                <a:latin typeface="Arial" pitchFamily="34" charset="0"/>
                <a:cs typeface="Arial" pitchFamily="34" charset="0"/>
              </a:rPr>
              <a:t>proprio per il </a:t>
            </a:r>
            <a:r>
              <a:rPr lang="it-IT" sz="2400" dirty="0" smtClean="0">
                <a:solidFill>
                  <a:srgbClr val="FFFF00"/>
                </a:solidFill>
                <a:latin typeface="Arial" pitchFamily="34" charset="0"/>
                <a:cs typeface="Arial" pitchFamily="34" charset="0"/>
              </a:rPr>
              <a:t>carattere</a:t>
            </a:r>
          </a:p>
          <a:p>
            <a:r>
              <a:rPr lang="it-IT" sz="2400" dirty="0" smtClean="0">
                <a:solidFill>
                  <a:srgbClr val="FFFF00"/>
                </a:solidFill>
                <a:latin typeface="Arial" pitchFamily="34" charset="0"/>
                <a:cs typeface="Arial" pitchFamily="34" charset="0"/>
              </a:rPr>
              <a:t>  formativo-educativo </a:t>
            </a:r>
            <a:r>
              <a:rPr lang="it-IT" sz="2400" dirty="0">
                <a:solidFill>
                  <a:srgbClr val="FFFF00"/>
                </a:solidFill>
                <a:latin typeface="Arial" pitchFamily="34" charset="0"/>
                <a:cs typeface="Arial" pitchFamily="34" charset="0"/>
              </a:rPr>
              <a:t>che essa  </a:t>
            </a:r>
            <a:r>
              <a:rPr lang="it-IT" sz="2400" dirty="0" smtClean="0">
                <a:solidFill>
                  <a:srgbClr val="FFFF00"/>
                </a:solidFill>
                <a:latin typeface="Arial" pitchFamily="34" charset="0"/>
                <a:cs typeface="Arial" pitchFamily="34" charset="0"/>
              </a:rPr>
              <a:t>acquisisce nei </a:t>
            </a:r>
            <a:r>
              <a:rPr lang="it-IT" sz="2400" dirty="0">
                <a:solidFill>
                  <a:srgbClr val="FFFF00"/>
                </a:solidFill>
                <a:latin typeface="Arial" pitchFamily="34" charset="0"/>
                <a:cs typeface="Arial" pitchFamily="34" charset="0"/>
              </a:rPr>
              <a:t>loro </a:t>
            </a:r>
            <a:r>
              <a:rPr lang="it-IT" sz="2400" dirty="0" smtClean="0">
                <a:solidFill>
                  <a:srgbClr val="FFFF00"/>
                </a:solidFill>
                <a:latin typeface="Arial" pitchFamily="34" charset="0"/>
                <a:cs typeface="Arial" pitchFamily="34" charset="0"/>
              </a:rPr>
              <a:t>confronti</a:t>
            </a:r>
          </a:p>
          <a:p>
            <a:endParaRPr lang="it-IT" sz="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è </a:t>
            </a:r>
            <a:r>
              <a:rPr lang="it-IT" sz="2800" dirty="0">
                <a:solidFill>
                  <a:srgbClr val="FFFF00"/>
                </a:solidFill>
                <a:latin typeface="Arial" pitchFamily="34" charset="0"/>
                <a:cs typeface="Arial" pitchFamily="34" charset="0"/>
              </a:rPr>
              <a:t>di </a:t>
            </a:r>
            <a:r>
              <a:rPr lang="it-IT" sz="2800" dirty="0">
                <a:solidFill>
                  <a:schemeClr val="bg1"/>
                </a:solidFill>
                <a:latin typeface="Arial" pitchFamily="34" charset="0"/>
                <a:cs typeface="Arial" pitchFamily="34" charset="0"/>
              </a:rPr>
              <a:t>esclusiva competenza dei </a:t>
            </a:r>
            <a:r>
              <a:rPr lang="it-IT" sz="2800" dirty="0" smtClean="0">
                <a:solidFill>
                  <a:schemeClr val="bg1"/>
                </a:solidFill>
                <a:latin typeface="Arial" pitchFamily="34" charset="0"/>
                <a:cs typeface="Arial" pitchFamily="34" charset="0"/>
              </a:rPr>
              <a:t>docenti </a:t>
            </a:r>
            <a:r>
              <a:rPr lang="it-IT" sz="2400" dirty="0" smtClean="0">
                <a:solidFill>
                  <a:srgbClr val="FFFF00"/>
                </a:solidFill>
                <a:latin typeface="Arial" pitchFamily="34" charset="0"/>
                <a:cs typeface="Arial" pitchFamily="34" charset="0"/>
              </a:rPr>
              <a:t>assegnati alla classe</a:t>
            </a:r>
          </a:p>
          <a:p>
            <a:r>
              <a:rPr lang="it-IT" sz="2400" dirty="0" smtClean="0">
                <a:solidFill>
                  <a:srgbClr val="FFFF00"/>
                </a:solidFill>
                <a:latin typeface="Arial" pitchFamily="34" charset="0"/>
                <a:cs typeface="Arial" pitchFamily="34" charset="0"/>
              </a:rPr>
              <a:t>   che </a:t>
            </a:r>
            <a:r>
              <a:rPr lang="it-IT" sz="2400" dirty="0">
                <a:solidFill>
                  <a:srgbClr val="FFFF00"/>
                </a:solidFill>
                <a:latin typeface="Arial" pitchFamily="34" charset="0"/>
                <a:cs typeface="Arial" pitchFamily="34" charset="0"/>
              </a:rPr>
              <a:t>hanno impartito gli </a:t>
            </a:r>
            <a:r>
              <a:rPr lang="it-IT" sz="2400" dirty="0" smtClean="0">
                <a:solidFill>
                  <a:srgbClr val="FFFF00"/>
                </a:solidFill>
                <a:latin typeface="Arial" pitchFamily="34" charset="0"/>
                <a:cs typeface="Arial" pitchFamily="34" charset="0"/>
              </a:rPr>
              <a:t> insegnamenti </a:t>
            </a:r>
            <a:r>
              <a:rPr lang="it-IT" sz="2400" dirty="0">
                <a:solidFill>
                  <a:srgbClr val="FFFF00"/>
                </a:solidFill>
                <a:latin typeface="Arial" pitchFamily="34" charset="0"/>
                <a:cs typeface="Arial" pitchFamily="34" charset="0"/>
              </a:rPr>
              <a:t>(</a:t>
            </a:r>
            <a:r>
              <a:rPr lang="it-IT" sz="2400" b="1" dirty="0">
                <a:solidFill>
                  <a:schemeClr val="bg1"/>
                </a:solidFill>
                <a:effectLst>
                  <a:outerShdw blurRad="38100" dist="38100" dir="2700000" algn="tl">
                    <a:srgbClr val="000000">
                      <a:alpha val="43137"/>
                    </a:srgbClr>
                  </a:outerShdw>
                </a:effectLst>
                <a:latin typeface="Arial" pitchFamily="34" charset="0"/>
                <a:cs typeface="Arial" pitchFamily="34" charset="0"/>
              </a:rPr>
              <a:t>tutti</a:t>
            </a:r>
            <a:r>
              <a:rPr lang="it-IT" sz="2400" dirty="0">
                <a:solidFill>
                  <a:srgbClr val="FFFF00"/>
                </a:solidFill>
                <a:latin typeface="Arial" pitchFamily="34" charset="0"/>
                <a:cs typeface="Arial" pitchFamily="34" charset="0"/>
              </a:rPr>
              <a:t> i </a:t>
            </a:r>
            <a:r>
              <a:rPr lang="it-IT" sz="2400" dirty="0" smtClean="0">
                <a:solidFill>
                  <a:srgbClr val="FFFF00"/>
                </a:solidFill>
                <a:latin typeface="Arial" pitchFamily="34" charset="0"/>
                <a:cs typeface="Arial" pitchFamily="34" charset="0"/>
              </a:rPr>
              <a:t>Docenti della classe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e non </a:t>
            </a:r>
            <a:r>
              <a:rPr lang="it-IT" sz="2400" dirty="0" smtClean="0">
                <a:solidFill>
                  <a:srgbClr val="FFFF00"/>
                </a:solidFill>
                <a:latin typeface="Arial" pitchFamily="34" charset="0"/>
                <a:cs typeface="Arial" pitchFamily="34" charset="0"/>
              </a:rPr>
              <a:t>solo quello di sostegno- concorrono </a:t>
            </a:r>
            <a:r>
              <a:rPr lang="it-IT" sz="2400" dirty="0">
                <a:solidFill>
                  <a:srgbClr val="FFFF00"/>
                </a:solidFill>
                <a:latin typeface="Arial" pitchFamily="34" charset="0"/>
                <a:cs typeface="Arial" pitchFamily="34" charset="0"/>
              </a:rPr>
              <a:t>al </a:t>
            </a:r>
            <a:r>
              <a:rPr lang="it-IT" sz="2400" dirty="0" smtClean="0">
                <a:solidFill>
                  <a:srgbClr val="FFFF00"/>
                </a:solidFill>
                <a:latin typeface="Arial" pitchFamily="34" charset="0"/>
                <a:cs typeface="Arial" pitchFamily="34" charset="0"/>
              </a:rPr>
              <a:t>successo </a:t>
            </a:r>
            <a:r>
              <a:rPr lang="it-IT" sz="2400" dirty="0">
                <a:solidFill>
                  <a:srgbClr val="FFFF00"/>
                </a:solidFill>
                <a:latin typeface="Arial" pitchFamily="34" charset="0"/>
                <a:cs typeface="Arial" pitchFamily="34" charset="0"/>
              </a:rPr>
              <a:t>del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percorso scolastico dell’alunno disabile</a:t>
            </a:r>
            <a:r>
              <a:rPr lang="it-IT" sz="2400" dirty="0">
                <a:solidFill>
                  <a:srgbClr val="FFFF00"/>
                </a:solidFill>
                <a:latin typeface="Arial" pitchFamily="34" charset="0"/>
                <a:cs typeface="Arial" pitchFamily="34" charset="0"/>
              </a:rPr>
              <a:t>, per cui </a:t>
            </a:r>
            <a:r>
              <a:rPr lang="it-IT" sz="2400" dirty="0" smtClean="0">
                <a:solidFill>
                  <a:srgbClr val="FFFF00"/>
                </a:solidFill>
                <a:latin typeface="Arial" pitchFamily="34" charset="0"/>
                <a:cs typeface="Arial" pitchFamily="34" charset="0"/>
              </a:rPr>
              <a:t>tutti </a:t>
            </a:r>
            <a:r>
              <a:rPr lang="it-IT" sz="2400" dirty="0">
                <a:solidFill>
                  <a:srgbClr val="FFFF00"/>
                </a:solidFill>
                <a:latin typeface="Arial" pitchFamily="34" charset="0"/>
                <a:cs typeface="Arial" pitchFamily="34" charset="0"/>
              </a:rPr>
              <a:t>i docenti </a:t>
            </a:r>
            <a:r>
              <a:rPr lang="it-IT" sz="2400" dirty="0" smtClean="0">
                <a:solidFill>
                  <a:srgbClr val="FFFF00"/>
                </a:solidFill>
                <a:latin typeface="Arial" pitchFamily="34" charset="0"/>
                <a:cs typeface="Arial" pitchFamily="34" charset="0"/>
              </a:rPr>
              <a:t>sono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corresponsabili </a:t>
            </a:r>
            <a:r>
              <a:rPr lang="it-IT" sz="2400" dirty="0" smtClean="0">
                <a:solidFill>
                  <a:srgbClr val="FFFF00"/>
                </a:solidFill>
                <a:latin typeface="Arial" pitchFamily="34" charset="0"/>
                <a:cs typeface="Arial" pitchFamily="34" charset="0"/>
              </a:rPr>
              <a:t>del momento valutativo)</a:t>
            </a:r>
          </a:p>
          <a:p>
            <a:endParaRPr lang="it-IT" sz="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avviene </a:t>
            </a:r>
            <a:r>
              <a:rPr lang="it-IT" sz="2800" dirty="0">
                <a:solidFill>
                  <a:schemeClr val="bg1"/>
                </a:solidFill>
                <a:latin typeface="Arial" pitchFamily="34" charset="0"/>
                <a:cs typeface="Arial" pitchFamily="34" charset="0"/>
              </a:rPr>
              <a:t>sulla base del PEI </a:t>
            </a:r>
            <a:r>
              <a:rPr lang="it-IT" sz="2400" dirty="0">
                <a:solidFill>
                  <a:srgbClr val="FFFF00"/>
                </a:solidFill>
                <a:latin typeface="Arial" pitchFamily="34" charset="0"/>
                <a:cs typeface="Arial" pitchFamily="34" charset="0"/>
              </a:rPr>
              <a:t>(che  costituisce lo </a:t>
            </a:r>
            <a:r>
              <a:rPr lang="it-IT" sz="2400" dirty="0" smtClean="0">
                <a:solidFill>
                  <a:srgbClr val="FFFF00"/>
                </a:solidFill>
                <a:latin typeface="Arial" pitchFamily="34" charset="0"/>
                <a:cs typeface="Arial" pitchFamily="34" charset="0"/>
              </a:rPr>
              <a:t>strumento </a:t>
            </a:r>
            <a:r>
              <a:rPr lang="it-IT" sz="2400" dirty="0">
                <a:solidFill>
                  <a:srgbClr val="FFFF00"/>
                </a:solidFill>
                <a:latin typeface="Arial" pitchFamily="34" charset="0"/>
                <a:cs typeface="Arial" pitchFamily="34" charset="0"/>
              </a:rPr>
              <a:t>di </a:t>
            </a:r>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progettazione </a:t>
            </a:r>
            <a:r>
              <a:rPr lang="it-IT" sz="2400" dirty="0">
                <a:solidFill>
                  <a:srgbClr val="FFFF00"/>
                </a:solidFill>
                <a:latin typeface="Arial" pitchFamily="34" charset="0"/>
                <a:cs typeface="Arial" pitchFamily="34" charset="0"/>
              </a:rPr>
              <a:t>degli interventi formativi, non </a:t>
            </a:r>
            <a:r>
              <a:rPr lang="it-IT" sz="2400" dirty="0" smtClean="0">
                <a:solidFill>
                  <a:srgbClr val="FFFF00"/>
                </a:solidFill>
                <a:latin typeface="Arial" pitchFamily="34" charset="0"/>
                <a:cs typeface="Arial" pitchFamily="34" charset="0"/>
              </a:rPr>
              <a:t>l’oggetto)</a:t>
            </a:r>
          </a:p>
          <a:p>
            <a:endParaRPr lang="it-IT" sz="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tiene </a:t>
            </a:r>
            <a:r>
              <a:rPr lang="it-IT" sz="2800" dirty="0">
                <a:solidFill>
                  <a:srgbClr val="FFFF00"/>
                </a:solidFill>
                <a:latin typeface="Arial" pitchFamily="34" charset="0"/>
                <a:cs typeface="Arial" pitchFamily="34" charset="0"/>
              </a:rPr>
              <a:t>conto delle </a:t>
            </a:r>
            <a:r>
              <a:rPr lang="it-IT" sz="2800" dirty="0">
                <a:solidFill>
                  <a:schemeClr val="bg1"/>
                </a:solidFill>
                <a:latin typeface="Arial" pitchFamily="34" charset="0"/>
                <a:cs typeface="Arial" pitchFamily="34" charset="0"/>
              </a:rPr>
              <a:t>potenzialità</a:t>
            </a:r>
            <a:r>
              <a:rPr lang="it-IT" sz="2800" dirty="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dell’allievo e </a:t>
            </a:r>
            <a:r>
              <a:rPr lang="it-IT" sz="2400" dirty="0" smtClean="0">
                <a:solidFill>
                  <a:srgbClr val="FFFF00"/>
                </a:solidFill>
                <a:latin typeface="Arial" pitchFamily="34" charset="0"/>
                <a:cs typeface="Arial" pitchFamily="34" charset="0"/>
              </a:rPr>
              <a:t>dei </a:t>
            </a:r>
            <a:r>
              <a:rPr lang="it-IT" sz="2800" dirty="0" smtClean="0">
                <a:solidFill>
                  <a:schemeClr val="bg1"/>
                </a:solidFill>
                <a:latin typeface="Arial" pitchFamily="34" charset="0"/>
                <a:cs typeface="Arial" pitchFamily="34" charset="0"/>
              </a:rPr>
              <a:t>progressi</a:t>
            </a:r>
          </a:p>
          <a:p>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rispetto </a:t>
            </a:r>
            <a:r>
              <a:rPr lang="it-IT" sz="2400" dirty="0">
                <a:solidFill>
                  <a:srgbClr val="FFFF00"/>
                </a:solidFill>
                <a:latin typeface="Arial" pitchFamily="34" charset="0"/>
                <a:cs typeface="Arial" pitchFamily="34" charset="0"/>
              </a:rPr>
              <a:t>ai livelli di partenza </a:t>
            </a:r>
            <a:endParaRPr lang="it-IT" sz="2400" dirty="0" smtClean="0">
              <a:solidFill>
                <a:srgbClr val="FFFF00"/>
              </a:solidFill>
              <a:latin typeface="Arial" pitchFamily="34" charset="0"/>
              <a:cs typeface="Arial" pitchFamily="34" charset="0"/>
            </a:endParaRPr>
          </a:p>
          <a:p>
            <a:endParaRPr lang="it-IT" sz="800" dirty="0">
              <a:solidFill>
                <a:srgbClr val="FFFF00"/>
              </a:solidFill>
              <a:latin typeface="Arial" pitchFamily="34" charset="0"/>
              <a:cs typeface="Arial" pitchFamily="34" charset="0"/>
            </a:endParaRPr>
          </a:p>
          <a:p>
            <a:pPr algn="ctr"/>
            <a:r>
              <a:rPr lang="it-IT" sz="2400" dirty="0">
                <a:solidFill>
                  <a:srgbClr val="FFFF00"/>
                </a:solidFill>
                <a:latin typeface="Arial" pitchFamily="34" charset="0"/>
                <a:cs typeface="Arial" pitchFamily="34" charset="0"/>
              </a:rPr>
              <a:t>  </a:t>
            </a:r>
            <a:r>
              <a:rPr lang="it-IT" sz="3200" b="1" u="sng" dirty="0">
                <a:solidFill>
                  <a:schemeClr val="bg1"/>
                </a:solidFill>
                <a:latin typeface="Arial" pitchFamily="34" charset="0"/>
                <a:cs typeface="Arial" pitchFamily="34" charset="0"/>
              </a:rPr>
              <a:t>la normativa prevede due possibilità</a:t>
            </a:r>
          </a:p>
        </p:txBody>
      </p:sp>
    </p:spTree>
    <p:extLst>
      <p:ext uri="{BB962C8B-B14F-4D97-AF65-F5344CB8AC3E}">
        <p14:creationId xmlns:p14="http://schemas.microsoft.com/office/powerpoint/2010/main" xmlns="" val="31626082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5607"/>
            <a:ext cx="9221955" cy="6986528"/>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1) </a:t>
            </a:r>
            <a:r>
              <a:rPr lang="it-IT" sz="2800" dirty="0" smtClean="0">
                <a:solidFill>
                  <a:srgbClr val="FFFF00"/>
                </a:solidFill>
                <a:latin typeface="Arial" pitchFamily="34" charset="0"/>
                <a:cs typeface="Arial" pitchFamily="34" charset="0"/>
              </a:rPr>
              <a:t>gli </a:t>
            </a:r>
            <a:r>
              <a:rPr lang="it-IT" sz="2800" dirty="0">
                <a:solidFill>
                  <a:srgbClr val="FFFF00"/>
                </a:solidFill>
                <a:latin typeface="Arial" pitchFamily="34" charset="0"/>
                <a:cs typeface="Arial" pitchFamily="34" charset="0"/>
              </a:rPr>
              <a:t>obiettivi didattici </a:t>
            </a:r>
            <a:r>
              <a:rPr lang="it-IT" sz="2800" dirty="0" smtClean="0">
                <a:solidFill>
                  <a:srgbClr val="FFFF00"/>
                </a:solidFill>
                <a:latin typeface="Arial" pitchFamily="34" charset="0"/>
                <a:cs typeface="Arial" pitchFamily="34" charset="0"/>
              </a:rPr>
              <a:t>del PEI sono </a:t>
            </a:r>
            <a:r>
              <a:rPr lang="it-IT" sz="2800" dirty="0" smtClean="0">
                <a:solidFill>
                  <a:schemeClr val="bg1"/>
                </a:solidFill>
                <a:latin typeface="Arial" pitchFamily="34" charset="0"/>
                <a:cs typeface="Arial" pitchFamily="34" charset="0"/>
              </a:rPr>
              <a:t>ridotti al minimo</a:t>
            </a:r>
            <a:r>
              <a:rPr lang="it-IT" sz="2800" dirty="0" smtClean="0">
                <a:solidFill>
                  <a:srgbClr val="FFFF00"/>
                </a:solidFill>
                <a:latin typeface="Arial" pitchFamily="34" charset="0"/>
                <a:cs typeface="Arial" pitchFamily="34" charset="0"/>
              </a:rPr>
              <a:t>, ma</a:t>
            </a:r>
          </a:p>
          <a:p>
            <a:r>
              <a:rPr lang="it-IT" sz="2800" dirty="0" smtClean="0">
                <a:solidFill>
                  <a:srgbClr val="FFFF00"/>
                </a:solidFill>
                <a:latin typeface="Arial" pitchFamily="34" charset="0"/>
                <a:cs typeface="Arial" pitchFamily="34" charset="0"/>
              </a:rPr>
              <a:t>    per 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sono comunque riconducibili </a:t>
            </a:r>
            <a:r>
              <a:rPr lang="it-IT" sz="2800" dirty="0">
                <a:solidFill>
                  <a:srgbClr val="FFFF00"/>
                </a:solidFill>
                <a:latin typeface="Arial" pitchFamily="34" charset="0"/>
                <a:cs typeface="Arial" pitchFamily="34" charset="0"/>
              </a:rPr>
              <a:t>a quelli </a:t>
            </a:r>
            <a:r>
              <a:rPr lang="it-IT" sz="2800" dirty="0" smtClean="0">
                <a:solidFill>
                  <a:srgbClr val="FFFF00"/>
                </a:solidFill>
                <a:latin typeface="Arial" pitchFamily="34" charset="0"/>
                <a:cs typeface="Arial" pitchFamily="34" charset="0"/>
              </a:rPr>
              <a:t>della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classe </a:t>
            </a:r>
            <a:r>
              <a:rPr lang="it-IT" sz="2800" dirty="0" smtClean="0">
                <a:solidFill>
                  <a:srgbClr val="FFFF00"/>
                </a:solidFill>
                <a:latin typeface="Arial" pitchFamily="34" charset="0"/>
                <a:cs typeface="Arial" pitchFamily="34" charset="0"/>
              </a:rPr>
              <a:t>previsti </a:t>
            </a:r>
            <a:r>
              <a:rPr lang="it-IT" sz="2800" dirty="0">
                <a:solidFill>
                  <a:srgbClr val="FFFF00"/>
                </a:solidFill>
                <a:latin typeface="Arial" pitchFamily="34" charset="0"/>
                <a:cs typeface="Arial" pitchFamily="34" charset="0"/>
              </a:rPr>
              <a:t>dai </a:t>
            </a:r>
            <a:r>
              <a:rPr lang="it-IT" sz="2800" dirty="0" smtClean="0">
                <a:solidFill>
                  <a:srgbClr val="FFFF00"/>
                </a:solidFill>
                <a:latin typeface="Arial" pitchFamily="34" charset="0"/>
                <a:cs typeface="Arial" pitchFamily="34" charset="0"/>
              </a:rPr>
              <a:t>programmi </a:t>
            </a:r>
            <a:r>
              <a:rPr lang="it-IT" sz="2800" dirty="0">
                <a:solidFill>
                  <a:srgbClr val="FFFF00"/>
                </a:solidFill>
                <a:latin typeface="Arial" pitchFamily="34" charset="0"/>
                <a:cs typeface="Arial" pitchFamily="34" charset="0"/>
              </a:rPr>
              <a:t>ministeriali, o </a:t>
            </a:r>
            <a:r>
              <a:rPr lang="it-IT" sz="2800" dirty="0" smtClean="0">
                <a:solidFill>
                  <a:srgbClr val="FFFF00"/>
                </a:solidFill>
                <a:latin typeface="Arial" pitchFamily="34" charset="0"/>
                <a:cs typeface="Arial" pitchFamily="34" charset="0"/>
              </a:rPr>
              <a:t>comunque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sono ad essi globalmente </a:t>
            </a:r>
            <a:r>
              <a:rPr lang="it-IT" sz="2800" dirty="0">
                <a:solidFill>
                  <a:srgbClr val="FFFF00"/>
                </a:solidFill>
                <a:latin typeface="Arial" pitchFamily="34" charset="0"/>
                <a:cs typeface="Arial" pitchFamily="34" charset="0"/>
              </a:rPr>
              <a:t>corrispondenti </a:t>
            </a:r>
            <a:r>
              <a:rPr lang="it-IT" sz="2000" dirty="0">
                <a:solidFill>
                  <a:srgbClr val="FFFF00"/>
                </a:solidFill>
                <a:latin typeface="Arial" pitchFamily="34" charset="0"/>
                <a:cs typeface="Arial" pitchFamily="34" charset="0"/>
              </a:rPr>
              <a:t>(art. 15 </a:t>
            </a:r>
            <a:r>
              <a:rPr lang="it-IT" sz="2000" dirty="0" smtClean="0">
                <a:solidFill>
                  <a:srgbClr val="FFFF00"/>
                </a:solidFill>
                <a:latin typeface="Arial" pitchFamily="34" charset="0"/>
                <a:cs typeface="Arial" pitchFamily="34" charset="0"/>
              </a:rPr>
              <a:t>c.3 OM n.</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90/2001</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Programmazione </a:t>
            </a:r>
            <a:r>
              <a:rPr lang="it-IT" sz="2000" dirty="0">
                <a:solidFill>
                  <a:srgbClr val="FFFF00"/>
                </a:solidFill>
                <a:latin typeface="Arial" pitchFamily="34" charset="0"/>
                <a:cs typeface="Arial" pitchFamily="34" charset="0"/>
              </a:rPr>
              <a:t>d</a:t>
            </a:r>
            <a:r>
              <a:rPr lang="it-IT" sz="2000" dirty="0" smtClean="0">
                <a:solidFill>
                  <a:srgbClr val="FFFF00"/>
                </a:solidFill>
                <a:latin typeface="Arial" pitchFamily="34" charset="0"/>
                <a:cs typeface="Arial" pitchFamily="34" charset="0"/>
              </a:rPr>
              <a:t>el PEI </a:t>
            </a:r>
            <a:r>
              <a:rPr lang="it-IT" sz="2000" dirty="0">
                <a:solidFill>
                  <a:srgbClr val="FFFF00"/>
                </a:solidFill>
                <a:latin typeface="Arial" pitchFamily="34" charset="0"/>
                <a:cs typeface="Arial" pitchFamily="34" charset="0"/>
              </a:rPr>
              <a:t>riconducibile ai </a:t>
            </a:r>
            <a:r>
              <a:rPr lang="it-IT" sz="2000" dirty="0" smtClean="0">
                <a:solidFill>
                  <a:srgbClr val="FFFF00"/>
                </a:solidFill>
                <a:latin typeface="Arial" pitchFamily="34" charset="0"/>
                <a:cs typeface="Arial" pitchFamily="34" charset="0"/>
              </a:rPr>
              <a:t>programmi ministeriali</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per quella classe dell’alunno disabile o ad essi complessivamente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equivalente)  </a:t>
            </a:r>
            <a:r>
              <a:rPr lang="it-IT" sz="2800" dirty="0" smtClean="0">
                <a:solidFill>
                  <a:srgbClr val="FF00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sym typeface="Wingdings" pitchFamily="2" charset="2"/>
              </a:rPr>
              <a:t>possibili </a:t>
            </a:r>
            <a:r>
              <a:rPr lang="it-IT" sz="2800" b="1" dirty="0" smtClean="0">
                <a:solidFill>
                  <a:schemeClr val="bg1"/>
                </a:solidFill>
                <a:latin typeface="Arial" pitchFamily="34" charset="0"/>
                <a:cs typeface="Arial" pitchFamily="34" charset="0"/>
                <a:sym typeface="Wingdings" pitchFamily="2" charset="2"/>
              </a:rPr>
              <a:t>prove equipollenti </a:t>
            </a:r>
          </a:p>
          <a:p>
            <a:r>
              <a:rPr lang="it-IT" sz="2400" dirty="0">
                <a:solidFill>
                  <a:schemeClr val="bg1"/>
                </a:solidFill>
                <a:latin typeface="Arial" pitchFamily="34" charset="0"/>
                <a:cs typeface="Arial" pitchFamily="34" charset="0"/>
                <a:sym typeface="Wingdings" pitchFamily="2" charset="2"/>
              </a:rPr>
              <a:t> </a:t>
            </a:r>
            <a:r>
              <a:rPr lang="it-IT" sz="2400" dirty="0" smtClean="0">
                <a:solidFill>
                  <a:schemeClr val="bg1"/>
                </a:solidFill>
                <a:latin typeface="Arial" pitchFamily="34" charset="0"/>
                <a:cs typeface="Arial" pitchFamily="34" charset="0"/>
                <a:sym typeface="Wingdings" pitchFamily="2" charset="2"/>
              </a:rPr>
              <a:t>                     </a:t>
            </a:r>
            <a:r>
              <a:rPr lang="it-IT" sz="2800" dirty="0" smtClean="0">
                <a:solidFill>
                  <a:srgbClr val="FF00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sym typeface="Wingdings" pitchFamily="2" charset="2"/>
              </a:rPr>
              <a:t>possibile </a:t>
            </a:r>
            <a:r>
              <a:rPr lang="it-IT" sz="2800" dirty="0" smtClean="0">
                <a:solidFill>
                  <a:schemeClr val="bg1"/>
                </a:solidFill>
                <a:latin typeface="Arial" pitchFamily="34" charset="0"/>
                <a:cs typeface="Arial" pitchFamily="34" charset="0"/>
                <a:sym typeface="Wingdings" pitchFamily="2" charset="2"/>
              </a:rPr>
              <a:t>conseguimento del </a:t>
            </a:r>
            <a:r>
              <a:rPr lang="it-IT" sz="2800" b="1" dirty="0" smtClean="0">
                <a:solidFill>
                  <a:schemeClr val="bg1"/>
                </a:solidFill>
                <a:latin typeface="Arial" pitchFamily="34" charset="0"/>
                <a:cs typeface="Arial" pitchFamily="34" charset="0"/>
                <a:sym typeface="Wingdings" pitchFamily="2" charset="2"/>
              </a:rPr>
              <a:t>diploma</a:t>
            </a:r>
            <a:r>
              <a:rPr lang="it-IT" sz="2800" dirty="0" smtClean="0">
                <a:solidFill>
                  <a:schemeClr val="bg1"/>
                </a:solidFill>
                <a:latin typeface="Arial" pitchFamily="34" charset="0"/>
                <a:cs typeface="Arial" pitchFamily="34" charset="0"/>
                <a:sym typeface="Wingdings" pitchFamily="2" charset="2"/>
              </a:rPr>
              <a:t> </a:t>
            </a:r>
            <a:r>
              <a:rPr lang="it-IT" sz="2400" dirty="0" smtClean="0">
                <a:solidFill>
                  <a:srgbClr val="FFFF00"/>
                </a:solidFill>
                <a:latin typeface="Arial" pitchFamily="34" charset="0"/>
                <a:cs typeface="Arial" pitchFamily="34" charset="0"/>
                <a:sym typeface="Wingdings" pitchFamily="2" charset="2"/>
              </a:rPr>
              <a:t>con</a:t>
            </a:r>
          </a:p>
          <a:p>
            <a:r>
              <a:rPr lang="it-IT" sz="2400" dirty="0">
                <a:solidFill>
                  <a:srgbClr val="FFFF00"/>
                </a:solidFill>
                <a:latin typeface="Arial" pitchFamily="34" charset="0"/>
                <a:cs typeface="Arial" pitchFamily="34" charset="0"/>
                <a:sym typeface="Wingdings" pitchFamily="2" charset="2"/>
              </a:rPr>
              <a:t> </a:t>
            </a:r>
            <a:r>
              <a:rPr lang="it-IT" sz="2400" dirty="0" smtClean="0">
                <a:solidFill>
                  <a:srgbClr val="FFFF00"/>
                </a:solidFill>
                <a:latin typeface="Arial" pitchFamily="34" charset="0"/>
                <a:cs typeface="Arial" pitchFamily="34" charset="0"/>
                <a:sym typeface="Wingdings" pitchFamily="2" charset="2"/>
              </a:rPr>
              <a:t>                          valore legale</a:t>
            </a:r>
            <a:endParaRPr lang="it-IT" sz="2800" dirty="0" smtClean="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2) </a:t>
            </a:r>
            <a:r>
              <a:rPr lang="it-IT" sz="2800" dirty="0" smtClean="0">
                <a:solidFill>
                  <a:srgbClr val="FFFF00"/>
                </a:solidFill>
                <a:latin typeface="Arial" pitchFamily="34" charset="0"/>
                <a:cs typeface="Arial" pitchFamily="34" charset="0"/>
              </a:rPr>
              <a:t>gli </a:t>
            </a:r>
            <a:r>
              <a:rPr lang="it-IT" sz="2800" dirty="0">
                <a:solidFill>
                  <a:srgbClr val="FFFF00"/>
                </a:solidFill>
                <a:latin typeface="Arial" pitchFamily="34" charset="0"/>
                <a:cs typeface="Arial" pitchFamily="34" charset="0"/>
              </a:rPr>
              <a:t>obiettivi didattici sono </a:t>
            </a:r>
            <a:r>
              <a:rPr lang="it-IT" sz="2800" dirty="0" smtClean="0">
                <a:solidFill>
                  <a:srgbClr val="FFFF00"/>
                </a:solidFill>
                <a:latin typeface="Arial" pitchFamily="34" charset="0"/>
                <a:cs typeface="Arial" pitchFamily="34" charset="0"/>
              </a:rPr>
              <a:t>per 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differenziati</a:t>
            </a:r>
            <a:r>
              <a:rPr lang="it-IT" sz="2800" dirty="0" smtClean="0">
                <a:solidFill>
                  <a:srgbClr val="FFFF00"/>
                </a:solidFill>
                <a:latin typeface="Arial" pitchFamily="34" charset="0"/>
                <a:cs typeface="Arial" pitchFamily="34" charset="0"/>
              </a:rPr>
              <a:t>/</a:t>
            </a:r>
            <a:r>
              <a:rPr lang="it-IT" sz="2800" dirty="0" smtClean="0">
                <a:solidFill>
                  <a:schemeClr val="bg1"/>
                </a:solidFill>
                <a:latin typeface="Arial" pitchFamily="34" charset="0"/>
                <a:cs typeface="Arial" pitchFamily="34" charset="0"/>
              </a:rPr>
              <a:t>diversi</a:t>
            </a:r>
          </a:p>
          <a:p>
            <a:r>
              <a:rPr lang="it-IT" sz="2800" dirty="0" smtClean="0">
                <a:solidFill>
                  <a:srgbClr val="FFFF00"/>
                </a:solidFill>
                <a:latin typeface="Arial" pitchFamily="34" charset="0"/>
                <a:cs typeface="Arial" pitchFamily="34" charset="0"/>
              </a:rPr>
              <a:t>    da quelli dei programmi </a:t>
            </a:r>
            <a:r>
              <a:rPr lang="it-IT" sz="2800" dirty="0">
                <a:solidFill>
                  <a:srgbClr val="FFFF00"/>
                </a:solidFill>
                <a:latin typeface="Arial" pitchFamily="34" charset="0"/>
                <a:cs typeface="Arial" pitchFamily="34" charset="0"/>
              </a:rPr>
              <a:t>ministeriali, ma </a:t>
            </a:r>
            <a:r>
              <a:rPr lang="it-IT" sz="2800" dirty="0" smtClean="0">
                <a:solidFill>
                  <a:srgbClr val="FFFF00"/>
                </a:solidFill>
                <a:latin typeface="Arial" pitchFamily="34" charset="0"/>
                <a:cs typeface="Arial" pitchFamily="34" charset="0"/>
              </a:rPr>
              <a:t>consentono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comunque </a:t>
            </a:r>
            <a:r>
              <a:rPr lang="it-IT" sz="2800" dirty="0" smtClean="0">
                <a:solidFill>
                  <a:srgbClr val="FFFF00"/>
                </a:solidFill>
                <a:latin typeface="Arial" pitchFamily="34" charset="0"/>
                <a:cs typeface="Arial" pitchFamily="34" charset="0"/>
              </a:rPr>
              <a:t>di perseguire </a:t>
            </a:r>
            <a:r>
              <a:rPr lang="it-IT" sz="2800" dirty="0">
                <a:solidFill>
                  <a:srgbClr val="FFFF00"/>
                </a:solidFill>
                <a:latin typeface="Arial" pitchFamily="34" charset="0"/>
                <a:cs typeface="Arial" pitchFamily="34" charset="0"/>
              </a:rPr>
              <a:t>obiettivi educativi comuni </a:t>
            </a:r>
            <a:r>
              <a:rPr lang="it-IT" sz="2800" dirty="0" smtClean="0">
                <a:solidFill>
                  <a:srgbClr val="FFFF00"/>
                </a:solidFill>
                <a:latin typeface="Arial" pitchFamily="34" charset="0"/>
                <a:cs typeface="Arial" pitchFamily="34" charset="0"/>
              </a:rPr>
              <a:t>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classe utilizzando </a:t>
            </a:r>
            <a:r>
              <a:rPr lang="it-IT" sz="2800" dirty="0">
                <a:solidFill>
                  <a:srgbClr val="FFFF00"/>
                </a:solidFill>
                <a:latin typeface="Arial" pitchFamily="34" charset="0"/>
                <a:cs typeface="Arial" pitchFamily="34" charset="0"/>
              </a:rPr>
              <a:t>percorsi diversi ma con lo </a:t>
            </a:r>
            <a:r>
              <a:rPr lang="it-IT" sz="2800" dirty="0" smtClean="0">
                <a:solidFill>
                  <a:srgbClr val="FFFF00"/>
                </a:solidFill>
                <a:latin typeface="Arial" pitchFamily="34" charset="0"/>
                <a:cs typeface="Arial" pitchFamily="34" charset="0"/>
              </a:rPr>
              <a:t>stesso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fine educativo</a:t>
            </a:r>
            <a:r>
              <a:rPr lang="it-IT" sz="28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Programmazione del PEI </a:t>
            </a:r>
            <a:r>
              <a:rPr lang="it-IT" sz="2000" dirty="0" smtClean="0">
                <a:solidFill>
                  <a:srgbClr val="FFFF00"/>
                </a:solidFill>
                <a:latin typeface="Arial" pitchFamily="34" charset="0"/>
                <a:cs typeface="Arial" pitchFamily="34" charset="0"/>
              </a:rPr>
              <a:t> </a:t>
            </a:r>
            <a:r>
              <a:rPr lang="it-IT" sz="2000" b="1" dirty="0" smtClean="0">
                <a:solidFill>
                  <a:schemeClr val="bg1"/>
                </a:solidFill>
                <a:latin typeface="Arial" pitchFamily="34" charset="0"/>
                <a:cs typeface="Arial" pitchFamily="34" charset="0"/>
              </a:rPr>
              <a:t>NON</a:t>
            </a:r>
            <a:r>
              <a:rPr lang="it-IT" sz="2000" dirty="0" smtClean="0">
                <a:solidFill>
                  <a:schemeClr val="bg1"/>
                </a:solidFill>
                <a:latin typeface="Arial" pitchFamily="34" charset="0"/>
                <a:cs typeface="Arial" pitchFamily="34" charset="0"/>
              </a:rPr>
              <a:t> riconducibile </a:t>
            </a:r>
            <a:r>
              <a:rPr lang="it-IT" sz="2000" dirty="0">
                <a:solidFill>
                  <a:srgbClr val="FFFF00"/>
                </a:solidFill>
                <a:latin typeface="Arial" pitchFamily="34" charset="0"/>
                <a:cs typeface="Arial" pitchFamily="34" charset="0"/>
              </a:rPr>
              <a:t>ai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programmi</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ministeriali </a:t>
            </a:r>
            <a:r>
              <a:rPr lang="it-IT" sz="2000" dirty="0">
                <a:solidFill>
                  <a:srgbClr val="FFFF00"/>
                </a:solidFill>
                <a:latin typeface="Arial" pitchFamily="34" charset="0"/>
                <a:cs typeface="Arial" pitchFamily="34" charset="0"/>
              </a:rPr>
              <a:t>per quella precisa classe dell’alunno </a:t>
            </a:r>
            <a:r>
              <a:rPr lang="it-IT" sz="2000" dirty="0" smtClean="0">
                <a:solidFill>
                  <a:srgbClr val="FFFF00"/>
                </a:solidFill>
                <a:latin typeface="Arial" pitchFamily="34" charset="0"/>
                <a:cs typeface="Arial" pitchFamily="34" charset="0"/>
              </a:rPr>
              <a:t>disabile, </a:t>
            </a:r>
            <a:r>
              <a:rPr lang="it-IT" sz="2000" dirty="0" err="1" smtClean="0">
                <a:solidFill>
                  <a:srgbClr val="FFFF00"/>
                </a:solidFill>
                <a:latin typeface="Arial" pitchFamily="34" charset="0"/>
                <a:cs typeface="Arial" pitchFamily="34" charset="0"/>
              </a:rPr>
              <a:t>nè</a:t>
            </a:r>
            <a:r>
              <a:rPr lang="it-IT" sz="2000" dirty="0" smtClean="0">
                <a:solidFill>
                  <a:srgbClr val="FFFF00"/>
                </a:solidFill>
                <a:latin typeface="Arial" pitchFamily="34" charset="0"/>
                <a:cs typeface="Arial" pitchFamily="34" charset="0"/>
              </a:rPr>
              <a:t> </a:t>
            </a:r>
            <a:endParaRPr lang="it-IT" sz="2000" dirty="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ad essi complessivamente equivalente</a:t>
            </a:r>
            <a:r>
              <a:rPr lang="it-IT" sz="20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sym typeface="Wingdings" pitchFamily="2" charset="2"/>
              </a:rPr>
              <a:t></a:t>
            </a:r>
            <a:r>
              <a:rPr lang="it-IT" sz="2800" dirty="0" smtClean="0">
                <a:solidFill>
                  <a:srgbClr val="FFFF00"/>
                </a:solidFill>
                <a:latin typeface="Arial" pitchFamily="34" charset="0"/>
                <a:cs typeface="Arial" pitchFamily="34" charset="0"/>
                <a:sym typeface="Wingdings" pitchFamily="2" charset="2"/>
              </a:rPr>
              <a:t> </a:t>
            </a:r>
            <a:r>
              <a:rPr lang="it-IT" sz="2800" b="1" dirty="0" smtClean="0">
                <a:solidFill>
                  <a:schemeClr val="bg1"/>
                </a:solidFill>
                <a:latin typeface="Arial" pitchFamily="34" charset="0"/>
                <a:cs typeface="Arial" pitchFamily="34" charset="0"/>
                <a:sym typeface="Wingdings" pitchFamily="2" charset="2"/>
              </a:rPr>
              <a:t>prove differenziate</a:t>
            </a:r>
          </a:p>
          <a:p>
            <a:r>
              <a:rPr lang="it-IT" sz="2800" dirty="0">
                <a:solidFill>
                  <a:srgbClr val="FFFF00"/>
                </a:solidFill>
                <a:latin typeface="Arial" pitchFamily="34" charset="0"/>
                <a:cs typeface="Arial" pitchFamily="34" charset="0"/>
                <a:sym typeface="Wingdings" pitchFamily="2" charset="2"/>
              </a:rPr>
              <a:t> </a:t>
            </a:r>
            <a:r>
              <a:rPr lang="it-IT" sz="2800" dirty="0" smtClean="0">
                <a:solidFill>
                  <a:srgbClr val="FFFF00"/>
                </a:solidFill>
                <a:latin typeface="Arial" pitchFamily="34" charset="0"/>
                <a:cs typeface="Arial" pitchFamily="34" charset="0"/>
                <a:sym typeface="Wingdings" pitchFamily="2" charset="2"/>
              </a:rPr>
              <a:t>  </a:t>
            </a:r>
            <a:r>
              <a:rPr lang="it-IT" sz="2800" dirty="0" smtClean="0">
                <a:solidFill>
                  <a:srgbClr val="FF0000"/>
                </a:solidFill>
                <a:latin typeface="Arial" pitchFamily="34" charset="0"/>
                <a:cs typeface="Arial" pitchFamily="34" charset="0"/>
                <a:sym typeface="Wingdings" pitchFamily="2" charset="2"/>
              </a:rPr>
              <a:t> </a:t>
            </a:r>
            <a:r>
              <a:rPr lang="it-IT" sz="2800" b="1" dirty="0" smtClean="0">
                <a:solidFill>
                  <a:schemeClr val="bg1"/>
                </a:solidFill>
                <a:latin typeface="Arial" pitchFamily="34" charset="0"/>
                <a:cs typeface="Arial" pitchFamily="34" charset="0"/>
                <a:sym typeface="Wingdings" pitchFamily="2" charset="2"/>
              </a:rPr>
              <a:t>attestato di credito formativo</a:t>
            </a:r>
            <a:endParaRPr lang="it-IT" sz="2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1065504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6512" y="0"/>
            <a:ext cx="9577064" cy="7725192"/>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1. </a:t>
            </a:r>
            <a:r>
              <a:rPr lang="it-IT" sz="2800" b="1" u="sng" dirty="0" smtClean="0">
                <a:solidFill>
                  <a:schemeClr val="bg1"/>
                </a:solidFill>
                <a:latin typeface="Arial" pitchFamily="34" charset="0"/>
                <a:cs typeface="Arial" pitchFamily="34" charset="0"/>
              </a:rPr>
              <a:t>Nel primo caso </a:t>
            </a:r>
            <a:r>
              <a:rPr lang="it-IT" sz="2800" dirty="0" smtClean="0">
                <a:solidFill>
                  <a:srgbClr val="FFFF00"/>
                </a:solidFill>
                <a:latin typeface="Arial" pitchFamily="34" charset="0"/>
                <a:cs typeface="Arial" pitchFamily="34" charset="0"/>
              </a:rPr>
              <a:t>gli </a:t>
            </a:r>
            <a:r>
              <a:rPr lang="it-IT" sz="2800" dirty="0">
                <a:solidFill>
                  <a:srgbClr val="FFFF00"/>
                </a:solidFill>
                <a:latin typeface="Arial" pitchFamily="34" charset="0"/>
                <a:cs typeface="Arial" pitchFamily="34" charset="0"/>
              </a:rPr>
              <a:t>obiettivi didattici </a:t>
            </a:r>
            <a:r>
              <a:rPr lang="it-IT" sz="2800" dirty="0" smtClean="0">
                <a:solidFill>
                  <a:srgbClr val="FFFF00"/>
                </a:solidFill>
                <a:latin typeface="Arial" pitchFamily="34" charset="0"/>
                <a:cs typeface="Arial" pitchFamily="34" charset="0"/>
              </a:rPr>
              <a:t>contenuti nel PEI 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perseguiti</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nell’azione didattica, hanno un </a:t>
            </a:r>
            <a:r>
              <a:rPr lang="it-IT" sz="2800" dirty="0" smtClean="0">
                <a:solidFill>
                  <a:schemeClr val="bg1"/>
                </a:solidFill>
                <a:latin typeface="Arial" pitchFamily="34" charset="0"/>
                <a:cs typeface="Arial" pitchFamily="34" charset="0"/>
              </a:rPr>
              <a:t>programma </a:t>
            </a:r>
          </a:p>
          <a:p>
            <a:r>
              <a:rPr lang="it-IT" sz="2800" b="1" i="1" dirty="0">
                <a:solidFill>
                  <a:schemeClr val="bg1"/>
                </a:solidFill>
                <a:latin typeface="Arial" pitchFamily="34" charset="0"/>
                <a:cs typeface="Arial" pitchFamily="34" charset="0"/>
              </a:rPr>
              <a:t> </a:t>
            </a:r>
            <a:r>
              <a:rPr lang="it-IT" sz="2800" b="1" i="1" dirty="0" smtClean="0">
                <a:solidFill>
                  <a:schemeClr val="bg1"/>
                </a:solidFill>
                <a:latin typeface="Arial" pitchFamily="34" charset="0"/>
                <a:cs typeface="Arial" pitchFamily="34" charset="0"/>
              </a:rPr>
              <a:t>minimo</a:t>
            </a:r>
            <a:r>
              <a:rPr lang="it-IT" sz="2800" b="1" i="1" dirty="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rispetto a quello della </a:t>
            </a:r>
            <a:r>
              <a:rPr lang="it-IT" sz="2400" dirty="0">
                <a:solidFill>
                  <a:srgbClr val="FFFF00"/>
                </a:solidFill>
                <a:latin typeface="Arial" pitchFamily="34" charset="0"/>
                <a:cs typeface="Arial" pitchFamily="34" charset="0"/>
              </a:rPr>
              <a:t>classe ed all’ordine di </a:t>
            </a:r>
            <a:r>
              <a:rPr lang="it-IT" sz="2400" dirty="0" smtClean="0">
                <a:solidFill>
                  <a:srgbClr val="FFFF00"/>
                </a:solidFill>
                <a:latin typeface="Arial" pitchFamily="34" charset="0"/>
                <a:cs typeface="Arial" pitchFamily="34" charset="0"/>
              </a:rPr>
              <a:t>scuola,  </a:t>
            </a:r>
          </a:p>
          <a:p>
            <a:r>
              <a:rPr lang="it-IT" sz="24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basato sui </a:t>
            </a:r>
            <a:r>
              <a:rPr lang="it-IT" sz="2800" dirty="0">
                <a:solidFill>
                  <a:schemeClr val="bg1"/>
                </a:solidFill>
                <a:latin typeface="Arial" pitchFamily="34" charset="0"/>
                <a:cs typeface="Arial" pitchFamily="34" charset="0"/>
              </a:rPr>
              <a:t>contenuti </a:t>
            </a:r>
            <a:r>
              <a:rPr lang="it-IT" sz="2800" b="1" i="1" dirty="0" smtClean="0">
                <a:solidFill>
                  <a:schemeClr val="bg1"/>
                </a:solidFill>
                <a:latin typeface="Arial" pitchFamily="34" charset="0"/>
                <a:cs typeface="Arial" pitchFamily="34" charset="0"/>
              </a:rPr>
              <a:t>essenziali ed irrinunciabili </a:t>
            </a:r>
            <a:r>
              <a:rPr lang="it-IT" sz="2800" dirty="0" smtClean="0">
                <a:solidFill>
                  <a:srgbClr val="FFFF00"/>
                </a:solidFill>
                <a:latin typeface="Arial" pitchFamily="34" charset="0"/>
                <a:cs typeface="Arial" pitchFamily="34" charset="0"/>
              </a:rPr>
              <a:t>delle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discipline previste dal curricolo</a:t>
            </a:r>
            <a:r>
              <a:rPr lang="it-IT" sz="2800" i="1" dirty="0" smtClean="0">
                <a:solidFill>
                  <a:srgbClr val="FFFF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e quindi </a:t>
            </a:r>
            <a:r>
              <a:rPr lang="it-IT" sz="2800" dirty="0">
                <a:solidFill>
                  <a:srgbClr val="FFFF00"/>
                </a:solidFill>
                <a:latin typeface="Arial" pitchFamily="34" charset="0"/>
                <a:cs typeface="Arial" pitchFamily="34" charset="0"/>
              </a:rPr>
              <a:t>ridotti, ma </a:t>
            </a:r>
            <a:r>
              <a:rPr lang="it-IT" sz="2800" dirty="0" smtClean="0">
                <a:solidFill>
                  <a:srgbClr val="FFFF00"/>
                </a:solidFill>
                <a:latin typeface="Arial" pitchFamily="34" charset="0"/>
                <a:cs typeface="Arial" pitchFamily="34" charset="0"/>
              </a:rPr>
              <a:t>sono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deliberati dal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 verbale)</a:t>
            </a:r>
            <a:r>
              <a:rPr lang="it-IT" sz="2800" dirty="0" smtClean="0">
                <a:solidFill>
                  <a:srgbClr val="FFFF00"/>
                </a:solidFill>
                <a:latin typeface="Arial" pitchFamily="34" charset="0"/>
                <a:cs typeface="Arial" pitchFamily="34" charset="0"/>
              </a:rPr>
              <a:t> come </a:t>
            </a:r>
            <a:r>
              <a:rPr lang="it-IT" sz="2800" dirty="0">
                <a:solidFill>
                  <a:schemeClr val="bg1"/>
                </a:solidFill>
                <a:latin typeface="Arial" pitchFamily="34" charset="0"/>
                <a:cs typeface="Arial" pitchFamily="34" charset="0"/>
              </a:rPr>
              <a:t>riconducibili a quelli </a:t>
            </a:r>
            <a:r>
              <a:rPr lang="it-IT" sz="2800" dirty="0" smtClean="0">
                <a:solidFill>
                  <a:schemeClr val="bg1"/>
                </a:solidFill>
                <a:latin typeface="Arial" pitchFamily="34" charset="0"/>
                <a:cs typeface="Arial" pitchFamily="34" charset="0"/>
              </a:rPr>
              <a:t>della</a:t>
            </a:r>
          </a:p>
          <a:p>
            <a:r>
              <a:rPr lang="it-IT" sz="2800" dirty="0" smtClean="0">
                <a:solidFill>
                  <a:schemeClr val="bg1"/>
                </a:solidFill>
                <a:latin typeface="Arial" pitchFamily="34" charset="0"/>
                <a:cs typeface="Arial" pitchFamily="34" charset="0"/>
              </a:rPr>
              <a:t> classe previsti </a:t>
            </a:r>
            <a:r>
              <a:rPr lang="it-IT" sz="2800" dirty="0">
                <a:solidFill>
                  <a:schemeClr val="bg1"/>
                </a:solidFill>
                <a:latin typeface="Arial" pitchFamily="34" charset="0"/>
                <a:cs typeface="Arial" pitchFamily="34" charset="0"/>
              </a:rPr>
              <a:t>dai </a:t>
            </a:r>
            <a:r>
              <a:rPr lang="it-IT" sz="2800" dirty="0" smtClean="0">
                <a:solidFill>
                  <a:schemeClr val="bg1"/>
                </a:solidFill>
                <a:latin typeface="Arial" pitchFamily="34" charset="0"/>
                <a:cs typeface="Arial" pitchFamily="34" charset="0"/>
              </a:rPr>
              <a:t>programmi ministeriali</a:t>
            </a:r>
            <a:r>
              <a:rPr lang="it-IT" sz="2800" dirty="0">
                <a:solidFill>
                  <a:schemeClr val="bg1"/>
                </a:solidFill>
                <a:latin typeface="Arial" pitchFamily="34" charset="0"/>
                <a:cs typeface="Arial" pitchFamily="34" charset="0"/>
              </a:rPr>
              <a:t>, o </a:t>
            </a:r>
            <a:r>
              <a:rPr lang="it-IT" sz="2800" dirty="0" smtClean="0">
                <a:solidFill>
                  <a:schemeClr val="bg1"/>
                </a:solidFill>
                <a:latin typeface="Arial" pitchFamily="34" charset="0"/>
                <a:cs typeface="Arial" pitchFamily="34" charset="0"/>
              </a:rPr>
              <a:t>comunque ad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essi globalmente corrispondenti </a:t>
            </a:r>
            <a:r>
              <a:rPr lang="it-IT" sz="2000" dirty="0" smtClean="0">
                <a:solidFill>
                  <a:srgbClr val="FFFF00"/>
                </a:solidFill>
                <a:latin typeface="Arial" pitchFamily="34" charset="0"/>
                <a:cs typeface="Arial" pitchFamily="34" charset="0"/>
              </a:rPr>
              <a:t>(</a:t>
            </a:r>
            <a:r>
              <a:rPr lang="it-IT" sz="2000" dirty="0">
                <a:solidFill>
                  <a:srgbClr val="FFFF00"/>
                </a:solidFill>
                <a:latin typeface="Arial" pitchFamily="34" charset="0"/>
                <a:cs typeface="Arial" pitchFamily="34" charset="0"/>
              </a:rPr>
              <a:t>art. 15 </a:t>
            </a:r>
            <a:r>
              <a:rPr lang="it-IT" sz="2000" dirty="0" smtClean="0">
                <a:solidFill>
                  <a:srgbClr val="FFFF00"/>
                </a:solidFill>
                <a:latin typeface="Arial" pitchFamily="34" charset="0"/>
                <a:cs typeface="Arial" pitchFamily="34" charset="0"/>
              </a:rPr>
              <a:t>c. </a:t>
            </a:r>
            <a:r>
              <a:rPr lang="it-IT" sz="2000" dirty="0">
                <a:solidFill>
                  <a:srgbClr val="FFFF00"/>
                </a:solidFill>
                <a:latin typeface="Arial" pitchFamily="34" charset="0"/>
                <a:cs typeface="Arial" pitchFamily="34" charset="0"/>
              </a:rPr>
              <a:t>3 </a:t>
            </a:r>
            <a:r>
              <a:rPr lang="it-IT" sz="2000" dirty="0" smtClean="0">
                <a:solidFill>
                  <a:srgbClr val="FFFF00"/>
                </a:solidFill>
                <a:latin typeface="Arial" pitchFamily="34" charset="0"/>
                <a:cs typeface="Arial" pitchFamily="34" charset="0"/>
              </a:rPr>
              <a:t>OM n.90/2001) </a:t>
            </a:r>
          </a:p>
          <a:p>
            <a:r>
              <a:rPr lang="it-IT" sz="2000" b="1" dirty="0">
                <a:solidFill>
                  <a:srgbClr val="FFFF00"/>
                </a:solidFill>
                <a:latin typeface="Arial" pitchFamily="34" charset="0"/>
                <a:cs typeface="Arial" pitchFamily="34" charset="0"/>
              </a:rPr>
              <a:t> </a:t>
            </a:r>
            <a:r>
              <a:rPr lang="it-IT" sz="2000" b="1"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Si tratta di </a:t>
            </a:r>
            <a:r>
              <a:rPr lang="it-IT" sz="2800" dirty="0">
                <a:solidFill>
                  <a:srgbClr val="FFFF00"/>
                </a:solidFill>
                <a:latin typeface="Arial" pitchFamily="34" charset="0"/>
                <a:cs typeface="Arial" pitchFamily="34" charset="0"/>
              </a:rPr>
              <a:t>un </a:t>
            </a:r>
            <a:r>
              <a:rPr lang="it-IT" sz="2800" dirty="0" smtClean="0">
                <a:solidFill>
                  <a:schemeClr val="bg1"/>
                </a:solidFill>
                <a:latin typeface="Arial" pitchFamily="34" charset="0"/>
                <a:cs typeface="Arial" pitchFamily="34" charset="0"/>
              </a:rPr>
              <a:t>programma equipollente </a:t>
            </a:r>
            <a:r>
              <a:rPr lang="it-IT" sz="2800" dirty="0">
                <a:solidFill>
                  <a:srgbClr val="FFFF00"/>
                </a:solidFill>
                <a:latin typeface="Arial" pitchFamily="34" charset="0"/>
                <a:cs typeface="Arial" pitchFamily="34" charset="0"/>
              </a:rPr>
              <a:t>con la </a:t>
            </a:r>
            <a:r>
              <a:rPr lang="it-IT" sz="2800" dirty="0" smtClean="0">
                <a:solidFill>
                  <a:srgbClr val="FFFF00"/>
                </a:solidFill>
                <a:latin typeface="Arial" pitchFamily="34" charset="0"/>
                <a:cs typeface="Arial" pitchFamily="34" charset="0"/>
              </a:rPr>
              <a:t>riduzione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parziale e/o </a:t>
            </a:r>
            <a:r>
              <a:rPr lang="it-IT" sz="2800" dirty="0">
                <a:solidFill>
                  <a:srgbClr val="FFFF00"/>
                </a:solidFill>
                <a:latin typeface="Arial" pitchFamily="34" charset="0"/>
                <a:cs typeface="Arial" pitchFamily="34" charset="0"/>
              </a:rPr>
              <a:t>sostituzione dei contenuti, </a:t>
            </a:r>
            <a:r>
              <a:rPr lang="it-IT" sz="2800" dirty="0" smtClean="0">
                <a:solidFill>
                  <a:srgbClr val="FFFF00"/>
                </a:solidFill>
                <a:latin typeface="Arial" pitchFamily="34" charset="0"/>
                <a:cs typeface="Arial" pitchFamily="34" charset="0"/>
              </a:rPr>
              <a:t>che nel complesso</a:t>
            </a:r>
          </a:p>
          <a:p>
            <a:r>
              <a:rPr lang="it-IT" sz="2800" dirty="0" smtClean="0">
                <a:solidFill>
                  <a:srgbClr val="FFFF00"/>
                </a:solidFill>
                <a:latin typeface="Arial" pitchFamily="34" charset="0"/>
                <a:cs typeface="Arial" pitchFamily="34" charset="0"/>
              </a:rPr>
              <a:t>  ricercano la medesima valenza formativa </a:t>
            </a:r>
            <a:r>
              <a:rPr lang="it-IT" sz="2000" dirty="0" smtClean="0">
                <a:solidFill>
                  <a:srgbClr val="FFFF00"/>
                </a:solidFill>
                <a:latin typeface="Arial" pitchFamily="34" charset="0"/>
                <a:cs typeface="Arial" pitchFamily="34" charset="0"/>
              </a:rPr>
              <a:t>(art. 318 </a:t>
            </a:r>
            <a:r>
              <a:rPr lang="it-IT" sz="2000" dirty="0" err="1" smtClean="0">
                <a:solidFill>
                  <a:srgbClr val="FFFF00"/>
                </a:solidFill>
                <a:latin typeface="Arial" pitchFamily="34" charset="0"/>
                <a:cs typeface="Arial" pitchFamily="34" charset="0"/>
              </a:rPr>
              <a:t>D.L.vo</a:t>
            </a:r>
            <a:r>
              <a:rPr lang="it-IT" sz="2000" dirty="0" smtClean="0">
                <a:solidFill>
                  <a:srgbClr val="FFFF00"/>
                </a:solidFill>
                <a:latin typeface="Arial" pitchFamily="34" charset="0"/>
                <a:cs typeface="Arial" pitchFamily="34" charset="0"/>
              </a:rPr>
              <a:t> n.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297/1994)</a:t>
            </a:r>
            <a:endParaRPr lang="it-IT" sz="20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Nelle </a:t>
            </a:r>
            <a:r>
              <a:rPr lang="it-IT" sz="2800" dirty="0">
                <a:solidFill>
                  <a:srgbClr val="FFFF00"/>
                </a:solidFill>
                <a:latin typeface="Arial" pitchFamily="34" charset="0"/>
                <a:cs typeface="Arial" pitchFamily="34" charset="0"/>
              </a:rPr>
              <a:t>verifiche  effettuate durante l’anno </a:t>
            </a:r>
            <a:r>
              <a:rPr lang="it-IT" sz="2800" dirty="0" smtClean="0">
                <a:solidFill>
                  <a:srgbClr val="FFFF00"/>
                </a:solidFill>
                <a:latin typeface="Arial" pitchFamily="34" charset="0"/>
                <a:cs typeface="Arial" pitchFamily="34" charset="0"/>
              </a:rPr>
              <a:t>scolastico 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nelle prove </a:t>
            </a:r>
            <a:r>
              <a:rPr lang="it-IT" sz="2800" dirty="0">
                <a:solidFill>
                  <a:srgbClr val="FFFF00"/>
                </a:solidFill>
                <a:latin typeface="Arial" pitchFamily="34" charset="0"/>
                <a:cs typeface="Arial" pitchFamily="34" charset="0"/>
              </a:rPr>
              <a:t>in sede d’esame, </a:t>
            </a:r>
            <a:r>
              <a:rPr lang="it-IT" sz="2800" dirty="0" smtClean="0">
                <a:solidFill>
                  <a:srgbClr val="FFFF00"/>
                </a:solidFill>
                <a:latin typeface="Arial" pitchFamily="34" charset="0"/>
                <a:cs typeface="Arial" pitchFamily="34" charset="0"/>
              </a:rPr>
              <a:t>possono essere predisposte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chemeClr val="bg1"/>
                </a:solidFill>
                <a:latin typeface="Arial" pitchFamily="34" charset="0"/>
                <a:cs typeface="Arial" pitchFamily="34" charset="0"/>
              </a:rPr>
              <a:t>prove equipollenti</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idonee a verificare comunque le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acquisizioni dell’alunno </a:t>
            </a:r>
            <a:endParaRPr lang="it-IT" sz="2800" dirty="0">
              <a:solidFill>
                <a:srgbClr val="FFFF00"/>
              </a:solidFill>
              <a:latin typeface="Arial" pitchFamily="34" charset="0"/>
              <a:cs typeface="Arial" pitchFamily="34" charset="0"/>
            </a:endParaRPr>
          </a:p>
          <a:p>
            <a:endParaRPr lang="it-IT" sz="2800" b="1" dirty="0" smtClean="0">
              <a:latin typeface="Arial" pitchFamily="34" charset="0"/>
              <a:cs typeface="Arial" pitchFamily="34" charset="0"/>
            </a:endParaRPr>
          </a:p>
          <a:p>
            <a:endParaRPr lang="it-IT" sz="2800" dirty="0" smtClean="0">
              <a:latin typeface="Arial" pitchFamily="34" charset="0"/>
              <a:cs typeface="Arial" pitchFamily="34" charset="0"/>
            </a:endParaRPr>
          </a:p>
        </p:txBody>
      </p:sp>
    </p:spTree>
    <p:extLst>
      <p:ext uri="{BB962C8B-B14F-4D97-AF65-F5344CB8AC3E}">
        <p14:creationId xmlns:p14="http://schemas.microsoft.com/office/powerpoint/2010/main" xmlns="" val="883616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900" y="-243408"/>
            <a:ext cx="9234043" cy="7048083"/>
          </a:xfrm>
          <a:prstGeom prst="rect">
            <a:avLst/>
          </a:prstGeom>
          <a:solidFill>
            <a:srgbClr val="002060"/>
          </a:solidFill>
        </p:spPr>
        <p:txBody>
          <a:bodyPr wrap="square">
            <a:spAutoFit/>
          </a:bodyPr>
          <a:lstStyle/>
          <a:p>
            <a:r>
              <a:rPr lang="it-IT" sz="2800" dirty="0">
                <a:solidFill>
                  <a:srgbClr val="FF0000"/>
                </a:solidFill>
                <a:latin typeface="Arial" pitchFamily="34" charset="0"/>
                <a:cs typeface="Arial" pitchFamily="34" charset="0"/>
              </a:rPr>
              <a:t>4</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per </a:t>
            </a:r>
            <a:r>
              <a:rPr lang="it-IT" sz="2800" b="1" dirty="0" smtClean="0">
                <a:solidFill>
                  <a:schemeClr val="bg1"/>
                </a:solidFill>
                <a:latin typeface="Arial" pitchFamily="34" charset="0"/>
                <a:cs typeface="Arial" pitchFamily="34" charset="0"/>
              </a:rPr>
              <a:t>garantire il diritto </a:t>
            </a:r>
            <a:r>
              <a:rPr lang="it-IT" sz="2800" dirty="0" smtClean="0">
                <a:solidFill>
                  <a:schemeClr val="bg1"/>
                </a:solidFill>
                <a:latin typeface="Arial" pitchFamily="34" charset="0"/>
                <a:cs typeface="Arial" pitchFamily="34" charset="0"/>
              </a:rPr>
              <a:t>allo studio</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all’educazione ed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all’inclusione scolastica</a:t>
            </a:r>
            <a:r>
              <a:rPr lang="it-IT" sz="2800" dirty="0" smtClean="0">
                <a:solidFill>
                  <a:srgbClr val="FFFF00"/>
                </a:solidFill>
                <a:latin typeface="Arial" pitchFamily="34" charset="0"/>
                <a:cs typeface="Arial" pitchFamily="34" charset="0"/>
              </a:rPr>
              <a:t> degli alunni disabili 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normativa</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prevede </a:t>
            </a:r>
            <a:r>
              <a:rPr lang="it-IT" sz="2800" b="1" dirty="0" smtClean="0">
                <a:solidFill>
                  <a:schemeClr val="bg1"/>
                </a:solidFill>
                <a:latin typeface="Arial" pitchFamily="34" charset="0"/>
                <a:cs typeface="Arial" pitchFamily="34" charset="0"/>
              </a:rPr>
              <a:t>specifiche procedure </a:t>
            </a:r>
            <a:r>
              <a:rPr lang="it-IT" sz="2800" dirty="0" smtClean="0">
                <a:solidFill>
                  <a:srgbClr val="FFFF00"/>
                </a:solidFill>
                <a:latin typeface="Arial" pitchFamily="34" charset="0"/>
                <a:cs typeface="Arial" pitchFamily="34" charset="0"/>
              </a:rPr>
              <a:t>e  </a:t>
            </a:r>
            <a:r>
              <a:rPr lang="it-IT" sz="2800" b="1" dirty="0" smtClean="0">
                <a:solidFill>
                  <a:schemeClr val="bg1"/>
                </a:solidFill>
                <a:latin typeface="Arial" pitchFamily="34" charset="0"/>
                <a:cs typeface="Arial" pitchFamily="34" charset="0"/>
              </a:rPr>
              <a:t>tutele</a:t>
            </a:r>
          </a:p>
          <a:p>
            <a:r>
              <a:rPr lang="it-IT" sz="2800" b="1" dirty="0">
                <a:solidFill>
                  <a:schemeClr val="bg1"/>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che coinvolgono l’intero percorso scolastico</a:t>
            </a: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a:t>
            </a:r>
            <a:r>
              <a:rPr lang="it-IT" sz="2800" dirty="0" smtClean="0">
                <a:solidFill>
                  <a:srgbClr val="FFFF00"/>
                </a:solidFill>
                <a:latin typeface="Arial" pitchFamily="34" charset="0"/>
                <a:cs typeface="Arial" pitchFamily="34" charset="0"/>
              </a:rPr>
              <a:t> il diritto all’istruzione ed alla formazione </a:t>
            </a:r>
            <a:r>
              <a:rPr lang="it-IT" sz="2800" dirty="0" smtClean="0">
                <a:solidFill>
                  <a:schemeClr val="bg1"/>
                </a:solidFill>
                <a:latin typeface="Arial" pitchFamily="34" charset="0"/>
                <a:cs typeface="Arial" pitchFamily="34" charset="0"/>
              </a:rPr>
              <a:t>nelle classi</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di scuola comune</a:t>
            </a:r>
            <a:r>
              <a:rPr lang="it-IT" sz="2800" dirty="0" smtClean="0">
                <a:solidFill>
                  <a:srgbClr val="FFFF00"/>
                </a:solidFill>
                <a:latin typeface="Arial" pitchFamily="34" charset="0"/>
                <a:cs typeface="Arial" pitchFamily="34" charset="0"/>
              </a:rPr>
              <a:t> per il primo ciclo d’istruzione ed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alla frequenza del secondo ciclo d’istruzione</a:t>
            </a:r>
          </a:p>
          <a:p>
            <a:endParaRPr lang="it-IT" sz="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b- </a:t>
            </a:r>
            <a:r>
              <a:rPr lang="it-IT" sz="2800" dirty="0" smtClean="0">
                <a:solidFill>
                  <a:srgbClr val="FFFF00"/>
                </a:solidFill>
                <a:latin typeface="Arial" pitchFamily="34" charset="0"/>
                <a:cs typeface="Arial" pitchFamily="34" charset="0"/>
              </a:rPr>
              <a:t>la possibilità di seguire </a:t>
            </a:r>
            <a:r>
              <a:rPr lang="it-IT" sz="2800" dirty="0" smtClean="0">
                <a:solidFill>
                  <a:schemeClr val="bg1"/>
                </a:solidFill>
                <a:latin typeface="Arial" pitchFamily="34" charset="0"/>
                <a:cs typeface="Arial" pitchFamily="34" charset="0"/>
              </a:rPr>
              <a:t>percorsi di formazione ed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istruzione</a:t>
            </a:r>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differenziati</a:t>
            </a:r>
            <a:r>
              <a:rPr lang="it-IT" sz="2800" dirty="0" smtClean="0">
                <a:solidFill>
                  <a:srgbClr val="FFFF00"/>
                </a:solidFill>
                <a:latin typeface="Arial" pitchFamily="34" charset="0"/>
                <a:cs typeface="Arial" pitchFamily="34" charset="0"/>
              </a:rPr>
              <a:t> in tutto o in parte per  quanto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concerne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assetti ordinamentali</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programmi  e contenuti disciplinari</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opzioni  e strategie metodologico-didattiche</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tempo scuola</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valutazione scolastica </a:t>
            </a:r>
            <a:r>
              <a:rPr lang="it-IT" sz="2000" dirty="0" smtClean="0">
                <a:solidFill>
                  <a:srgbClr val="FFFF00"/>
                </a:solidFill>
                <a:latin typeface="Arial" pitchFamily="34" charset="0"/>
                <a:cs typeface="Arial" pitchFamily="34" charset="0"/>
              </a:rPr>
              <a:t>(modalità, criteri,…</a:t>
            </a:r>
            <a:r>
              <a:rPr lang="it-IT" sz="2400" dirty="0" smtClean="0">
                <a:solidFill>
                  <a:srgbClr val="FFFF00"/>
                </a:solidFill>
                <a:latin typeface="Arial" pitchFamily="34" charset="0"/>
                <a:cs typeface="Arial" pitchFamily="34" charset="0"/>
              </a:rPr>
              <a:t>),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verifiche periodiche e prove  d’esame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differenziate od equipollenti </a:t>
            </a:r>
            <a:r>
              <a:rPr lang="it-IT" sz="2000" dirty="0" smtClean="0">
                <a:solidFill>
                  <a:srgbClr val="FFFF00"/>
                </a:solidFill>
                <a:latin typeface="Arial" pitchFamily="34" charset="0"/>
                <a:cs typeface="Arial" pitchFamily="34" charset="0"/>
              </a:rPr>
              <a:t>(nel 2° ciclo d’</a:t>
            </a:r>
            <a:r>
              <a:rPr lang="it-IT" sz="2000" dirty="0" err="1" smtClean="0">
                <a:solidFill>
                  <a:srgbClr val="FFFF00"/>
                </a:solidFill>
                <a:latin typeface="Arial" pitchFamily="34" charset="0"/>
                <a:cs typeface="Arial" pitchFamily="34" charset="0"/>
              </a:rPr>
              <a:t>istruz</a:t>
            </a:r>
            <a:r>
              <a:rPr lang="it-IT" sz="2000" dirty="0" smtClean="0">
                <a:solidFill>
                  <a:srgbClr val="FFFF00"/>
                </a:solidFill>
                <a:latin typeface="Arial" pitchFamily="34" charset="0"/>
                <a:cs typeface="Arial" pitchFamily="34" charset="0"/>
              </a:rPr>
              <a:t>.)</a:t>
            </a:r>
          </a:p>
          <a:p>
            <a:endParaRPr lang="it-IT" sz="2000" dirty="0" smtClean="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61976110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6512" y="236"/>
            <a:ext cx="9324528" cy="7417415"/>
          </a:xfrm>
          <a:prstGeom prst="rect">
            <a:avLst/>
          </a:prstGeom>
          <a:solidFill>
            <a:srgbClr val="002060"/>
          </a:solidFill>
        </p:spPr>
        <p:txBody>
          <a:bodyPr wrap="square">
            <a:spAutoFit/>
          </a:bodyPr>
          <a:lstStyle/>
          <a:p>
            <a:endParaRPr lang="it-IT" sz="2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Cioè</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se il </a:t>
            </a:r>
            <a:r>
              <a:rPr lang="it-IT" sz="2800" dirty="0">
                <a:solidFill>
                  <a:srgbClr val="FFFF00"/>
                </a:solidFill>
                <a:latin typeface="Arial" pitchFamily="34" charset="0"/>
                <a:cs typeface="Arial" pitchFamily="34" charset="0"/>
              </a:rPr>
              <a:t>Consiglio di </a:t>
            </a:r>
            <a:r>
              <a:rPr lang="it-IT" sz="2800" dirty="0" smtClean="0">
                <a:solidFill>
                  <a:srgbClr val="FFFF00"/>
                </a:solidFill>
                <a:latin typeface="Arial" pitchFamily="34" charset="0"/>
                <a:cs typeface="Arial" pitchFamily="34" charset="0"/>
              </a:rPr>
              <a:t>Classe ha </a:t>
            </a:r>
            <a:r>
              <a:rPr lang="it-IT" sz="2800" dirty="0">
                <a:solidFill>
                  <a:srgbClr val="FFFF00"/>
                </a:solidFill>
                <a:latin typeface="Arial" pitchFamily="34" charset="0"/>
                <a:cs typeface="Arial" pitchFamily="34" charset="0"/>
              </a:rPr>
              <a:t>deciso </a:t>
            </a:r>
            <a:r>
              <a:rPr lang="it-IT" sz="2000" dirty="0" smtClean="0">
                <a:solidFill>
                  <a:srgbClr val="FFFF00"/>
                </a:solidFill>
                <a:latin typeface="Arial" pitchFamily="34" charset="0"/>
                <a:cs typeface="Arial" pitchFamily="34" charset="0"/>
              </a:rPr>
              <a:t>(e verbalizzato) </a:t>
            </a:r>
            <a:r>
              <a:rPr lang="it-IT" sz="2800" dirty="0">
                <a:solidFill>
                  <a:srgbClr val="FFFF00"/>
                </a:solidFill>
                <a:latin typeface="Arial" pitchFamily="34" charset="0"/>
                <a:cs typeface="Arial" pitchFamily="34" charset="0"/>
              </a:rPr>
              <a:t>che la programmazione contenuta nel PEI è</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da ritenersi nel complesso </a:t>
            </a:r>
            <a:r>
              <a:rPr lang="it-IT" sz="2800" dirty="0">
                <a:solidFill>
                  <a:schemeClr val="bg1"/>
                </a:solidFill>
                <a:latin typeface="Arial" pitchFamily="34" charset="0"/>
                <a:cs typeface="Arial" pitchFamily="34" charset="0"/>
              </a:rPr>
              <a:t>conforme</a:t>
            </a:r>
            <a:r>
              <a:rPr lang="it-IT" sz="2800" dirty="0">
                <a:solidFill>
                  <a:srgbClr val="FFFF00"/>
                </a:solidFill>
                <a:latin typeface="Arial" pitchFamily="34" charset="0"/>
                <a:cs typeface="Arial" pitchFamily="34" charset="0"/>
              </a:rPr>
              <a:t> agli obiettivi didattici previsti dalle Indicazioni nazionali  propri della classe </a:t>
            </a:r>
            <a:r>
              <a:rPr lang="it-IT" sz="2000" dirty="0">
                <a:solidFill>
                  <a:srgbClr val="FFFF00"/>
                </a:solidFill>
                <a:latin typeface="Arial" pitchFamily="34" charset="0"/>
                <a:cs typeface="Arial" pitchFamily="34" charset="0"/>
              </a:rPr>
              <a:t>(ex Programmi ministeriali)</a:t>
            </a:r>
            <a:r>
              <a:rPr lang="it-IT" sz="2800" dirty="0">
                <a:solidFill>
                  <a:srgbClr val="FFFF00"/>
                </a:solidFill>
                <a:latin typeface="Arial" pitchFamily="34" charset="0"/>
                <a:cs typeface="Arial" pitchFamily="34" charset="0"/>
              </a:rPr>
              <a:t> o, comunque, ad essi globalmente riconducibili </a:t>
            </a:r>
            <a:r>
              <a:rPr lang="it-IT" sz="2400" dirty="0">
                <a:solidFill>
                  <a:srgbClr val="FFFF00"/>
                </a:solidFill>
                <a:latin typeface="Arial" pitchFamily="34" charset="0"/>
                <a:cs typeface="Arial" pitchFamily="34" charset="0"/>
              </a:rPr>
              <a:t>(=programmazione semplificata o </a:t>
            </a:r>
            <a:r>
              <a:rPr lang="it-IT" sz="2400" dirty="0" smtClean="0">
                <a:solidFill>
                  <a:srgbClr val="FFFF00"/>
                </a:solidFill>
                <a:latin typeface="Arial" pitchFamily="34" charset="0"/>
                <a:cs typeface="Arial" pitchFamily="34" charset="0"/>
              </a:rPr>
              <a:t>«</a:t>
            </a:r>
            <a:r>
              <a:rPr lang="it-IT" sz="2400" dirty="0" smtClean="0">
                <a:solidFill>
                  <a:schemeClr val="bg1"/>
                </a:solidFill>
                <a:latin typeface="Arial" pitchFamily="34" charset="0"/>
                <a:cs typeface="Arial" pitchFamily="34" charset="0"/>
              </a:rPr>
              <a:t>per </a:t>
            </a:r>
            <a:r>
              <a:rPr lang="it-IT" sz="2400" dirty="0">
                <a:solidFill>
                  <a:schemeClr val="bg1"/>
                </a:solidFill>
                <a:latin typeface="Arial" pitchFamily="34" charset="0"/>
                <a:cs typeface="Arial" pitchFamily="34" charset="0"/>
              </a:rPr>
              <a:t>obiettivi </a:t>
            </a:r>
            <a:r>
              <a:rPr lang="it-IT" sz="2400" dirty="0" smtClean="0">
                <a:solidFill>
                  <a:schemeClr val="bg1"/>
                </a:solidFill>
                <a:latin typeface="Arial" pitchFamily="34" charset="0"/>
                <a:cs typeface="Arial" pitchFamily="34" charset="0"/>
              </a:rPr>
              <a:t>minimi</a:t>
            </a:r>
            <a:r>
              <a:rPr lang="it-IT" sz="2400" dirty="0" smtClean="0">
                <a:solidFill>
                  <a:srgbClr val="FFFF00"/>
                </a:solidFill>
                <a:latin typeface="Arial" pitchFamily="34" charset="0"/>
                <a:cs typeface="Arial" pitchFamily="34" charset="0"/>
              </a:rPr>
              <a:t>»; </a:t>
            </a:r>
            <a:r>
              <a:rPr lang="it-IT" sz="2400" dirty="0" err="1">
                <a:solidFill>
                  <a:srgbClr val="FFFF00"/>
                </a:solidFill>
                <a:latin typeface="Arial" pitchFamily="34" charset="0"/>
                <a:cs typeface="Arial" pitchFamily="34" charset="0"/>
              </a:rPr>
              <a:t>recte</a:t>
            </a:r>
            <a:r>
              <a:rPr lang="it-IT" sz="2400" dirty="0">
                <a:solidFill>
                  <a:srgbClr val="FFFF00"/>
                </a:solidFill>
                <a:latin typeface="Arial" pitchFamily="34" charset="0"/>
                <a:cs typeface="Arial" pitchFamily="34" charset="0"/>
              </a:rPr>
              <a:t>: secondo </a:t>
            </a:r>
            <a:r>
              <a:rPr lang="it-IT" sz="2400" b="1" dirty="0">
                <a:solidFill>
                  <a:schemeClr val="bg1"/>
                </a:solidFill>
                <a:latin typeface="Arial" pitchFamily="34" charset="0"/>
                <a:cs typeface="Arial" pitchFamily="34" charset="0"/>
              </a:rPr>
              <a:t>obiettivi  didattici essenziali ed irrinunciabili </a:t>
            </a:r>
            <a:r>
              <a:rPr lang="it-IT" sz="2400" dirty="0">
                <a:solidFill>
                  <a:srgbClr val="FFFF00"/>
                </a:solidFill>
                <a:latin typeface="Arial" pitchFamily="34" charset="0"/>
                <a:cs typeface="Arial" pitchFamily="34" charset="0"/>
              </a:rPr>
              <a:t>per quell’ordine e grado di </a:t>
            </a:r>
            <a:r>
              <a:rPr lang="it-IT" sz="2400" dirty="0" smtClean="0">
                <a:solidFill>
                  <a:srgbClr val="FFFF00"/>
                </a:solidFill>
                <a:latin typeface="Arial" pitchFamily="34" charset="0"/>
                <a:cs typeface="Arial" pitchFamily="34" charset="0"/>
              </a:rPr>
              <a:t>scuola. Vale </a:t>
            </a:r>
            <a:r>
              <a:rPr lang="it-IT" sz="2400" dirty="0">
                <a:solidFill>
                  <a:srgbClr val="FFFF00"/>
                </a:solidFill>
                <a:latin typeface="Arial" pitchFamily="34" charset="0"/>
                <a:cs typeface="Arial" pitchFamily="34" charset="0"/>
              </a:rPr>
              <a:t>a dire: programma  ed  </a:t>
            </a:r>
            <a:r>
              <a:rPr lang="it-IT" sz="2400" dirty="0" smtClean="0">
                <a:solidFill>
                  <a:srgbClr val="FFFF00"/>
                </a:solidFill>
                <a:latin typeface="Arial" pitchFamily="34" charset="0"/>
                <a:cs typeface="Arial" pitchFamily="34" charset="0"/>
              </a:rPr>
              <a:t>obiettivi </a:t>
            </a:r>
            <a:r>
              <a:rPr lang="it-IT" sz="2400" dirty="0">
                <a:solidFill>
                  <a:srgbClr val="FFFF00"/>
                </a:solidFill>
                <a:latin typeface="Arial" pitchFamily="34" charset="0"/>
                <a:cs typeface="Arial" pitchFamily="34" charset="0"/>
              </a:rPr>
              <a:t>ridotti e limitati ai contenuti essenziali delle discipline o con la </a:t>
            </a:r>
            <a:r>
              <a:rPr lang="it-IT" sz="2400" dirty="0" smtClean="0">
                <a:solidFill>
                  <a:srgbClr val="FFFF00"/>
                </a:solidFill>
                <a:latin typeface="Arial" pitchFamily="34" charset="0"/>
                <a:cs typeface="Arial" pitchFamily="34" charset="0"/>
              </a:rPr>
              <a:t>parziale riduzione </a:t>
            </a:r>
            <a:r>
              <a:rPr lang="it-IT" sz="2400" dirty="0">
                <a:solidFill>
                  <a:srgbClr val="FFFF00"/>
                </a:solidFill>
                <a:latin typeface="Arial" pitchFamily="34" charset="0"/>
                <a:cs typeface="Arial" pitchFamily="34" charset="0"/>
              </a:rPr>
              <a:t>e/o sostituzione dei contenuti, pur ricercando la medesima valenza formativa </a:t>
            </a:r>
            <a:r>
              <a:rPr lang="it-IT" sz="2000" dirty="0">
                <a:solidFill>
                  <a:srgbClr val="FFFF00"/>
                </a:solidFill>
                <a:latin typeface="Arial" pitchFamily="34" charset="0"/>
                <a:cs typeface="Arial" pitchFamily="34" charset="0"/>
              </a:rPr>
              <a:t>(art. 318 </a:t>
            </a:r>
            <a:r>
              <a:rPr lang="it-IT" sz="2000" dirty="0" err="1">
                <a:solidFill>
                  <a:srgbClr val="FFFF00"/>
                </a:solidFill>
                <a:latin typeface="Arial" pitchFamily="34" charset="0"/>
                <a:cs typeface="Arial" pitchFamily="34" charset="0"/>
              </a:rPr>
              <a:t>D.Lgs</a:t>
            </a:r>
            <a:r>
              <a:rPr lang="it-IT" sz="2000" dirty="0">
                <a:solidFill>
                  <a:srgbClr val="FFFF00"/>
                </a:solidFill>
                <a:latin typeface="Arial" pitchFamily="34" charset="0"/>
                <a:cs typeface="Arial" pitchFamily="34" charset="0"/>
              </a:rPr>
              <a:t> n. 297/1994), </a:t>
            </a:r>
            <a:r>
              <a:rPr lang="it-IT" sz="2400" dirty="0">
                <a:solidFill>
                  <a:srgbClr val="FFFF00"/>
                </a:solidFill>
                <a:latin typeface="Arial" pitchFamily="34" charset="0"/>
                <a:cs typeface="Arial" pitchFamily="34" charset="0"/>
              </a:rPr>
              <a:t>ma per il </a:t>
            </a:r>
            <a:r>
              <a:rPr lang="it-IT" sz="2400" dirty="0" err="1">
                <a:solidFill>
                  <a:srgbClr val="FFFF00"/>
                </a:solidFill>
                <a:latin typeface="Arial" pitchFamily="34" charset="0"/>
                <a:cs typeface="Arial" pitchFamily="34" charset="0"/>
              </a:rPr>
              <a:t>CdC</a:t>
            </a:r>
            <a:r>
              <a:rPr lang="it-IT" sz="2400" dirty="0">
                <a:solidFill>
                  <a:srgbClr val="FFFF00"/>
                </a:solidFill>
                <a:latin typeface="Arial" pitchFamily="34" charset="0"/>
                <a:cs typeface="Arial" pitchFamily="34" charset="0"/>
              </a:rPr>
              <a:t> comunque riconducibili ai programmi ministeriali seguiti dalla classe), </a:t>
            </a:r>
            <a:r>
              <a:rPr lang="it-IT" sz="2400" dirty="0" smtClean="0">
                <a:solidFill>
                  <a:srgbClr val="FFFF00"/>
                </a:solidFill>
                <a:latin typeface="Arial" pitchFamily="34" charset="0"/>
                <a:cs typeface="Arial" pitchFamily="34" charset="0"/>
              </a:rPr>
              <a:t>in sede di verifica periodica, finale e d’esame </a:t>
            </a:r>
            <a:r>
              <a:rPr lang="it-IT" sz="2800" dirty="0" smtClean="0">
                <a:solidFill>
                  <a:srgbClr val="FFFF00"/>
                </a:solidFill>
                <a:latin typeface="Arial" pitchFamily="34" charset="0"/>
                <a:cs typeface="Arial" pitchFamily="34" charset="0"/>
              </a:rPr>
              <a:t>possono </a:t>
            </a:r>
            <a:r>
              <a:rPr lang="it-IT" sz="2800" dirty="0">
                <a:solidFill>
                  <a:srgbClr val="FFFF00"/>
                </a:solidFill>
                <a:latin typeface="Arial" pitchFamily="34" charset="0"/>
                <a:cs typeface="Arial" pitchFamily="34" charset="0"/>
              </a:rPr>
              <a:t>essere predisposte </a:t>
            </a:r>
            <a:r>
              <a:rPr lang="it-IT" sz="2800" dirty="0">
                <a:solidFill>
                  <a:schemeClr val="bg1"/>
                </a:solidFill>
                <a:latin typeface="Arial" pitchFamily="34" charset="0"/>
                <a:cs typeface="Arial" pitchFamily="34" charset="0"/>
              </a:rPr>
              <a:t>prove equipollenti </a:t>
            </a:r>
            <a:r>
              <a:rPr lang="it-IT" sz="2800" dirty="0" smtClean="0">
                <a:solidFill>
                  <a:srgbClr val="FFFF00"/>
                </a:solidFill>
                <a:latin typeface="Arial" pitchFamily="34" charset="0"/>
                <a:cs typeface="Arial" pitchFamily="34" charset="0"/>
              </a:rPr>
              <a:t>idonee a valutare i progressi </a:t>
            </a:r>
            <a:r>
              <a:rPr lang="it-IT" sz="2800" dirty="0" err="1" smtClean="0">
                <a:solidFill>
                  <a:srgbClr val="FFFF00"/>
                </a:solidFill>
                <a:latin typeface="Arial" pitchFamily="34" charset="0"/>
                <a:cs typeface="Arial" pitchFamily="34" charset="0"/>
              </a:rPr>
              <a:t>apprenditivi</a:t>
            </a:r>
            <a:r>
              <a:rPr lang="it-IT" sz="2800" dirty="0" smtClean="0">
                <a:solidFill>
                  <a:srgbClr val="FFFF00"/>
                </a:solidFill>
                <a:latin typeface="Arial" pitchFamily="34" charset="0"/>
                <a:cs typeface="Arial" pitchFamily="34" charset="0"/>
              </a:rPr>
              <a:t> dell’alunno</a:t>
            </a:r>
          </a:p>
          <a:p>
            <a:endParaRPr lang="it-IT" sz="2800" dirty="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8499638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850" y="19832"/>
            <a:ext cx="9335378" cy="7048083"/>
          </a:xfrm>
          <a:prstGeom prst="rect">
            <a:avLst/>
          </a:prstGeom>
          <a:solidFill>
            <a:srgbClr val="002060"/>
          </a:solidFill>
        </p:spPr>
        <p:txBody>
          <a:bodyPr wrap="square">
            <a:spAutoFit/>
          </a:bodyPr>
          <a:lstStyle/>
          <a:p>
            <a:r>
              <a:rPr lang="it-IT" sz="2800" dirty="0" smtClean="0">
                <a:latin typeface="Arial" pitchFamily="34" charset="0"/>
                <a:cs typeface="Arial" pitchFamily="34" charset="0"/>
              </a:rPr>
              <a:t>  </a:t>
            </a:r>
            <a:r>
              <a:rPr lang="it-IT" sz="2800" dirty="0" smtClean="0">
                <a:solidFill>
                  <a:srgbClr val="FFFF00"/>
                </a:solidFill>
                <a:latin typeface="Arial" pitchFamily="34" charset="0"/>
                <a:cs typeface="Arial" pitchFamily="34" charset="0"/>
              </a:rPr>
              <a:t>Per cui  </a:t>
            </a:r>
            <a:r>
              <a:rPr lang="it-IT" sz="2800" dirty="0">
                <a:solidFill>
                  <a:srgbClr val="FFFF00"/>
                </a:solidFill>
                <a:latin typeface="Arial" pitchFamily="34" charset="0"/>
                <a:cs typeface="Arial" pitchFamily="34" charset="0"/>
              </a:rPr>
              <a:t>g</a:t>
            </a:r>
            <a:r>
              <a:rPr lang="it-IT" sz="2800" dirty="0" smtClean="0">
                <a:solidFill>
                  <a:srgbClr val="FFFF00"/>
                </a:solidFill>
                <a:latin typeface="Arial" pitchFamily="34" charset="0"/>
                <a:cs typeface="Arial" pitchFamily="34" charset="0"/>
              </a:rPr>
              <a:t>li </a:t>
            </a:r>
            <a:r>
              <a:rPr lang="it-IT" sz="2800" dirty="0">
                <a:solidFill>
                  <a:srgbClr val="FFFF00"/>
                </a:solidFill>
                <a:latin typeface="Arial" pitchFamily="34" charset="0"/>
                <a:cs typeface="Arial" pitchFamily="34" charset="0"/>
              </a:rPr>
              <a:t>alunni partecipano a pieno titolo agli esami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 qualifica/di </a:t>
            </a:r>
            <a:r>
              <a:rPr lang="it-IT" sz="2800" dirty="0">
                <a:solidFill>
                  <a:srgbClr val="FFFF00"/>
                </a:solidFill>
                <a:latin typeface="Arial" pitchFamily="34" charset="0"/>
                <a:cs typeface="Arial" pitchFamily="34" charset="0"/>
              </a:rPr>
              <a:t>stato e </a:t>
            </a:r>
            <a:r>
              <a:rPr lang="it-IT" sz="2800" dirty="0" smtClean="0">
                <a:solidFill>
                  <a:srgbClr val="FFFF00"/>
                </a:solidFill>
                <a:latin typeface="Arial" pitchFamily="34" charset="0"/>
                <a:cs typeface="Arial" pitchFamily="34" charset="0"/>
              </a:rPr>
              <a:t>possono acquisire </a:t>
            </a:r>
            <a:r>
              <a:rPr lang="it-IT" sz="2800" dirty="0">
                <a:solidFill>
                  <a:srgbClr val="FFFF00"/>
                </a:solidFill>
                <a:latin typeface="Arial" pitchFamily="34" charset="0"/>
                <a:cs typeface="Arial" pitchFamily="34" charset="0"/>
              </a:rPr>
              <a:t>il titolo di </a:t>
            </a:r>
            <a:r>
              <a:rPr lang="it-IT" sz="2800" dirty="0" smtClean="0">
                <a:solidFill>
                  <a:srgbClr val="FFFF00"/>
                </a:solidFill>
                <a:latin typeface="Arial" pitchFamily="34" charset="0"/>
                <a:cs typeface="Arial" pitchFamily="34" charset="0"/>
              </a:rPr>
              <a:t>studio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avente </a:t>
            </a:r>
            <a:r>
              <a:rPr lang="it-IT" sz="2800" dirty="0" smtClean="0">
                <a:solidFill>
                  <a:srgbClr val="FFFF00"/>
                </a:solidFill>
                <a:latin typeface="Arial" pitchFamily="34" charset="0"/>
                <a:cs typeface="Arial" pitchFamily="34" charset="0"/>
              </a:rPr>
              <a:t>valore legale</a:t>
            </a:r>
          </a:p>
          <a:p>
            <a:endParaRPr lang="it-IT" sz="8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Durante </a:t>
            </a:r>
            <a:r>
              <a:rPr lang="it-IT" sz="2800" dirty="0">
                <a:solidFill>
                  <a:srgbClr val="FFFF00"/>
                </a:solidFill>
                <a:latin typeface="Arial" pitchFamily="34" charset="0"/>
                <a:cs typeface="Arial" pitchFamily="34" charset="0"/>
              </a:rPr>
              <a:t>lo svolgimento delle prove </a:t>
            </a:r>
            <a:r>
              <a:rPr lang="it-IT" sz="2800" dirty="0" smtClean="0">
                <a:solidFill>
                  <a:srgbClr val="FFFF00"/>
                </a:solidFill>
                <a:latin typeface="Arial" pitchFamily="34" charset="0"/>
                <a:cs typeface="Arial" pitchFamily="34" charset="0"/>
              </a:rPr>
              <a:t>d’esame gli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assistenti </a:t>
            </a:r>
            <a:r>
              <a:rPr lang="it-IT" sz="2800" dirty="0">
                <a:solidFill>
                  <a:srgbClr val="FFFF00"/>
                </a:solidFill>
                <a:latin typeface="Arial" pitchFamily="34" charset="0"/>
                <a:cs typeface="Arial" pitchFamily="34" charset="0"/>
              </a:rPr>
              <a:t>all’autonomia e comunicazione </a:t>
            </a:r>
            <a:r>
              <a:rPr lang="it-IT" sz="2800" dirty="0" smtClean="0">
                <a:solidFill>
                  <a:srgbClr val="FFFF00"/>
                </a:solidFill>
                <a:latin typeface="Arial" pitchFamily="34" charset="0"/>
                <a:cs typeface="Arial" pitchFamily="34" charset="0"/>
              </a:rPr>
              <a:t>possono</a:t>
            </a:r>
          </a:p>
          <a:p>
            <a:r>
              <a:rPr lang="it-IT" sz="2800" dirty="0" smtClean="0">
                <a:solidFill>
                  <a:srgbClr val="FFFF00"/>
                </a:solidFill>
                <a:latin typeface="Arial" pitchFamily="34" charset="0"/>
                <a:cs typeface="Arial" pitchFamily="34" charset="0"/>
              </a:rPr>
              <a:t>  essere </a:t>
            </a:r>
            <a:r>
              <a:rPr lang="it-IT" sz="2800" dirty="0">
                <a:solidFill>
                  <a:srgbClr val="FFFF00"/>
                </a:solidFill>
                <a:latin typeface="Arial" pitchFamily="34" charset="0"/>
                <a:cs typeface="Arial" pitchFamily="34" charset="0"/>
              </a:rPr>
              <a:t>presenti </a:t>
            </a:r>
            <a:r>
              <a:rPr lang="it-IT" sz="2800" dirty="0" smtClean="0">
                <a:solidFill>
                  <a:srgbClr val="FFFF00"/>
                </a:solidFill>
                <a:latin typeface="Arial" pitchFamily="34" charset="0"/>
                <a:cs typeface="Arial" pitchFamily="34" charset="0"/>
              </a:rPr>
              <a:t>solo come facilitatori </a:t>
            </a:r>
            <a:r>
              <a:rPr lang="it-IT" sz="2800" dirty="0">
                <a:solidFill>
                  <a:srgbClr val="FFFF00"/>
                </a:solidFill>
                <a:latin typeface="Arial" pitchFamily="34" charset="0"/>
                <a:cs typeface="Arial" pitchFamily="34" charset="0"/>
              </a:rPr>
              <a:t>della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comunicazione </a:t>
            </a:r>
            <a:r>
              <a:rPr lang="it-IT" sz="2000" dirty="0" smtClean="0">
                <a:solidFill>
                  <a:schemeClr val="bg1"/>
                </a:solidFill>
                <a:latin typeface="Arial" pitchFamily="34" charset="0"/>
                <a:cs typeface="Arial" pitchFamily="34" charset="0"/>
              </a:rPr>
              <a:t>(DM n.170/25.05.1995)</a:t>
            </a:r>
          </a:p>
          <a:p>
            <a:endParaRPr lang="it-IT" sz="2000" dirty="0">
              <a:solidFill>
                <a:schemeClr val="bg1"/>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L’insegnante per le attività di </a:t>
            </a:r>
            <a:r>
              <a:rPr lang="it-IT" sz="2800" dirty="0">
                <a:solidFill>
                  <a:srgbClr val="FFFF00"/>
                </a:solidFill>
                <a:latin typeface="Arial" pitchFamily="34" charset="0"/>
                <a:cs typeface="Arial" pitchFamily="34" charset="0"/>
              </a:rPr>
              <a:t>sostegno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nelle </a:t>
            </a:r>
            <a:r>
              <a:rPr lang="it-IT" sz="2400" dirty="0">
                <a:solidFill>
                  <a:srgbClr val="FFFF00"/>
                </a:solidFill>
                <a:latin typeface="Arial" pitchFamily="34" charset="0"/>
                <a:cs typeface="Arial" pitchFamily="34" charset="0"/>
              </a:rPr>
              <a:t>prove d’esame </a:t>
            </a:r>
            <a:r>
              <a:rPr lang="it-IT" sz="2400" dirty="0" smtClean="0">
                <a:solidFill>
                  <a:srgbClr val="FFFF00"/>
                </a:solidFill>
                <a:latin typeface="Arial" pitchFamily="34" charset="0"/>
                <a:cs typeface="Arial" pitchFamily="34" charset="0"/>
              </a:rPr>
              <a:t>di qualifica (classe terza) fa parte della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Commissione d’esame</a:t>
            </a:r>
            <a:endParaRPr lang="it-IT" sz="2400" dirty="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nell’esame di stato conclusivo (classe quinta) </a:t>
            </a:r>
            <a:r>
              <a:rPr lang="it-IT" sz="2400" dirty="0">
                <a:solidFill>
                  <a:srgbClr val="FFFF00"/>
                </a:solidFill>
                <a:latin typeface="Arial" pitchFamily="34" charset="0"/>
                <a:cs typeface="Arial" pitchFamily="34" charset="0"/>
              </a:rPr>
              <a:t>la presenza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dell’insegnante di sostegno è subordinata </a:t>
            </a:r>
            <a:r>
              <a:rPr lang="it-IT" sz="2400" dirty="0">
                <a:solidFill>
                  <a:srgbClr val="FFFF00"/>
                </a:solidFill>
                <a:latin typeface="Arial" pitchFamily="34" charset="0"/>
                <a:cs typeface="Arial" pitchFamily="34" charset="0"/>
              </a:rPr>
              <a:t>alla nomina del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Presidente della </a:t>
            </a:r>
            <a:r>
              <a:rPr lang="it-IT" sz="2400" dirty="0">
                <a:solidFill>
                  <a:srgbClr val="FFFF00"/>
                </a:solidFill>
                <a:latin typeface="Arial" pitchFamily="34" charset="0"/>
                <a:cs typeface="Arial" pitchFamily="34" charset="0"/>
              </a:rPr>
              <a:t>Commissione </a:t>
            </a:r>
            <a:r>
              <a:rPr lang="it-IT" sz="2400" dirty="0" smtClean="0">
                <a:solidFill>
                  <a:srgbClr val="FFFF00"/>
                </a:solidFill>
                <a:latin typeface="Arial" pitchFamily="34" charset="0"/>
                <a:cs typeface="Arial" pitchFamily="34" charset="0"/>
              </a:rPr>
              <a:t>d’esame se tale presenza è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ritenuta </a:t>
            </a:r>
            <a:r>
              <a:rPr lang="it-IT" sz="2400" dirty="0">
                <a:solidFill>
                  <a:srgbClr val="FFFF00"/>
                </a:solidFill>
                <a:latin typeface="Arial" pitchFamily="34" charset="0"/>
                <a:cs typeface="Arial" pitchFamily="34" charset="0"/>
              </a:rPr>
              <a:t>determinante </a:t>
            </a:r>
            <a:r>
              <a:rPr lang="it-IT" sz="2400" dirty="0" smtClean="0">
                <a:solidFill>
                  <a:srgbClr val="FFFF00"/>
                </a:solidFill>
                <a:latin typeface="Arial" pitchFamily="34" charset="0"/>
                <a:cs typeface="Arial" pitchFamily="34" charset="0"/>
              </a:rPr>
              <a:t>per </a:t>
            </a:r>
            <a:r>
              <a:rPr lang="it-IT" sz="2400" dirty="0">
                <a:solidFill>
                  <a:srgbClr val="FFFF00"/>
                </a:solidFill>
                <a:latin typeface="Arial" pitchFamily="34" charset="0"/>
                <a:cs typeface="Arial" pitchFamily="34" charset="0"/>
              </a:rPr>
              <a:t>lo </a:t>
            </a:r>
            <a:r>
              <a:rPr lang="it-IT" sz="2400" dirty="0" smtClean="0">
                <a:solidFill>
                  <a:srgbClr val="FFFF00"/>
                </a:solidFill>
                <a:latin typeface="Arial" pitchFamily="34" charset="0"/>
                <a:cs typeface="Arial" pitchFamily="34" charset="0"/>
              </a:rPr>
              <a:t>svolgimento delle prove </a:t>
            </a:r>
            <a:r>
              <a:rPr lang="it-IT" sz="2400" dirty="0">
                <a:solidFill>
                  <a:srgbClr val="FFFF00"/>
                </a:solidFill>
                <a:latin typeface="Arial" pitchFamily="34" charset="0"/>
                <a:cs typeface="Arial" pitchFamily="34" charset="0"/>
              </a:rPr>
              <a:t>stessa</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4966174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252520" cy="7417415"/>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2. </a:t>
            </a:r>
            <a:r>
              <a:rPr lang="it-IT" sz="2800" b="1" u="sng" dirty="0" smtClean="0">
                <a:solidFill>
                  <a:schemeClr val="bg1"/>
                </a:solidFill>
                <a:latin typeface="Arial" pitchFamily="34" charset="0"/>
                <a:cs typeface="Arial" pitchFamily="34" charset="0"/>
              </a:rPr>
              <a:t>Nel secondo caso</a:t>
            </a:r>
            <a:r>
              <a:rPr lang="it-IT" sz="2800" b="1" dirty="0">
                <a:solidFill>
                  <a:schemeClr val="bg1"/>
                </a:solidFill>
                <a:latin typeface="Arial" pitchFamily="34" charset="0"/>
                <a:cs typeface="Arial" pitchFamily="34" charset="0"/>
              </a:rPr>
              <a:t> </a:t>
            </a:r>
            <a:r>
              <a:rPr lang="it-IT" dirty="0">
                <a:solidFill>
                  <a:srgbClr val="FFFF00"/>
                </a:solidFill>
                <a:latin typeface="Arial" pitchFamily="34" charset="0"/>
                <a:cs typeface="Arial" pitchFamily="34" charset="0"/>
              </a:rPr>
              <a:t>(=</a:t>
            </a:r>
            <a:r>
              <a:rPr lang="it-IT" sz="2000" dirty="0">
                <a:solidFill>
                  <a:schemeClr val="bg1"/>
                </a:solidFill>
                <a:latin typeface="Arial" pitchFamily="34" charset="0"/>
                <a:cs typeface="Arial" pitchFamily="34" charset="0"/>
              </a:rPr>
              <a:t>programmazione  </a:t>
            </a:r>
            <a:r>
              <a:rPr lang="it-IT" sz="2000" dirty="0" smtClean="0">
                <a:solidFill>
                  <a:schemeClr val="bg1"/>
                </a:solidFill>
                <a:latin typeface="Arial" pitchFamily="34" charset="0"/>
                <a:cs typeface="Arial" pitchFamily="34" charset="0"/>
              </a:rPr>
              <a:t>differenziata</a:t>
            </a:r>
            <a:r>
              <a:rPr lang="it-IT"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il </a:t>
            </a:r>
            <a:r>
              <a:rPr lang="it-IT" sz="2800" dirty="0" err="1">
                <a:solidFill>
                  <a:srgbClr val="FFFF00"/>
                </a:solidFill>
                <a:latin typeface="Arial" pitchFamily="34" charset="0"/>
                <a:cs typeface="Arial" pitchFamily="34" charset="0"/>
              </a:rPr>
              <a:t>CdC</a:t>
            </a:r>
            <a:r>
              <a:rPr lang="it-IT" sz="2800" dirty="0">
                <a:solidFill>
                  <a:srgbClr val="FFFF00"/>
                </a:solidFill>
                <a:latin typeface="Arial" pitchFamily="34" charset="0"/>
                <a:cs typeface="Arial" pitchFamily="34" charset="0"/>
              </a:rPr>
              <a:t> nel PEI </a:t>
            </a:r>
            <a:r>
              <a:rPr lang="it-IT" sz="2800" dirty="0" smtClean="0">
                <a:solidFill>
                  <a:srgbClr val="FFFF00"/>
                </a:solidFill>
                <a:latin typeface="Arial" pitchFamily="34" charset="0"/>
                <a:cs typeface="Arial" pitchFamily="34" charset="0"/>
              </a:rPr>
              <a:t>d’inizio anno scolastico ha deliberato  </a:t>
            </a:r>
            <a:r>
              <a:rPr lang="it-IT" sz="2800" dirty="0">
                <a:solidFill>
                  <a:srgbClr val="FFFF00"/>
                </a:solidFill>
                <a:latin typeface="Arial" pitchFamily="34" charset="0"/>
                <a:cs typeface="Arial" pitchFamily="34" charset="0"/>
              </a:rPr>
              <a:t>un </a:t>
            </a:r>
            <a:r>
              <a:rPr lang="it-IT" sz="2800" dirty="0" smtClean="0">
                <a:solidFill>
                  <a:srgbClr val="FFFF00"/>
                </a:solidFill>
                <a:latin typeface="Arial" pitchFamily="34" charset="0"/>
                <a:cs typeface="Arial" pitchFamily="34" charset="0"/>
              </a:rPr>
              <a:t>percorso d’apprendimento avente obiettivi didattico-formativi </a:t>
            </a:r>
            <a:r>
              <a:rPr lang="it-IT" sz="2800" dirty="0" smtClean="0">
                <a:solidFill>
                  <a:schemeClr val="bg1"/>
                </a:solidFill>
                <a:latin typeface="Arial" pitchFamily="34" charset="0"/>
                <a:cs typeface="Arial" pitchFamily="34" charset="0"/>
              </a:rPr>
              <a:t>del </a:t>
            </a:r>
            <a:r>
              <a:rPr lang="it-IT" sz="2800" dirty="0">
                <a:solidFill>
                  <a:schemeClr val="bg1"/>
                </a:solidFill>
                <a:latin typeface="Arial" pitchFamily="34" charset="0"/>
                <a:cs typeface="Arial" pitchFamily="34" charset="0"/>
              </a:rPr>
              <a:t>tutto </a:t>
            </a:r>
            <a:r>
              <a:rPr lang="it-IT" sz="2800" dirty="0" smtClean="0">
                <a:solidFill>
                  <a:schemeClr val="bg1"/>
                </a:solidFill>
                <a:latin typeface="Arial" pitchFamily="34" charset="0"/>
                <a:cs typeface="Arial" pitchFamily="34" charset="0"/>
              </a:rPr>
              <a:t>differenti </a:t>
            </a:r>
            <a:r>
              <a:rPr lang="it-IT" sz="2800" dirty="0">
                <a:solidFill>
                  <a:srgbClr val="FFFF00"/>
                </a:solidFill>
                <a:latin typeface="Arial" pitchFamily="34" charset="0"/>
                <a:cs typeface="Arial" pitchFamily="34" charset="0"/>
              </a:rPr>
              <a:t>o comunque </a:t>
            </a:r>
            <a:r>
              <a:rPr lang="it-IT" sz="2800" dirty="0">
                <a:solidFill>
                  <a:schemeClr val="bg1"/>
                </a:solidFill>
                <a:latin typeface="Arial" pitchFamily="34" charset="0"/>
                <a:cs typeface="Arial" pitchFamily="34" charset="0"/>
              </a:rPr>
              <a:t>non </a:t>
            </a:r>
            <a:r>
              <a:rPr lang="it-IT" sz="2800" dirty="0" smtClean="0">
                <a:solidFill>
                  <a:schemeClr val="bg1"/>
                </a:solidFill>
                <a:latin typeface="Arial" pitchFamily="34" charset="0"/>
                <a:cs typeface="Arial" pitchFamily="34" charset="0"/>
              </a:rPr>
              <a:t>riconducibili  </a:t>
            </a:r>
            <a:r>
              <a:rPr lang="it-IT" sz="2800" dirty="0">
                <a:solidFill>
                  <a:schemeClr val="bg1"/>
                </a:solidFill>
                <a:latin typeface="Arial" pitchFamily="34" charset="0"/>
                <a:cs typeface="Arial" pitchFamily="34" charset="0"/>
              </a:rPr>
              <a:t>a </a:t>
            </a:r>
            <a:r>
              <a:rPr lang="it-IT" sz="2800" dirty="0" smtClean="0">
                <a:solidFill>
                  <a:schemeClr val="bg1"/>
                </a:solidFill>
                <a:latin typeface="Arial" pitchFamily="34" charset="0"/>
                <a:cs typeface="Arial" pitchFamily="34" charset="0"/>
              </a:rPr>
              <a:t>quelli ministeriali</a:t>
            </a:r>
            <a:r>
              <a:rPr lang="it-IT" sz="2800" dirty="0" smtClean="0">
                <a:solidFill>
                  <a:srgbClr val="FFFF00"/>
                </a:solidFill>
                <a:latin typeface="Arial" pitchFamily="34" charset="0"/>
                <a:cs typeface="Arial" pitchFamily="34" charset="0"/>
              </a:rPr>
              <a:t> seguiti </a:t>
            </a:r>
            <a:r>
              <a:rPr lang="it-IT" sz="2800" dirty="0">
                <a:solidFill>
                  <a:srgbClr val="FFFF00"/>
                </a:solidFill>
                <a:latin typeface="Arial" pitchFamily="34" charset="0"/>
                <a:cs typeface="Arial" pitchFamily="34" charset="0"/>
              </a:rPr>
              <a:t>dalla </a:t>
            </a:r>
            <a:r>
              <a:rPr lang="it-IT" sz="2800" dirty="0" smtClean="0">
                <a:solidFill>
                  <a:srgbClr val="FFFF00"/>
                </a:solidFill>
                <a:latin typeface="Arial" pitchFamily="34" charset="0"/>
                <a:cs typeface="Arial" pitchFamily="34" charset="0"/>
              </a:rPr>
              <a:t>classe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(anche se consente di perseguire obiettivi educativi </a:t>
            </a:r>
            <a:r>
              <a:rPr lang="it-IT" sz="2800" dirty="0">
                <a:solidFill>
                  <a:srgbClr val="FFFF00"/>
                </a:solidFill>
                <a:latin typeface="Arial" pitchFamily="34" charset="0"/>
                <a:cs typeface="Arial" pitchFamily="34" charset="0"/>
              </a:rPr>
              <a:t>comuni alla </a:t>
            </a:r>
            <a:r>
              <a:rPr lang="it-IT" sz="2800" dirty="0" smtClean="0">
                <a:solidFill>
                  <a:srgbClr val="FFFF00"/>
                </a:solidFill>
                <a:latin typeface="Arial" pitchFamily="34" charset="0"/>
                <a:cs typeface="Arial" pitchFamily="34" charset="0"/>
              </a:rPr>
              <a:t>classe </a:t>
            </a:r>
            <a:r>
              <a:rPr lang="it-IT" dirty="0" smtClean="0">
                <a:solidFill>
                  <a:srgbClr val="FFFF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stesso fine educativo</a:t>
            </a:r>
            <a:r>
              <a:rPr lang="it-IT" dirty="0" smtClean="0">
                <a:solidFill>
                  <a:srgbClr val="FFFF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pur utilizzando percorsi </a:t>
            </a:r>
            <a:r>
              <a:rPr lang="it-IT" sz="2800" dirty="0" smtClean="0">
                <a:solidFill>
                  <a:srgbClr val="FFFF00"/>
                </a:solidFill>
                <a:latin typeface="Arial" pitchFamily="34" charset="0"/>
                <a:cs typeface="Arial" pitchFamily="34" charset="0"/>
              </a:rPr>
              <a:t>diversi): la valutazione dello studente disabile sarà riferita unicamente </a:t>
            </a:r>
            <a:r>
              <a:rPr lang="it-IT" sz="2800" dirty="0">
                <a:solidFill>
                  <a:srgbClr val="FFFF00"/>
                </a:solidFill>
                <a:latin typeface="Arial" pitchFamily="34" charset="0"/>
                <a:cs typeface="Arial" pitchFamily="34" charset="0"/>
              </a:rPr>
              <a:t>al suo PEI e </a:t>
            </a:r>
            <a:r>
              <a:rPr lang="it-IT" sz="2800" dirty="0" smtClean="0">
                <a:solidFill>
                  <a:srgbClr val="FFFF00"/>
                </a:solidFill>
                <a:latin typeface="Arial" pitchFamily="34" charset="0"/>
                <a:cs typeface="Arial" pitchFamily="34" charset="0"/>
              </a:rPr>
              <a:t>tale votazione ha valore </a:t>
            </a:r>
            <a:r>
              <a:rPr lang="it-IT" sz="2800" dirty="0">
                <a:solidFill>
                  <a:srgbClr val="FFFF00"/>
                </a:solidFill>
                <a:latin typeface="Arial" pitchFamily="34" charset="0"/>
                <a:cs typeface="Arial" pitchFamily="34" charset="0"/>
              </a:rPr>
              <a:t>legale solo ai fini della prosecuzione degli </a:t>
            </a:r>
            <a:r>
              <a:rPr lang="it-IT" sz="2800" dirty="0" smtClean="0">
                <a:solidFill>
                  <a:srgbClr val="FFFF00"/>
                </a:solidFill>
                <a:latin typeface="Arial" pitchFamily="34" charset="0"/>
                <a:cs typeface="Arial" pitchFamily="34" charset="0"/>
              </a:rPr>
              <a:t>studi, non </a:t>
            </a:r>
            <a:r>
              <a:rPr lang="it-IT" sz="2800" dirty="0">
                <a:solidFill>
                  <a:srgbClr val="FFFF00"/>
                </a:solidFill>
                <a:latin typeface="Arial" pitchFamily="34" charset="0"/>
                <a:cs typeface="Arial" pitchFamily="34" charset="0"/>
              </a:rPr>
              <a:t>nel conseguimento del diploma di qualifica o di </a:t>
            </a:r>
            <a:r>
              <a:rPr lang="it-IT" sz="2800" dirty="0" smtClean="0">
                <a:solidFill>
                  <a:srgbClr val="FFFF00"/>
                </a:solidFill>
                <a:latin typeface="Arial" pitchFamily="34" charset="0"/>
                <a:cs typeface="Arial" pitchFamily="34" charset="0"/>
              </a:rPr>
              <a:t>maturità.</a:t>
            </a:r>
            <a:endParaRPr lang="it-IT" sz="28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In questa fattispecie </a:t>
            </a:r>
            <a:r>
              <a:rPr lang="it-IT" sz="2800" dirty="0">
                <a:solidFill>
                  <a:schemeClr val="bg1"/>
                </a:solidFill>
                <a:latin typeface="Arial" pitchFamily="34" charset="0"/>
                <a:cs typeface="Arial" pitchFamily="34" charset="0"/>
              </a:rPr>
              <a:t>è  necessario il consenso </a:t>
            </a:r>
            <a:r>
              <a:rPr lang="it-IT" sz="2800" dirty="0" smtClean="0">
                <a:solidFill>
                  <a:schemeClr val="bg1"/>
                </a:solidFill>
                <a:latin typeface="Arial" pitchFamily="34" charset="0"/>
                <a:cs typeface="Arial" pitchFamily="34" charset="0"/>
              </a:rPr>
              <a:t>della famiglia</a:t>
            </a:r>
            <a:r>
              <a:rPr lang="it-IT" sz="28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(art. </a:t>
            </a:r>
            <a:r>
              <a:rPr lang="it-IT" sz="2000" dirty="0" smtClean="0">
                <a:solidFill>
                  <a:srgbClr val="FFFF00"/>
                </a:solidFill>
                <a:latin typeface="Arial" pitchFamily="34" charset="0"/>
                <a:cs typeface="Arial" pitchFamily="34" charset="0"/>
              </a:rPr>
              <a:t>15 </a:t>
            </a:r>
            <a:r>
              <a:rPr lang="it-IT" sz="2000" dirty="0">
                <a:solidFill>
                  <a:srgbClr val="FFFF00"/>
                </a:solidFill>
                <a:latin typeface="Arial" pitchFamily="34" charset="0"/>
                <a:cs typeface="Arial" pitchFamily="34" charset="0"/>
              </a:rPr>
              <a:t>c. 5 OM n. 90/2001</a:t>
            </a:r>
            <a:r>
              <a:rPr lang="it-IT" sz="20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la scuola </a:t>
            </a:r>
            <a:r>
              <a:rPr lang="it-IT" sz="2800" dirty="0">
                <a:solidFill>
                  <a:srgbClr val="FFFF00"/>
                </a:solidFill>
                <a:latin typeface="Arial" pitchFamily="34" charset="0"/>
                <a:cs typeface="Arial" pitchFamily="34" charset="0"/>
              </a:rPr>
              <a:t>deve </a:t>
            </a:r>
            <a:r>
              <a:rPr lang="it-IT" sz="2800" dirty="0" smtClean="0">
                <a:solidFill>
                  <a:srgbClr val="FFFF00"/>
                </a:solidFill>
                <a:latin typeface="Arial" pitchFamily="34" charset="0"/>
                <a:cs typeface="Arial" pitchFamily="34" charset="0"/>
              </a:rPr>
              <a:t>dare</a:t>
            </a:r>
          </a:p>
          <a:p>
            <a:r>
              <a:rPr lang="it-IT" sz="2800" dirty="0" smtClean="0">
                <a:solidFill>
                  <a:srgbClr val="FFFF00"/>
                </a:solidFill>
                <a:latin typeface="Arial" pitchFamily="34" charset="0"/>
                <a:cs typeface="Arial" pitchFamily="34" charset="0"/>
              </a:rPr>
              <a:t>immediata </a:t>
            </a:r>
            <a:r>
              <a:rPr lang="it-IT" sz="2800" dirty="0">
                <a:solidFill>
                  <a:srgbClr val="FFFF00"/>
                </a:solidFill>
                <a:latin typeface="Arial" pitchFamily="34" charset="0"/>
                <a:cs typeface="Arial" pitchFamily="34" charset="0"/>
              </a:rPr>
              <a:t>comunicazione scritta alla famiglia, </a:t>
            </a:r>
            <a:r>
              <a:rPr lang="it-IT" sz="2800" dirty="0" smtClean="0">
                <a:solidFill>
                  <a:srgbClr val="FFFF00"/>
                </a:solidFill>
                <a:latin typeface="Arial" pitchFamily="34" charset="0"/>
                <a:cs typeface="Arial" pitchFamily="34" charset="0"/>
              </a:rPr>
              <a:t>fissando</a:t>
            </a:r>
          </a:p>
          <a:p>
            <a:r>
              <a:rPr lang="it-IT" sz="2800" dirty="0" smtClean="0">
                <a:solidFill>
                  <a:srgbClr val="FFFF00"/>
                </a:solidFill>
                <a:latin typeface="Arial" pitchFamily="34" charset="0"/>
                <a:cs typeface="Arial" pitchFamily="34" charset="0"/>
              </a:rPr>
              <a:t>un </a:t>
            </a:r>
            <a:r>
              <a:rPr lang="it-IT" sz="2800" dirty="0">
                <a:solidFill>
                  <a:srgbClr val="FFFF00"/>
                </a:solidFill>
                <a:latin typeface="Arial" pitchFamily="34" charset="0"/>
                <a:cs typeface="Arial" pitchFamily="34" charset="0"/>
              </a:rPr>
              <a:t>termine per manifestare  formalmente il </a:t>
            </a:r>
            <a:r>
              <a:rPr lang="it-IT" sz="2800" dirty="0" smtClean="0">
                <a:solidFill>
                  <a:srgbClr val="FFFF00"/>
                </a:solidFill>
                <a:latin typeface="Arial" pitchFamily="34" charset="0"/>
                <a:cs typeface="Arial" pitchFamily="34" charset="0"/>
              </a:rPr>
              <a:t>proprio</a:t>
            </a:r>
          </a:p>
          <a:p>
            <a:r>
              <a:rPr lang="it-IT" sz="2800" dirty="0" smtClean="0">
                <a:solidFill>
                  <a:srgbClr val="FFFF00"/>
                </a:solidFill>
                <a:latin typeface="Arial" pitchFamily="34" charset="0"/>
                <a:cs typeface="Arial" pitchFamily="34" charset="0"/>
              </a:rPr>
              <a:t>assenso</a:t>
            </a: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0637363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9113"/>
            <a:ext cx="9252520" cy="7171194"/>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NB</a:t>
            </a:r>
            <a:r>
              <a:rPr lang="it-IT" sz="2800" dirty="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E’ indispensabile </a:t>
            </a:r>
            <a:r>
              <a:rPr lang="it-IT" sz="2800" dirty="0">
                <a:solidFill>
                  <a:srgbClr val="FFFF00"/>
                </a:solidFill>
                <a:latin typeface="Arial" pitchFamily="34" charset="0"/>
                <a:cs typeface="Arial" pitchFamily="34" charset="0"/>
              </a:rPr>
              <a:t>una informazione </a:t>
            </a:r>
            <a:r>
              <a:rPr lang="it-IT" sz="2800" dirty="0" smtClean="0">
                <a:solidFill>
                  <a:srgbClr val="FFFF00"/>
                </a:solidFill>
                <a:latin typeface="Arial" pitchFamily="34" charset="0"/>
                <a:cs typeface="Arial" pitchFamily="34" charset="0"/>
              </a:rPr>
              <a:t>alla famiglia</a:t>
            </a:r>
          </a:p>
          <a:p>
            <a:r>
              <a:rPr lang="it-IT" sz="2800" dirty="0" smtClean="0">
                <a:solidFill>
                  <a:schemeClr val="bg1"/>
                </a:solidFill>
                <a:latin typeface="Arial" pitchFamily="34" charset="0"/>
                <a:cs typeface="Arial" pitchFamily="34" charset="0"/>
              </a:rPr>
              <a:t>tempestiva, adeguata </a:t>
            </a:r>
            <a:r>
              <a:rPr lang="it-IT" sz="2800" dirty="0">
                <a:solidFill>
                  <a:schemeClr val="bg1"/>
                </a:solidFill>
                <a:latin typeface="Arial" pitchFamily="34" charset="0"/>
                <a:cs typeface="Arial" pitchFamily="34" charset="0"/>
              </a:rPr>
              <a:t>e </a:t>
            </a:r>
            <a:r>
              <a:rPr lang="it-IT" sz="2800" dirty="0" smtClean="0">
                <a:solidFill>
                  <a:schemeClr val="bg1"/>
                </a:solidFill>
                <a:latin typeface="Arial" pitchFamily="34" charset="0"/>
                <a:cs typeface="Arial" pitchFamily="34" charset="0"/>
              </a:rPr>
              <a:t>puntuale </a:t>
            </a:r>
            <a:r>
              <a:rPr lang="it-IT" sz="2400" dirty="0" smtClean="0">
                <a:solidFill>
                  <a:srgbClr val="FFFF00"/>
                </a:solidFill>
                <a:latin typeface="Arial" pitchFamily="34" charset="0"/>
                <a:cs typeface="Arial" pitchFamily="34" charset="0"/>
              </a:rPr>
              <a:t>(contenente anche</a:t>
            </a:r>
          </a:p>
          <a:p>
            <a:r>
              <a:rPr lang="it-IT" sz="2400" dirty="0" smtClean="0">
                <a:solidFill>
                  <a:srgbClr val="FFFF00"/>
                </a:solidFill>
                <a:latin typeface="Arial" pitchFamily="34" charset="0"/>
                <a:cs typeface="Arial" pitchFamily="34" charset="0"/>
              </a:rPr>
              <a:t>l’indicazione </a:t>
            </a:r>
            <a:r>
              <a:rPr lang="it-IT" sz="2400" dirty="0">
                <a:solidFill>
                  <a:srgbClr val="FFFF00"/>
                </a:solidFill>
                <a:latin typeface="Arial" pitchFamily="34" charset="0"/>
                <a:cs typeface="Arial" pitchFamily="34" charset="0"/>
              </a:rPr>
              <a:t>dettagliata delle conseguenze per il </a:t>
            </a:r>
            <a:r>
              <a:rPr lang="it-IT" sz="2400" dirty="0" smtClean="0">
                <a:solidFill>
                  <a:srgbClr val="FFFF00"/>
                </a:solidFill>
                <a:latin typeface="Arial" pitchFamily="34" charset="0"/>
                <a:cs typeface="Arial" pitchFamily="34" charset="0"/>
              </a:rPr>
              <a:t>mancato</a:t>
            </a:r>
          </a:p>
          <a:p>
            <a:r>
              <a:rPr lang="it-IT" sz="2400" dirty="0" smtClean="0">
                <a:solidFill>
                  <a:srgbClr val="FFFF00"/>
                </a:solidFill>
                <a:latin typeface="Arial" pitchFamily="34" charset="0"/>
                <a:cs typeface="Arial" pitchFamily="34" charset="0"/>
              </a:rPr>
              <a:t>conseguimento </a:t>
            </a:r>
            <a:r>
              <a:rPr lang="it-IT" sz="2400" dirty="0">
                <a:solidFill>
                  <a:srgbClr val="FFFF00"/>
                </a:solidFill>
                <a:latin typeface="Arial" pitchFamily="34" charset="0"/>
                <a:cs typeface="Arial" pitchFamily="34" charset="0"/>
              </a:rPr>
              <a:t>del titolo di studio legale</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In </a:t>
            </a:r>
            <a:r>
              <a:rPr lang="it-IT" sz="2800" dirty="0">
                <a:solidFill>
                  <a:srgbClr val="FFFF00"/>
                </a:solidFill>
                <a:latin typeface="Arial" pitchFamily="34" charset="0"/>
                <a:cs typeface="Arial" pitchFamily="34" charset="0"/>
              </a:rPr>
              <a:t>caso di mancata risposta, la </a:t>
            </a:r>
            <a:r>
              <a:rPr lang="it-IT" sz="2800" dirty="0" smtClean="0">
                <a:solidFill>
                  <a:srgbClr val="FFFF00"/>
                </a:solidFill>
                <a:latin typeface="Arial" pitchFamily="34" charset="0"/>
                <a:cs typeface="Arial" pitchFamily="34" charset="0"/>
              </a:rPr>
              <a:t>differenziazione s</a:t>
            </a:r>
            <a:r>
              <a:rPr lang="it-IT" sz="2800" dirty="0">
                <a:solidFill>
                  <a:srgbClr val="FFFF00"/>
                </a:solidFill>
                <a:latin typeface="Arial" pitchFamily="34" charset="0"/>
                <a:cs typeface="Arial" pitchFamily="34" charset="0"/>
              </a:rPr>
              <a:t>’ intende accettata dalla famiglia; in caso di </a:t>
            </a:r>
            <a:r>
              <a:rPr lang="it-IT" sz="2800" dirty="0" smtClean="0">
                <a:solidFill>
                  <a:srgbClr val="FFFF00"/>
                </a:solidFill>
                <a:latin typeface="Arial" pitchFamily="34" charset="0"/>
                <a:cs typeface="Arial" pitchFamily="34" charset="0"/>
              </a:rPr>
              <a:t>diniego </a:t>
            </a:r>
            <a:r>
              <a:rPr lang="it-IT" sz="2800" dirty="0">
                <a:solidFill>
                  <a:srgbClr val="FFFF00"/>
                </a:solidFill>
                <a:latin typeface="Arial" pitchFamily="34" charset="0"/>
                <a:cs typeface="Arial" pitchFamily="34" charset="0"/>
              </a:rPr>
              <a:t>scritto, l’alunno </a:t>
            </a:r>
            <a:r>
              <a:rPr lang="it-IT" sz="2800" dirty="0" smtClean="0">
                <a:solidFill>
                  <a:srgbClr val="FFFF00"/>
                </a:solidFill>
                <a:latin typeface="Arial" pitchFamily="34" charset="0"/>
                <a:cs typeface="Arial" pitchFamily="34" charset="0"/>
              </a:rPr>
              <a:t>dovrà </a:t>
            </a:r>
            <a:r>
              <a:rPr lang="it-IT" sz="2800" dirty="0">
                <a:solidFill>
                  <a:srgbClr val="FFFF00"/>
                </a:solidFill>
                <a:latin typeface="Arial" pitchFamily="34" charset="0"/>
                <a:cs typeface="Arial" pitchFamily="34" charset="0"/>
              </a:rPr>
              <a:t>seguire la programmazione </a:t>
            </a:r>
            <a:r>
              <a:rPr lang="it-IT" sz="2800" dirty="0" smtClean="0">
                <a:solidFill>
                  <a:srgbClr val="FFFF00"/>
                </a:solidFill>
                <a:latin typeface="Arial" pitchFamily="34" charset="0"/>
                <a:cs typeface="Arial" pitchFamily="34" charset="0"/>
              </a:rPr>
              <a:t>della classe con relativi criteri valutativi.</a:t>
            </a:r>
          </a:p>
          <a:p>
            <a:endParaRPr lang="it-IT" sz="20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La </a:t>
            </a:r>
            <a:r>
              <a:rPr lang="it-IT" sz="2800" dirty="0">
                <a:solidFill>
                  <a:schemeClr val="bg1"/>
                </a:solidFill>
                <a:latin typeface="Arial" pitchFamily="34" charset="0"/>
                <a:cs typeface="Arial" pitchFamily="34" charset="0"/>
              </a:rPr>
              <a:t>programmazione differenziata </a:t>
            </a:r>
            <a:r>
              <a:rPr lang="it-IT" sz="2800" dirty="0">
                <a:solidFill>
                  <a:srgbClr val="FFFF00"/>
                </a:solidFill>
                <a:latin typeface="Arial" pitchFamily="34" charset="0"/>
                <a:cs typeface="Arial" pitchFamily="34" charset="0"/>
              </a:rPr>
              <a:t>consiste in un </a:t>
            </a:r>
            <a:r>
              <a:rPr lang="it-IT" sz="2800" dirty="0" smtClean="0">
                <a:solidFill>
                  <a:srgbClr val="FFFF00"/>
                </a:solidFill>
                <a:latin typeface="Arial" pitchFamily="34" charset="0"/>
                <a:cs typeface="Arial" pitchFamily="34" charset="0"/>
              </a:rPr>
              <a:t>piano </a:t>
            </a:r>
            <a:r>
              <a:rPr lang="it-IT" sz="2800" dirty="0">
                <a:solidFill>
                  <a:srgbClr val="FFFF00"/>
                </a:solidFill>
                <a:latin typeface="Arial" pitchFamily="34" charset="0"/>
                <a:cs typeface="Arial" pitchFamily="34" charset="0"/>
              </a:rPr>
              <a:t>di lavoro personalizzato per l’alunno, incluso nel </a:t>
            </a:r>
            <a:r>
              <a:rPr lang="it-IT" sz="2800" dirty="0" smtClean="0">
                <a:solidFill>
                  <a:srgbClr val="FFFF00"/>
                </a:solidFill>
                <a:latin typeface="Arial" pitchFamily="34" charset="0"/>
                <a:cs typeface="Arial" pitchFamily="34" charset="0"/>
              </a:rPr>
              <a:t>PEI e stilato da </a:t>
            </a:r>
            <a:r>
              <a:rPr lang="it-IT" sz="2800" dirty="0">
                <a:solidFill>
                  <a:srgbClr val="FFFF00"/>
                </a:solidFill>
                <a:latin typeface="Arial" pitchFamily="34" charset="0"/>
                <a:cs typeface="Arial" pitchFamily="34" charset="0"/>
              </a:rPr>
              <a:t>ogni docente del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per ogni </a:t>
            </a:r>
            <a:r>
              <a:rPr lang="it-IT" sz="2800" dirty="0" smtClean="0">
                <a:solidFill>
                  <a:srgbClr val="FFFF00"/>
                </a:solidFill>
                <a:latin typeface="Arial" pitchFamily="34" charset="0"/>
                <a:cs typeface="Arial" pitchFamily="34" charset="0"/>
              </a:rPr>
              <a:t>singola materia: in tal caso, </a:t>
            </a:r>
            <a:r>
              <a:rPr lang="it-IT" sz="2800" dirty="0">
                <a:solidFill>
                  <a:srgbClr val="FFFF00"/>
                </a:solidFill>
                <a:latin typeface="Arial" pitchFamily="34" charset="0"/>
                <a:cs typeface="Arial" pitchFamily="34" charset="0"/>
              </a:rPr>
              <a:t>nelle certificazioni </a:t>
            </a:r>
            <a:r>
              <a:rPr lang="it-IT" sz="2800" dirty="0" smtClean="0">
                <a:solidFill>
                  <a:srgbClr val="FFFF00"/>
                </a:solidFill>
                <a:latin typeface="Arial" pitchFamily="34" charset="0"/>
                <a:cs typeface="Arial" pitchFamily="34" charset="0"/>
              </a:rPr>
              <a:t>rilasciate, ai </a:t>
            </a:r>
            <a:r>
              <a:rPr lang="it-IT" sz="2800" dirty="0">
                <a:solidFill>
                  <a:srgbClr val="FFFF00"/>
                </a:solidFill>
                <a:latin typeface="Arial" pitchFamily="34" charset="0"/>
                <a:cs typeface="Arial" pitchFamily="34" charset="0"/>
              </a:rPr>
              <a:t>voti </a:t>
            </a:r>
            <a:r>
              <a:rPr lang="it-IT" sz="2800" dirty="0" smtClean="0">
                <a:solidFill>
                  <a:srgbClr val="FFFF00"/>
                </a:solidFill>
                <a:latin typeface="Arial" pitchFamily="34" charset="0"/>
                <a:cs typeface="Arial" pitchFamily="34" charset="0"/>
              </a:rPr>
              <a:t>riportati</a:t>
            </a:r>
          </a:p>
          <a:p>
            <a:r>
              <a:rPr lang="it-IT" sz="2800" dirty="0" smtClean="0">
                <a:solidFill>
                  <a:srgbClr val="FFFF00"/>
                </a:solidFill>
                <a:latin typeface="Arial" pitchFamily="34" charset="0"/>
                <a:cs typeface="Arial" pitchFamily="34" charset="0"/>
              </a:rPr>
              <a:t>nello </a:t>
            </a:r>
            <a:r>
              <a:rPr lang="it-IT" sz="2800" dirty="0">
                <a:solidFill>
                  <a:srgbClr val="FFFF00"/>
                </a:solidFill>
                <a:latin typeface="Arial" pitchFamily="34" charset="0"/>
                <a:cs typeface="Arial" pitchFamily="34" charset="0"/>
              </a:rPr>
              <a:t>scrutinio finale e ai punteggi assegnati in </a:t>
            </a:r>
            <a:r>
              <a:rPr lang="it-IT" sz="2800" dirty="0" smtClean="0">
                <a:solidFill>
                  <a:srgbClr val="FFFF00"/>
                </a:solidFill>
                <a:latin typeface="Arial" pitchFamily="34" charset="0"/>
                <a:cs typeface="Arial" pitchFamily="34" charset="0"/>
              </a:rPr>
              <a:t>esito agli </a:t>
            </a:r>
            <a:r>
              <a:rPr lang="it-IT" sz="2800" dirty="0">
                <a:solidFill>
                  <a:srgbClr val="FFFF00"/>
                </a:solidFill>
                <a:latin typeface="Arial" pitchFamily="34" charset="0"/>
                <a:cs typeface="Arial" pitchFamily="34" charset="0"/>
              </a:rPr>
              <a:t>esami si </a:t>
            </a:r>
            <a:r>
              <a:rPr lang="it-IT" sz="2800" dirty="0" smtClean="0">
                <a:solidFill>
                  <a:srgbClr val="FFFF00"/>
                </a:solidFill>
                <a:latin typeface="Arial" pitchFamily="34" charset="0"/>
                <a:cs typeface="Arial" pitchFamily="34" charset="0"/>
              </a:rPr>
              <a:t>aggiunge</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l’indicazione </a:t>
            </a:r>
            <a:r>
              <a:rPr lang="it-IT" sz="2800" dirty="0">
                <a:solidFill>
                  <a:srgbClr val="FFFF00"/>
                </a:solidFill>
                <a:latin typeface="Arial" pitchFamily="34" charset="0"/>
                <a:cs typeface="Arial" pitchFamily="34" charset="0"/>
              </a:rPr>
              <a:t>che la </a:t>
            </a:r>
            <a:r>
              <a:rPr lang="it-IT" sz="2800" dirty="0">
                <a:solidFill>
                  <a:schemeClr val="bg1"/>
                </a:solidFill>
                <a:latin typeface="Arial" pitchFamily="34" charset="0"/>
                <a:cs typeface="Arial" pitchFamily="34" charset="0"/>
              </a:rPr>
              <a:t>votazione è riferita al </a:t>
            </a:r>
            <a:r>
              <a:rPr lang="it-IT" sz="2800" dirty="0" smtClean="0">
                <a:solidFill>
                  <a:schemeClr val="bg1"/>
                </a:solidFill>
                <a:latin typeface="Arial" pitchFamily="34" charset="0"/>
                <a:cs typeface="Arial" pitchFamily="34" charset="0"/>
              </a:rPr>
              <a:t>PEI</a:t>
            </a:r>
            <a:r>
              <a:rPr lang="it-IT" sz="2800" dirty="0" smtClean="0">
                <a:solidFill>
                  <a:srgbClr val="FFFF00"/>
                </a:solidFill>
                <a:latin typeface="Arial" pitchFamily="34" charset="0"/>
                <a:cs typeface="Arial" pitchFamily="34" charset="0"/>
              </a:rPr>
              <a:t> e non </a:t>
            </a:r>
            <a:r>
              <a:rPr lang="it-IT" sz="2800" dirty="0">
                <a:solidFill>
                  <a:srgbClr val="FFFF00"/>
                </a:solidFill>
                <a:latin typeface="Arial" pitchFamily="34" charset="0"/>
                <a:cs typeface="Arial" pitchFamily="34" charset="0"/>
              </a:rPr>
              <a:t>ai programmi ministeriali </a:t>
            </a:r>
            <a:r>
              <a:rPr lang="it-IT" sz="2000" dirty="0" smtClean="0">
                <a:solidFill>
                  <a:srgbClr val="FFFF00"/>
                </a:solidFill>
                <a:latin typeface="Arial" pitchFamily="34" charset="0"/>
                <a:cs typeface="Arial" pitchFamily="34" charset="0"/>
              </a:rPr>
              <a:t>(art</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15 c.6 OM</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n. 90/2001)</a:t>
            </a:r>
          </a:p>
          <a:p>
            <a:endParaRPr lang="it-IT" sz="20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36690485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8041"/>
            <a:ext cx="9252520" cy="6863417"/>
          </a:xfrm>
          <a:prstGeom prst="rect">
            <a:avLst/>
          </a:prstGeom>
          <a:solidFill>
            <a:srgbClr val="002060"/>
          </a:solidFill>
        </p:spPr>
        <p:txBody>
          <a:bodyPr wrap="square">
            <a:spAutoFit/>
          </a:bodyPr>
          <a:lstStyle/>
          <a:p>
            <a:r>
              <a:rPr lang="it-IT" sz="2800" dirty="0" smtClean="0">
                <a:solidFill>
                  <a:srgbClr val="FFFF00"/>
                </a:solidFill>
                <a:latin typeface="Arial" pitchFamily="34" charset="0"/>
                <a:cs typeface="Arial" pitchFamily="34" charset="0"/>
              </a:rPr>
              <a:t> Gli </a:t>
            </a:r>
            <a:r>
              <a:rPr lang="it-IT" sz="2800" dirty="0">
                <a:solidFill>
                  <a:srgbClr val="FFFF00"/>
                </a:solidFill>
                <a:latin typeface="Arial" pitchFamily="34" charset="0"/>
                <a:cs typeface="Arial" pitchFamily="34" charset="0"/>
              </a:rPr>
              <a:t>studenti che seguono la </a:t>
            </a:r>
            <a:r>
              <a:rPr lang="it-IT" sz="2800" dirty="0" smtClean="0">
                <a:solidFill>
                  <a:schemeClr val="bg1"/>
                </a:solidFill>
                <a:latin typeface="Arial" pitchFamily="34" charset="0"/>
                <a:cs typeface="Arial" pitchFamily="34" charset="0"/>
              </a:rPr>
              <a:t>programmazione</a:t>
            </a:r>
          </a:p>
          <a:p>
            <a:r>
              <a:rPr lang="it-IT" sz="2800" dirty="0" smtClean="0">
                <a:solidFill>
                  <a:schemeClr val="bg1"/>
                </a:solidFill>
                <a:latin typeface="Arial" pitchFamily="34" charset="0"/>
                <a:cs typeface="Arial" pitchFamily="34" charset="0"/>
              </a:rPr>
              <a:t> differenziata</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possono partecipare agli esami di </a:t>
            </a:r>
            <a:r>
              <a:rPr lang="it-IT" sz="2800" dirty="0" smtClean="0">
                <a:solidFill>
                  <a:srgbClr val="FFFF00"/>
                </a:solidFill>
                <a:latin typeface="Arial" pitchFamily="34" charset="0"/>
                <a:cs typeface="Arial" pitchFamily="34" charset="0"/>
              </a:rPr>
              <a:t>qualifica</a:t>
            </a: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e di stato, svolgendo prove differenziate omogenee al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percorso </a:t>
            </a:r>
            <a:r>
              <a:rPr lang="it-IT" sz="2800" dirty="0">
                <a:solidFill>
                  <a:srgbClr val="FFFF00"/>
                </a:solidFill>
                <a:latin typeface="Arial" pitchFamily="34" charset="0"/>
                <a:cs typeface="Arial" pitchFamily="34" charset="0"/>
              </a:rPr>
              <a:t>svolto, finalizzate al conseguimento di un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attestato </a:t>
            </a:r>
            <a:r>
              <a:rPr lang="it-IT" sz="2800" dirty="0">
                <a:solidFill>
                  <a:schemeClr val="bg1"/>
                </a:solidFill>
                <a:latin typeface="Arial" pitchFamily="34" charset="0"/>
                <a:cs typeface="Arial" pitchFamily="34" charset="0"/>
              </a:rPr>
              <a:t>delle competenze </a:t>
            </a:r>
            <a:r>
              <a:rPr lang="it-IT" sz="2800" dirty="0" smtClean="0">
                <a:solidFill>
                  <a:schemeClr val="bg1"/>
                </a:solidFill>
                <a:latin typeface="Arial" pitchFamily="34" charset="0"/>
                <a:cs typeface="Arial" pitchFamily="34" charset="0"/>
              </a:rPr>
              <a:t>acquisite</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utilizzabile come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credito formativo</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per la frequenza di corsi </a:t>
            </a:r>
            <a:r>
              <a:rPr lang="it-IT" sz="2800" dirty="0" smtClean="0">
                <a:solidFill>
                  <a:srgbClr val="FFFF00"/>
                </a:solidFill>
                <a:latin typeface="Arial" pitchFamily="34" charset="0"/>
                <a:cs typeface="Arial" pitchFamily="34" charset="0"/>
              </a:rPr>
              <a:t>professionali</a:t>
            </a:r>
          </a:p>
          <a:p>
            <a:r>
              <a:rPr lang="it-IT" sz="2800" dirty="0" smtClean="0">
                <a:solidFill>
                  <a:srgbClr val="FFFF00"/>
                </a:solidFill>
                <a:latin typeface="Arial" pitchFamily="34" charset="0"/>
                <a:cs typeface="Arial" pitchFamily="34" charset="0"/>
              </a:rPr>
              <a:t> regionali </a:t>
            </a:r>
            <a:r>
              <a:rPr lang="it-IT" sz="2000" dirty="0" smtClean="0">
                <a:solidFill>
                  <a:srgbClr val="FFFF00"/>
                </a:solidFill>
                <a:latin typeface="Arial" pitchFamily="34" charset="0"/>
                <a:cs typeface="Arial" pitchFamily="34" charset="0"/>
              </a:rPr>
              <a:t>(art</a:t>
            </a:r>
            <a:r>
              <a:rPr lang="it-IT" sz="2000" dirty="0">
                <a:solidFill>
                  <a:srgbClr val="FFFF00"/>
                </a:solidFill>
                <a:latin typeface="Arial" pitchFamily="34" charset="0"/>
                <a:cs typeface="Arial" pitchFamily="34" charset="0"/>
              </a:rPr>
              <a:t>. 312 e </a:t>
            </a:r>
            <a:r>
              <a:rPr lang="it-IT" sz="2000" dirty="0" err="1" smtClean="0">
                <a:solidFill>
                  <a:srgbClr val="FFFF00"/>
                </a:solidFill>
                <a:latin typeface="Arial" pitchFamily="34" charset="0"/>
                <a:cs typeface="Arial" pitchFamily="34" charset="0"/>
              </a:rPr>
              <a:t>ss</a:t>
            </a:r>
            <a:r>
              <a:rPr lang="it-IT" sz="2000" dirty="0" smtClean="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D. </a:t>
            </a:r>
            <a:r>
              <a:rPr lang="it-IT" sz="2000" dirty="0" err="1">
                <a:solidFill>
                  <a:srgbClr val="FFFF00"/>
                </a:solidFill>
                <a:latin typeface="Arial" pitchFamily="34" charset="0"/>
                <a:cs typeface="Arial" pitchFamily="34" charset="0"/>
              </a:rPr>
              <a:t>L.vo</a:t>
            </a:r>
            <a:r>
              <a:rPr lang="it-IT" sz="2000" dirty="0">
                <a:solidFill>
                  <a:srgbClr val="FFFF00"/>
                </a:solidFill>
                <a:latin typeface="Arial" pitchFamily="34" charset="0"/>
                <a:cs typeface="Arial" pitchFamily="34" charset="0"/>
              </a:rPr>
              <a:t> n. 297/94</a:t>
            </a:r>
            <a:r>
              <a:rPr lang="it-IT" sz="2000" dirty="0" smtClean="0">
                <a:solidFill>
                  <a:srgbClr val="FFFF00"/>
                </a:solidFill>
                <a:latin typeface="Arial" pitchFamily="34" charset="0"/>
                <a:cs typeface="Arial" pitchFamily="34" charset="0"/>
              </a:rPr>
              <a:t>)</a:t>
            </a:r>
          </a:p>
          <a:p>
            <a:endParaRPr lang="it-IT" sz="20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Gli alunni di terza classe degli istituti professionali possono frequentare lezioni ed attività della classe successiva sulla base di un progetto che può prevedere anche percorsi integrati di istruzione e formazione professionale, con la conseguente acquisizione del credito formativo</a:t>
            </a:r>
            <a:r>
              <a:rPr lang="it-IT" sz="2000" dirty="0">
                <a:solidFill>
                  <a:srgbClr val="FFFF00"/>
                </a:solidFill>
                <a:latin typeface="Arial" pitchFamily="34" charset="0"/>
                <a:cs typeface="Arial" pitchFamily="34" charset="0"/>
              </a:rPr>
              <a:t>.( art. </a:t>
            </a:r>
            <a:r>
              <a:rPr lang="it-IT" sz="2000" dirty="0" smtClean="0">
                <a:solidFill>
                  <a:srgbClr val="FFFF00"/>
                </a:solidFill>
                <a:latin typeface="Arial" pitchFamily="34" charset="0"/>
                <a:cs typeface="Arial" pitchFamily="34" charset="0"/>
              </a:rPr>
              <a:t>15 c 4 OM </a:t>
            </a:r>
            <a:r>
              <a:rPr lang="it-IT" sz="2000" dirty="0">
                <a:solidFill>
                  <a:srgbClr val="FFFF00"/>
                </a:solidFill>
                <a:latin typeface="Arial" pitchFamily="34" charset="0"/>
                <a:cs typeface="Arial" pitchFamily="34" charset="0"/>
              </a:rPr>
              <a:t>n. </a:t>
            </a:r>
            <a:r>
              <a:rPr lang="it-IT" sz="2000" dirty="0" smtClean="0">
                <a:solidFill>
                  <a:srgbClr val="FFFF00"/>
                </a:solidFill>
                <a:latin typeface="Arial" pitchFamily="34" charset="0"/>
                <a:cs typeface="Arial" pitchFamily="34" charset="0"/>
              </a:rPr>
              <a:t>90/2001)</a:t>
            </a:r>
          </a:p>
          <a:p>
            <a:r>
              <a:rPr lang="it-IT" sz="2800" dirty="0" smtClean="0">
                <a:solidFill>
                  <a:srgbClr val="FFFF00"/>
                </a:solidFill>
                <a:latin typeface="Arial" pitchFamily="34" charset="0"/>
                <a:cs typeface="Arial" pitchFamily="34" charset="0"/>
              </a:rPr>
              <a:t>Tali percorsi </a:t>
            </a:r>
            <a:r>
              <a:rPr lang="it-IT" sz="2800" dirty="0">
                <a:solidFill>
                  <a:srgbClr val="FFFF00"/>
                </a:solidFill>
                <a:latin typeface="Arial" pitchFamily="34" charset="0"/>
                <a:cs typeface="Arial" pitchFamily="34" charset="0"/>
              </a:rPr>
              <a:t>successivi alla classe </a:t>
            </a:r>
            <a:r>
              <a:rPr lang="it-IT" sz="2800" dirty="0" smtClean="0">
                <a:solidFill>
                  <a:srgbClr val="FFFF00"/>
                </a:solidFill>
                <a:latin typeface="Arial" pitchFamily="34" charset="0"/>
                <a:cs typeface="Arial" pitchFamily="34" charset="0"/>
              </a:rPr>
              <a:t>terza </a:t>
            </a:r>
            <a:r>
              <a:rPr lang="it-IT" sz="2800" dirty="0">
                <a:solidFill>
                  <a:srgbClr val="FFFF00"/>
                </a:solidFill>
                <a:latin typeface="Arial" pitchFamily="34" charset="0"/>
                <a:cs typeface="Arial" pitchFamily="34" charset="0"/>
              </a:rPr>
              <a:t>possono essere programmati senza il possesso del diploma di qualifica</a:t>
            </a:r>
            <a:r>
              <a:rPr lang="it-IT" sz="2800" dirty="0" smtClean="0">
                <a:solidFill>
                  <a:srgbClr val="FFFF00"/>
                </a:solidFill>
                <a:latin typeface="Arial" pitchFamily="34" charset="0"/>
                <a:cs typeface="Arial" pitchFamily="34" charset="0"/>
              </a:rPr>
              <a:t>.</a:t>
            </a:r>
          </a:p>
        </p:txBody>
      </p:sp>
    </p:spTree>
    <p:extLst>
      <p:ext uri="{BB962C8B-B14F-4D97-AF65-F5344CB8AC3E}">
        <p14:creationId xmlns:p14="http://schemas.microsoft.com/office/powerpoint/2010/main" xmlns="" val="15948425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5546"/>
            <a:ext cx="9540552" cy="7109639"/>
          </a:xfrm>
          <a:prstGeom prst="rect">
            <a:avLst/>
          </a:prstGeom>
          <a:solidFill>
            <a:srgbClr val="002060"/>
          </a:solidFill>
        </p:spPr>
        <p:txBody>
          <a:bodyPr wrap="square">
            <a:spAutoFit/>
          </a:bodyPr>
          <a:lstStyle/>
          <a:p>
            <a:r>
              <a:rPr lang="it-IT" sz="2400" dirty="0">
                <a:solidFill>
                  <a:srgbClr val="FFFF00"/>
                </a:solidFill>
                <a:latin typeface="Arial" pitchFamily="34" charset="0"/>
                <a:cs typeface="Arial" pitchFamily="34" charset="0"/>
              </a:rPr>
              <a:t>Di norma, per gli alunni con </a:t>
            </a:r>
            <a:r>
              <a:rPr lang="it-IT" sz="2400" dirty="0" smtClean="0">
                <a:solidFill>
                  <a:srgbClr val="FFFF00"/>
                </a:solidFill>
                <a:latin typeface="Arial" pitchFamily="34" charset="0"/>
                <a:cs typeface="Arial" pitchFamily="34" charset="0"/>
              </a:rPr>
              <a:t>minorazioni </a:t>
            </a:r>
            <a:r>
              <a:rPr lang="it-IT" sz="2400" dirty="0">
                <a:solidFill>
                  <a:srgbClr val="FFFF00"/>
                </a:solidFill>
                <a:latin typeface="Arial" pitchFamily="34" charset="0"/>
                <a:cs typeface="Arial" pitchFamily="34" charset="0"/>
              </a:rPr>
              <a:t>fisiche e/o </a:t>
            </a:r>
            <a:r>
              <a:rPr lang="it-IT" sz="2400" dirty="0" smtClean="0">
                <a:solidFill>
                  <a:srgbClr val="FFFF00"/>
                </a:solidFill>
                <a:latin typeface="Arial" pitchFamily="34" charset="0"/>
                <a:cs typeface="Arial" pitchFamily="34" charset="0"/>
              </a:rPr>
              <a:t>sensoriali, il </a:t>
            </a:r>
            <a:r>
              <a:rPr lang="it-IT" sz="2400" dirty="0" err="1" smtClean="0">
                <a:solidFill>
                  <a:srgbClr val="FFFF00"/>
                </a:solidFill>
                <a:latin typeface="Arial" pitchFamily="34" charset="0"/>
                <a:cs typeface="Arial" pitchFamily="34" charset="0"/>
              </a:rPr>
              <a:t>CdC</a:t>
            </a:r>
            <a:r>
              <a:rPr lang="it-IT" sz="2400" dirty="0" smtClean="0">
                <a:solidFill>
                  <a:srgbClr val="FFFF00"/>
                </a:solidFill>
                <a:latin typeface="Arial" pitchFamily="34" charset="0"/>
                <a:cs typeface="Arial" pitchFamily="34" charset="0"/>
              </a:rPr>
              <a:t> non procede </a:t>
            </a:r>
            <a:r>
              <a:rPr lang="it-IT" sz="2400" dirty="0">
                <a:solidFill>
                  <a:srgbClr val="FFFF00"/>
                </a:solidFill>
                <a:latin typeface="Arial" pitchFamily="34" charset="0"/>
                <a:cs typeface="Arial" pitchFamily="34" charset="0"/>
              </a:rPr>
              <a:t>a valutazione differenziata, </a:t>
            </a:r>
            <a:r>
              <a:rPr lang="it-IT" sz="2400" dirty="0" smtClean="0">
                <a:solidFill>
                  <a:srgbClr val="FFFF00"/>
                </a:solidFill>
                <a:latin typeface="Arial" pitchFamily="34" charset="0"/>
                <a:cs typeface="Arial" pitchFamily="34" charset="0"/>
              </a:rPr>
              <a:t>ma definisce </a:t>
            </a:r>
            <a:r>
              <a:rPr lang="it-IT" sz="2400" dirty="0">
                <a:solidFill>
                  <a:srgbClr val="FFFF00"/>
                </a:solidFill>
                <a:latin typeface="Arial" pitchFamily="34" charset="0"/>
                <a:cs typeface="Arial" pitchFamily="34" charset="0"/>
              </a:rPr>
              <a:t>elusivamente l’uso di particolari strumenti didattici che </a:t>
            </a:r>
            <a:r>
              <a:rPr lang="it-IT" sz="2400" dirty="0" smtClean="0">
                <a:solidFill>
                  <a:srgbClr val="FFFF00"/>
                </a:solidFill>
                <a:latin typeface="Arial" pitchFamily="34" charset="0"/>
                <a:cs typeface="Arial" pitchFamily="34" charset="0"/>
              </a:rPr>
              <a:t>consentano l’apprendimento </a:t>
            </a:r>
            <a:r>
              <a:rPr lang="it-IT" sz="2400" dirty="0">
                <a:solidFill>
                  <a:srgbClr val="FFFF00"/>
                </a:solidFill>
                <a:latin typeface="Arial" pitchFamily="34" charset="0"/>
                <a:cs typeface="Arial" pitchFamily="34" charset="0"/>
              </a:rPr>
              <a:t>e la </a:t>
            </a:r>
            <a:r>
              <a:rPr lang="it-IT" sz="2400" dirty="0" smtClean="0">
                <a:solidFill>
                  <a:srgbClr val="FFFF00"/>
                </a:solidFill>
                <a:latin typeface="Arial" pitchFamily="34" charset="0"/>
                <a:cs typeface="Arial" pitchFamily="34" charset="0"/>
              </a:rPr>
              <a:t>verifica. Invece</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salvo </a:t>
            </a:r>
            <a:r>
              <a:rPr lang="it-IT" sz="2400" dirty="0">
                <a:solidFill>
                  <a:srgbClr val="FFFF00"/>
                </a:solidFill>
                <a:latin typeface="Arial" pitchFamily="34" charset="0"/>
                <a:cs typeface="Arial" pitchFamily="34" charset="0"/>
              </a:rPr>
              <a:t>situazioni eccezionali, </a:t>
            </a:r>
            <a:r>
              <a:rPr lang="it-IT" sz="2400" dirty="0" smtClean="0">
                <a:solidFill>
                  <a:srgbClr val="FFFF00"/>
                </a:solidFill>
                <a:latin typeface="Arial" pitchFamily="34" charset="0"/>
                <a:cs typeface="Arial" pitchFamily="34" charset="0"/>
              </a:rPr>
              <a:t>per gli  </a:t>
            </a:r>
            <a:r>
              <a:rPr lang="it-IT" sz="2400" dirty="0">
                <a:solidFill>
                  <a:srgbClr val="FFFF00"/>
                </a:solidFill>
                <a:latin typeface="Arial" pitchFamily="34" charset="0"/>
                <a:cs typeface="Arial" pitchFamily="34" charset="0"/>
              </a:rPr>
              <a:t>alunni </a:t>
            </a:r>
            <a:r>
              <a:rPr lang="it-IT" sz="2400" dirty="0" smtClean="0">
                <a:solidFill>
                  <a:srgbClr val="FFFF00"/>
                </a:solidFill>
                <a:latin typeface="Arial" pitchFamily="34" charset="0"/>
                <a:cs typeface="Arial" pitchFamily="34" charset="0"/>
              </a:rPr>
              <a:t>con disabilità </a:t>
            </a:r>
            <a:r>
              <a:rPr lang="it-IT" sz="2400" dirty="0">
                <a:solidFill>
                  <a:srgbClr val="FFFF00"/>
                </a:solidFill>
                <a:latin typeface="Arial" pitchFamily="34" charset="0"/>
                <a:cs typeface="Arial" pitchFamily="34" charset="0"/>
              </a:rPr>
              <a:t>cognitive tali da obbligare ad obiettivi del PEI nettamente difformi da quelli dell’ordinamento di studi della </a:t>
            </a:r>
            <a:r>
              <a:rPr lang="it-IT" sz="2400" dirty="0" smtClean="0">
                <a:solidFill>
                  <a:srgbClr val="FFFF00"/>
                </a:solidFill>
                <a:latin typeface="Arial" pitchFamily="34" charset="0"/>
                <a:cs typeface="Arial" pitchFamily="34" charset="0"/>
              </a:rPr>
              <a:t>classe, il </a:t>
            </a:r>
            <a:r>
              <a:rPr lang="it-IT" sz="2400" dirty="0" err="1" smtClean="0">
                <a:solidFill>
                  <a:srgbClr val="FFFF00"/>
                </a:solidFill>
                <a:latin typeface="Arial" pitchFamily="34" charset="0"/>
                <a:cs typeface="Arial" pitchFamily="34" charset="0"/>
              </a:rPr>
              <a:t>CdC</a:t>
            </a:r>
            <a:r>
              <a:rPr lang="it-IT" sz="2400" dirty="0" smtClean="0">
                <a:solidFill>
                  <a:srgbClr val="FFFF00"/>
                </a:solidFill>
                <a:latin typeface="Arial" pitchFamily="34" charset="0"/>
                <a:cs typeface="Arial" pitchFamily="34" charset="0"/>
              </a:rPr>
              <a:t> dichiara differenziata la </a:t>
            </a:r>
            <a:r>
              <a:rPr lang="it-IT" sz="2400" dirty="0">
                <a:solidFill>
                  <a:srgbClr val="FFFF00"/>
                </a:solidFill>
                <a:latin typeface="Arial" pitchFamily="34" charset="0"/>
                <a:cs typeface="Arial" pitchFamily="34" charset="0"/>
              </a:rPr>
              <a:t>programmazione </a:t>
            </a:r>
            <a:r>
              <a:rPr lang="it-IT" sz="2400" dirty="0" smtClean="0">
                <a:solidFill>
                  <a:srgbClr val="FFFF00"/>
                </a:solidFill>
                <a:latin typeface="Arial" pitchFamily="34" charset="0"/>
                <a:cs typeface="Arial" pitchFamily="34" charset="0"/>
              </a:rPr>
              <a:t>(quindi l’alunno non </a:t>
            </a:r>
            <a:r>
              <a:rPr lang="it-IT" sz="2400" dirty="0">
                <a:solidFill>
                  <a:srgbClr val="FFFF00"/>
                </a:solidFill>
                <a:latin typeface="Arial" pitchFamily="34" charset="0"/>
                <a:cs typeface="Arial" pitchFamily="34" charset="0"/>
              </a:rPr>
              <a:t>può conseguire il titolo di </a:t>
            </a:r>
            <a:r>
              <a:rPr lang="it-IT" sz="2400" dirty="0" smtClean="0">
                <a:solidFill>
                  <a:srgbClr val="FFFF00"/>
                </a:solidFill>
                <a:latin typeface="Arial" pitchFamily="34" charset="0"/>
                <a:cs typeface="Arial" pitchFamily="34" charset="0"/>
              </a:rPr>
              <a:t>studio)</a:t>
            </a:r>
            <a:endParaRPr lang="it-IT" sz="24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La famiglia va </a:t>
            </a:r>
            <a:r>
              <a:rPr lang="it-IT" sz="2400" dirty="0" smtClean="0">
                <a:solidFill>
                  <a:srgbClr val="FFFF00"/>
                </a:solidFill>
                <a:latin typeface="Arial" pitchFamily="34" charset="0"/>
                <a:cs typeface="Arial" pitchFamily="34" charset="0"/>
              </a:rPr>
              <a:t>subito informata della scelta del </a:t>
            </a:r>
            <a:r>
              <a:rPr lang="it-IT" sz="2400" dirty="0" err="1" smtClean="0">
                <a:solidFill>
                  <a:srgbClr val="FFFF00"/>
                </a:solidFill>
                <a:latin typeface="Arial" pitchFamily="34" charset="0"/>
                <a:cs typeface="Arial" pitchFamily="34" charset="0"/>
              </a:rPr>
              <a:t>CdC</a:t>
            </a:r>
            <a:r>
              <a:rPr lang="it-IT" sz="2400" dirty="0" smtClean="0">
                <a:solidFill>
                  <a:srgbClr val="FFFF00"/>
                </a:solidFill>
                <a:latin typeface="Arial" pitchFamily="34" charset="0"/>
                <a:cs typeface="Arial" pitchFamily="34" charset="0"/>
              </a:rPr>
              <a:t>. di adottare una programmazione differenziata ed ha titolo per opporvisi</a:t>
            </a:r>
            <a:r>
              <a:rPr lang="it-IT" sz="2400" dirty="0">
                <a:solidFill>
                  <a:srgbClr val="FFFF00"/>
                </a:solidFill>
                <a:latin typeface="Arial" pitchFamily="34" charset="0"/>
                <a:cs typeface="Arial" pitchFamily="34" charset="0"/>
              </a:rPr>
              <a:t>; in questo caso l’alunno </a:t>
            </a:r>
            <a:r>
              <a:rPr lang="it-IT" sz="2400" dirty="0" smtClean="0">
                <a:solidFill>
                  <a:srgbClr val="FFFF00"/>
                </a:solidFill>
                <a:latin typeface="Arial" pitchFamily="34" charset="0"/>
                <a:cs typeface="Arial" pitchFamily="34" charset="0"/>
              </a:rPr>
              <a:t>segue la programmazione del suo </a:t>
            </a:r>
            <a:r>
              <a:rPr lang="it-IT" sz="2400" dirty="0">
                <a:solidFill>
                  <a:srgbClr val="FFFF00"/>
                </a:solidFill>
                <a:latin typeface="Arial" pitchFamily="34" charset="0"/>
                <a:cs typeface="Arial" pitchFamily="34" charset="0"/>
              </a:rPr>
              <a:t>PEI, con </a:t>
            </a:r>
            <a:r>
              <a:rPr lang="it-IT" sz="2400" dirty="0" smtClean="0">
                <a:solidFill>
                  <a:srgbClr val="FFFF00"/>
                </a:solidFill>
                <a:latin typeface="Arial" pitchFamily="34" charset="0"/>
                <a:cs typeface="Arial" pitchFamily="34" charset="0"/>
              </a:rPr>
              <a:t>ogni tutela ivi prevista (sostegno incluso), </a:t>
            </a:r>
            <a:r>
              <a:rPr lang="it-IT" sz="2400" dirty="0">
                <a:solidFill>
                  <a:srgbClr val="FFFF00"/>
                </a:solidFill>
                <a:latin typeface="Arial" pitchFamily="34" charset="0"/>
                <a:cs typeface="Arial" pitchFamily="34" charset="0"/>
              </a:rPr>
              <a:t>ma la valutazione </a:t>
            </a:r>
            <a:r>
              <a:rPr lang="it-IT" sz="2400" dirty="0" smtClean="0">
                <a:solidFill>
                  <a:srgbClr val="FFFF00"/>
                </a:solidFill>
                <a:latin typeface="Arial" pitchFamily="34" charset="0"/>
                <a:cs typeface="Arial" pitchFamily="34" charset="0"/>
              </a:rPr>
              <a:t>avverrà </a:t>
            </a:r>
            <a:r>
              <a:rPr lang="it-IT" sz="2400" dirty="0">
                <a:solidFill>
                  <a:srgbClr val="FFFF00"/>
                </a:solidFill>
                <a:latin typeface="Arial" pitchFamily="34" charset="0"/>
                <a:cs typeface="Arial" pitchFamily="34" charset="0"/>
              </a:rPr>
              <a:t>in base ai criteri definiti per tutta la classe. Alla fine dell’anno, l’alunno che segue una programmazione differenziata viene ammesso alla classe successiva, ma di fatto non </a:t>
            </a:r>
            <a:r>
              <a:rPr lang="it-IT" sz="2400" dirty="0" smtClean="0">
                <a:solidFill>
                  <a:srgbClr val="FFFF00"/>
                </a:solidFill>
                <a:latin typeface="Arial" pitchFamily="34" charset="0"/>
                <a:cs typeface="Arial" pitchFamily="34" charset="0"/>
              </a:rPr>
              <a:t>consegue </a:t>
            </a:r>
            <a:r>
              <a:rPr lang="it-IT" sz="2400" dirty="0">
                <a:solidFill>
                  <a:srgbClr val="FFFF00"/>
                </a:solidFill>
                <a:latin typeface="Arial" pitchFamily="34" charset="0"/>
                <a:cs typeface="Arial" pitchFamily="34" charset="0"/>
              </a:rPr>
              <a:t>la promozione. Sulla pagella andrà annotato che la valutazione è stata effettuata in base al proprio PEI. Nessuna nota particolare va </a:t>
            </a:r>
            <a:r>
              <a:rPr lang="it-IT" sz="2400" dirty="0" smtClean="0">
                <a:solidFill>
                  <a:srgbClr val="FFFF00"/>
                </a:solidFill>
                <a:latin typeface="Arial" pitchFamily="34" charset="0"/>
                <a:cs typeface="Arial" pitchFamily="34" charset="0"/>
              </a:rPr>
              <a:t>inserita </a:t>
            </a:r>
            <a:r>
              <a:rPr lang="it-IT" sz="2400" dirty="0">
                <a:solidFill>
                  <a:srgbClr val="FFFF00"/>
                </a:solidFill>
                <a:latin typeface="Arial" pitchFamily="34" charset="0"/>
                <a:cs typeface="Arial" pitchFamily="34" charset="0"/>
              </a:rPr>
              <a:t>nei tabelloni esposti al pubblico. Al termine del percorso non consegue il diploma ma un attestato dei crediti </a:t>
            </a:r>
            <a:r>
              <a:rPr lang="it-IT" sz="2400" dirty="0" smtClean="0">
                <a:solidFill>
                  <a:srgbClr val="FFFF00"/>
                </a:solidFill>
                <a:latin typeface="Arial" pitchFamily="34" charset="0"/>
                <a:cs typeface="Arial" pitchFamily="34" charset="0"/>
              </a:rPr>
              <a:t>formativi</a:t>
            </a:r>
            <a:endParaRPr lang="it-IT" sz="24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5368290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1087"/>
            <a:ext cx="9288016" cy="6863417"/>
          </a:xfrm>
          <a:prstGeom prst="rect">
            <a:avLst/>
          </a:prstGeom>
          <a:solidFill>
            <a:srgbClr val="002060"/>
          </a:solidFill>
        </p:spPr>
        <p:txBody>
          <a:bodyPr wrap="square">
            <a:spAutoFit/>
          </a:bodyPr>
          <a:lstStyle/>
          <a:p>
            <a:r>
              <a:rPr lang="it-IT" sz="2800" dirty="0" smtClean="0">
                <a:solidFill>
                  <a:srgbClr val="FF0000"/>
                </a:solidFill>
                <a:latin typeface="Arial" pitchFamily="34" charset="0"/>
                <a:cs typeface="Arial" pitchFamily="34" charset="0"/>
              </a:rPr>
              <a:t>-</a:t>
            </a:r>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Poiché</a:t>
            </a:r>
            <a:r>
              <a:rPr lang="it-IT" sz="2800" b="1" dirty="0" smtClean="0">
                <a:solidFill>
                  <a:srgbClr val="FF0000"/>
                </a:solidFill>
                <a:latin typeface="Arial" pitchFamily="34" charset="0"/>
                <a:cs typeface="Arial" pitchFamily="34" charset="0"/>
              </a:rPr>
              <a:t> </a:t>
            </a:r>
            <a:r>
              <a:rPr lang="it-IT" sz="2800" dirty="0">
                <a:solidFill>
                  <a:srgbClr val="FFFF00"/>
                </a:solidFill>
                <a:latin typeface="Arial" pitchFamily="34" charset="0"/>
                <a:cs typeface="Arial" pitchFamily="34" charset="0"/>
              </a:rPr>
              <a:t>a</a:t>
            </a:r>
            <a:r>
              <a:rPr lang="it-IT" sz="2800" dirty="0" smtClean="0">
                <a:solidFill>
                  <a:srgbClr val="FFFF00"/>
                </a:solidFill>
                <a:latin typeface="Arial" pitchFamily="34" charset="0"/>
                <a:cs typeface="Arial" pitchFamily="34" charset="0"/>
              </a:rPr>
              <a:t>l </a:t>
            </a:r>
            <a:r>
              <a:rPr lang="it-IT" sz="2800" dirty="0">
                <a:solidFill>
                  <a:srgbClr val="FFFF00"/>
                </a:solidFill>
                <a:latin typeface="Arial" pitchFamily="34" charset="0"/>
                <a:cs typeface="Arial" pitchFamily="34" charset="0"/>
              </a:rPr>
              <a:t>centro dell’attività scolastica </a:t>
            </a:r>
            <a:r>
              <a:rPr lang="it-IT" sz="2800" dirty="0" smtClean="0">
                <a:solidFill>
                  <a:srgbClr val="FFFF00"/>
                </a:solidFill>
                <a:latin typeface="Arial" pitchFamily="34" charset="0"/>
                <a:cs typeface="Arial" pitchFamily="34" charset="0"/>
              </a:rPr>
              <a:t>resta </a:t>
            </a:r>
            <a:r>
              <a:rPr lang="it-IT" sz="2800" dirty="0">
                <a:solidFill>
                  <a:srgbClr val="FFFF00"/>
                </a:solidFill>
                <a:latin typeface="Arial" pitchFamily="34" charset="0"/>
                <a:cs typeface="Arial" pitchFamily="34" charset="0"/>
              </a:rPr>
              <a:t>sempre </a:t>
            </a:r>
            <a:r>
              <a:rPr lang="it-IT" sz="2800" dirty="0" smtClean="0">
                <a:solidFill>
                  <a:srgbClr val="FFFF00"/>
                </a:solidFill>
                <a:latin typeface="Arial" pitchFamily="34" charset="0"/>
                <a:cs typeface="Arial" pitchFamily="34" charset="0"/>
              </a:rPr>
              <a:t>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comunque </a:t>
            </a:r>
            <a:r>
              <a:rPr lang="it-IT" sz="2800" dirty="0" smtClean="0">
                <a:solidFill>
                  <a:schemeClr val="bg1"/>
                </a:solidFill>
                <a:latin typeface="Arial" pitchFamily="34" charset="0"/>
                <a:cs typeface="Arial" pitchFamily="34" charset="0"/>
              </a:rPr>
              <a:t>l’apprendimento dell’alunno </a:t>
            </a:r>
            <a:r>
              <a:rPr lang="it-IT" sz="2800" dirty="0">
                <a:solidFill>
                  <a:schemeClr val="bg1"/>
                </a:solidFill>
                <a:latin typeface="Arial" pitchFamily="34" charset="0"/>
                <a:cs typeface="Arial" pitchFamily="34" charset="0"/>
              </a:rPr>
              <a:t>e il suo </a:t>
            </a:r>
            <a:r>
              <a:rPr lang="it-IT" sz="2800" dirty="0" smtClean="0">
                <a:solidFill>
                  <a:schemeClr val="bg1"/>
                </a:solidFill>
                <a:latin typeface="Arial" pitchFamily="34" charset="0"/>
                <a:cs typeface="Arial" pitchFamily="34" charset="0"/>
              </a:rPr>
              <a:t>progetto</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a:t>
            </a:r>
            <a:r>
              <a:rPr lang="it-IT" sz="2800" dirty="0">
                <a:solidFill>
                  <a:schemeClr val="bg1"/>
                </a:solidFill>
                <a:latin typeface="Arial" pitchFamily="34" charset="0"/>
                <a:cs typeface="Arial" pitchFamily="34" charset="0"/>
              </a:rPr>
              <a:t>di </a:t>
            </a:r>
            <a:r>
              <a:rPr lang="it-IT" sz="2800" dirty="0" smtClean="0">
                <a:solidFill>
                  <a:schemeClr val="bg1"/>
                </a:solidFill>
                <a:latin typeface="Arial" pitchFamily="34" charset="0"/>
                <a:cs typeface="Arial" pitchFamily="34" charset="0"/>
              </a:rPr>
              <a:t>vita</a:t>
            </a:r>
            <a:r>
              <a:rPr lang="it-IT" sz="2800" dirty="0" smtClean="0">
                <a:solidFill>
                  <a:srgbClr val="FFFF00"/>
                </a:solidFill>
                <a:latin typeface="Arial" pitchFamily="34" charset="0"/>
                <a:cs typeface="Arial" pitchFamily="34" charset="0"/>
              </a:rPr>
              <a:t>,</a:t>
            </a:r>
            <a:r>
              <a:rPr lang="it-IT" sz="2800" dirty="0" smtClean="0">
                <a:solidFill>
                  <a:schemeClr val="bg1"/>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qualora necessario per una sua più adeguata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maturazione, 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può decidere </a:t>
            </a:r>
            <a:r>
              <a:rPr lang="it-IT" sz="2800" dirty="0">
                <a:solidFill>
                  <a:srgbClr val="FFFF00"/>
                </a:solidFill>
                <a:latin typeface="Arial" pitchFamily="34" charset="0"/>
                <a:cs typeface="Arial" pitchFamily="34" charset="0"/>
              </a:rPr>
              <a:t>di </a:t>
            </a:r>
            <a:r>
              <a:rPr lang="it-IT" sz="2800" dirty="0" smtClean="0">
                <a:solidFill>
                  <a:srgbClr val="FFFF00"/>
                </a:solidFill>
                <a:latin typeface="Arial" pitchFamily="34" charset="0"/>
                <a:cs typeface="Arial" pitchFamily="34" charset="0"/>
              </a:rPr>
              <a:t>dedicare un</a:t>
            </a:r>
          </a:p>
          <a:p>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tempo-scuola più esteso </a:t>
            </a:r>
            <a:r>
              <a:rPr lang="it-IT" sz="2800" dirty="0" smtClean="0">
                <a:solidFill>
                  <a:srgbClr val="FFFF00"/>
                </a:solidFill>
                <a:latin typeface="Arial" pitchFamily="34" charset="0"/>
                <a:cs typeface="Arial" pitchFamily="34" charset="0"/>
              </a:rPr>
              <a:t>alle </a:t>
            </a:r>
            <a:r>
              <a:rPr lang="it-IT" sz="2800" dirty="0">
                <a:solidFill>
                  <a:srgbClr val="FFFF00"/>
                </a:solidFill>
                <a:latin typeface="Arial" pitchFamily="34" charset="0"/>
                <a:cs typeface="Arial" pitchFamily="34" charset="0"/>
              </a:rPr>
              <a:t>materie </a:t>
            </a:r>
            <a:r>
              <a:rPr lang="it-IT" sz="2800" dirty="0" smtClean="0">
                <a:solidFill>
                  <a:srgbClr val="FFFF00"/>
                </a:solidFill>
                <a:latin typeface="Arial" pitchFamily="34" charset="0"/>
                <a:cs typeface="Arial" pitchFamily="34" charset="0"/>
              </a:rPr>
              <a:t>caratterizzanti il</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suo </a:t>
            </a:r>
            <a:r>
              <a:rPr lang="it-IT" sz="2800" dirty="0" smtClean="0">
                <a:solidFill>
                  <a:srgbClr val="FFFF00"/>
                </a:solidFill>
                <a:latin typeface="Arial" pitchFamily="34" charset="0"/>
                <a:cs typeface="Arial" pitchFamily="34" charset="0"/>
              </a:rPr>
              <a:t>percorso di studi</a:t>
            </a:r>
          </a:p>
          <a:p>
            <a:endParaRPr lang="it-IT" sz="800" dirty="0" smtClean="0">
              <a:solidFill>
                <a:srgbClr val="FFFF00"/>
              </a:solidFill>
              <a:latin typeface="Arial" pitchFamily="34" charset="0"/>
              <a:cs typeface="Arial" pitchFamily="34" charset="0"/>
            </a:endParaRP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Allo stesso modo  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può prevedere «</a:t>
            </a:r>
            <a:r>
              <a:rPr lang="it-IT" sz="2800" b="1" i="1" dirty="0" smtClean="0">
                <a:solidFill>
                  <a:schemeClr val="bg1"/>
                </a:solidFill>
                <a:latin typeface="Arial" pitchFamily="34" charset="0"/>
                <a:cs typeface="Arial" pitchFamily="34" charset="0"/>
              </a:rPr>
              <a:t>obiettivi </a:t>
            </a:r>
          </a:p>
          <a:p>
            <a:r>
              <a:rPr lang="it-IT" sz="2800" b="1" i="1" dirty="0">
                <a:solidFill>
                  <a:schemeClr val="bg1"/>
                </a:solidFill>
                <a:latin typeface="Arial" pitchFamily="34" charset="0"/>
                <a:cs typeface="Arial" pitchFamily="34" charset="0"/>
              </a:rPr>
              <a:t> </a:t>
            </a:r>
            <a:r>
              <a:rPr lang="it-IT" sz="2800" b="1" i="1" dirty="0" smtClean="0">
                <a:solidFill>
                  <a:schemeClr val="bg1"/>
                </a:solidFill>
                <a:latin typeface="Arial" pitchFamily="34" charset="0"/>
                <a:cs typeface="Arial" pitchFamily="34" charset="0"/>
              </a:rPr>
              <a:t>  minimi</a:t>
            </a:r>
            <a:r>
              <a:rPr lang="it-IT" sz="2800" dirty="0" smtClean="0">
                <a:solidFill>
                  <a:srgbClr val="FFFF00"/>
                </a:solidFill>
                <a:latin typeface="Arial" pitchFamily="34" charset="0"/>
                <a:cs typeface="Arial" pitchFamily="34" charset="0"/>
              </a:rPr>
              <a:t>» fino </a:t>
            </a:r>
            <a:r>
              <a:rPr lang="it-IT" sz="2800" dirty="0">
                <a:solidFill>
                  <a:srgbClr val="FFFF00"/>
                </a:solidFill>
                <a:latin typeface="Arial" pitchFamily="34" charset="0"/>
                <a:cs typeface="Arial" pitchFamily="34" charset="0"/>
              </a:rPr>
              <a:t>alla qualifica e proseguire nell’ultimo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biennio con la programmazione differenziata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(ciò risulta utile specialmente quando non </a:t>
            </a:r>
            <a:r>
              <a:rPr lang="it-IT" sz="2400" dirty="0">
                <a:solidFill>
                  <a:srgbClr val="FFFF00"/>
                </a:solidFill>
                <a:latin typeface="Arial" pitchFamily="34" charset="0"/>
                <a:cs typeface="Arial" pitchFamily="34" charset="0"/>
              </a:rPr>
              <a:t>sussistono i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presupposti di apprendimento </a:t>
            </a:r>
            <a:r>
              <a:rPr lang="it-IT" sz="2400" dirty="0">
                <a:solidFill>
                  <a:srgbClr val="FFFF00"/>
                </a:solidFill>
                <a:latin typeface="Arial" pitchFamily="34" charset="0"/>
                <a:cs typeface="Arial" pitchFamily="34" charset="0"/>
              </a:rPr>
              <a:t>riconducibili globalmente </a:t>
            </a:r>
            <a:r>
              <a:rPr lang="it-IT" sz="2400" dirty="0" smtClean="0">
                <a:solidFill>
                  <a:srgbClr val="FFFF00"/>
                </a:solidFill>
                <a:latin typeface="Arial" pitchFamily="34" charset="0"/>
                <a:cs typeface="Arial" pitchFamily="34" charset="0"/>
              </a:rPr>
              <a:t>ai</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programmi ministeriali </a:t>
            </a:r>
            <a:r>
              <a:rPr lang="it-IT" sz="2400" dirty="0">
                <a:solidFill>
                  <a:srgbClr val="FFFF00"/>
                </a:solidFill>
                <a:latin typeface="Arial" pitchFamily="34" charset="0"/>
                <a:cs typeface="Arial" pitchFamily="34" charset="0"/>
              </a:rPr>
              <a:t>e </a:t>
            </a:r>
            <a:r>
              <a:rPr lang="it-IT" sz="2400" dirty="0" smtClean="0">
                <a:solidFill>
                  <a:srgbClr val="FFFF00"/>
                </a:solidFill>
                <a:latin typeface="Arial" pitchFamily="34" charset="0"/>
                <a:cs typeface="Arial" pitchFamily="34" charset="0"/>
              </a:rPr>
              <a:t>si ritenga </a:t>
            </a:r>
            <a:r>
              <a:rPr lang="it-IT" sz="2400" dirty="0">
                <a:solidFill>
                  <a:srgbClr val="FFFF00"/>
                </a:solidFill>
                <a:latin typeface="Arial" pitchFamily="34" charset="0"/>
                <a:cs typeface="Arial" pitchFamily="34" charset="0"/>
              </a:rPr>
              <a:t>importante </a:t>
            </a:r>
            <a:r>
              <a:rPr lang="it-IT" sz="2400" dirty="0" smtClean="0">
                <a:solidFill>
                  <a:srgbClr val="FFFF00"/>
                </a:solidFill>
                <a:latin typeface="Arial" pitchFamily="34" charset="0"/>
                <a:cs typeface="Arial" pitchFamily="34" charset="0"/>
              </a:rPr>
              <a:t>che l’alunno </a:t>
            </a:r>
            <a:r>
              <a:rPr lang="it-IT" sz="2400" dirty="0">
                <a:solidFill>
                  <a:srgbClr val="FFFF00"/>
                </a:solidFill>
                <a:latin typeface="Arial" pitchFamily="34" charset="0"/>
                <a:cs typeface="Arial" pitchFamily="34" charset="0"/>
              </a:rPr>
              <a:t>maturi </a:t>
            </a:r>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di più o consolidi maggiormente le competenze acquisite</a:t>
            </a:r>
            <a:r>
              <a:rPr lang="it-IT" sz="2400" dirty="0">
                <a:solidFill>
                  <a:srgbClr val="FFFF00"/>
                </a:solidFill>
                <a:latin typeface="Arial" pitchFamily="34" charset="0"/>
                <a:cs typeface="Arial" pitchFamily="34" charset="0"/>
              </a:rPr>
              <a:t>,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migliori la stima </a:t>
            </a:r>
            <a:r>
              <a:rPr lang="it-IT" sz="2400" dirty="0">
                <a:solidFill>
                  <a:srgbClr val="FFFF00"/>
                </a:solidFill>
                <a:latin typeface="Arial" pitchFamily="34" charset="0"/>
                <a:cs typeface="Arial" pitchFamily="34" charset="0"/>
              </a:rPr>
              <a:t>nelle </a:t>
            </a:r>
            <a:r>
              <a:rPr lang="it-IT" sz="2400" dirty="0" smtClean="0">
                <a:solidFill>
                  <a:srgbClr val="FFFF00"/>
                </a:solidFill>
                <a:latin typeface="Arial" pitchFamily="34" charset="0"/>
                <a:cs typeface="Arial" pitchFamily="34" charset="0"/>
              </a:rPr>
              <a:t>proprie capacità, sviluppi </a:t>
            </a:r>
            <a:r>
              <a:rPr lang="it-IT" sz="2400" dirty="0">
                <a:solidFill>
                  <a:srgbClr val="FFFF00"/>
                </a:solidFill>
                <a:latin typeface="Arial" pitchFamily="34" charset="0"/>
                <a:cs typeface="Arial" pitchFamily="34" charset="0"/>
              </a:rPr>
              <a:t>la sua </a:t>
            </a:r>
            <a:r>
              <a:rPr lang="it-IT" sz="2400" dirty="0" smtClean="0">
                <a:solidFill>
                  <a:srgbClr val="FFFF00"/>
                </a:solidFill>
                <a:latin typeface="Arial" pitchFamily="34" charset="0"/>
                <a:cs typeface="Arial" pitchFamily="34" charset="0"/>
              </a:rPr>
              <a:t>crescita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personale </a:t>
            </a:r>
            <a:r>
              <a:rPr lang="it-IT" sz="2400" dirty="0">
                <a:solidFill>
                  <a:srgbClr val="FFFF00"/>
                </a:solidFill>
                <a:latin typeface="Arial" pitchFamily="34" charset="0"/>
                <a:cs typeface="Arial" pitchFamily="34" charset="0"/>
              </a:rPr>
              <a:t>ed </a:t>
            </a:r>
            <a:r>
              <a:rPr lang="it-IT" sz="2400" dirty="0" smtClean="0">
                <a:solidFill>
                  <a:srgbClr val="FFFF00"/>
                </a:solidFill>
                <a:latin typeface="Arial" pitchFamily="34" charset="0"/>
                <a:cs typeface="Arial" pitchFamily="34" charset="0"/>
              </a:rPr>
              <a:t>accresca una maggiore socializzazione)</a:t>
            </a:r>
          </a:p>
          <a:p>
            <a:endParaRPr lang="it-IT" sz="24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8088932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2" y="10100"/>
            <a:ext cx="9144000" cy="6863417"/>
          </a:xfrm>
          <a:prstGeom prst="rect">
            <a:avLst/>
          </a:prstGeom>
          <a:solidFill>
            <a:srgbClr val="002060"/>
          </a:solidFill>
        </p:spPr>
        <p:txBody>
          <a:bodyPr wrap="square">
            <a:spAutoFit/>
          </a:bodyPr>
          <a:lstStyle/>
          <a:p>
            <a:r>
              <a:rPr lang="it-IT" sz="2800" dirty="0" smtClean="0">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Analogamente 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può prevedere </a:t>
            </a:r>
            <a:r>
              <a:rPr lang="it-IT" sz="2800" dirty="0">
                <a:solidFill>
                  <a:srgbClr val="FFFF00"/>
                </a:solidFill>
                <a:latin typeface="Arial" pitchFamily="34" charset="0"/>
                <a:cs typeface="Arial" pitchFamily="34" charset="0"/>
              </a:rPr>
              <a:t>un </a:t>
            </a:r>
            <a:r>
              <a:rPr lang="it-IT" sz="2800" dirty="0" smtClean="0">
                <a:solidFill>
                  <a:srgbClr val="FFFF00"/>
                </a:solidFill>
                <a:latin typeface="Arial" pitchFamily="34" charset="0"/>
                <a:cs typeface="Arial" pitchFamily="34" charset="0"/>
              </a:rPr>
              <a:t>percorso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differenziato nei </a:t>
            </a:r>
            <a:r>
              <a:rPr lang="it-IT" sz="2800" dirty="0">
                <a:solidFill>
                  <a:srgbClr val="FFFF00"/>
                </a:solidFill>
                <a:latin typeface="Arial" pitchFamily="34" charset="0"/>
                <a:cs typeface="Arial" pitchFamily="34" charset="0"/>
              </a:rPr>
              <a:t>primi anni di scuola e -</a:t>
            </a:r>
            <a:r>
              <a:rPr lang="it-IT" sz="2800" dirty="0" smtClean="0">
                <a:solidFill>
                  <a:srgbClr val="FFFF00"/>
                </a:solidFill>
                <a:latin typeface="Arial" pitchFamily="34" charset="0"/>
                <a:cs typeface="Arial" pitchFamily="34" charset="0"/>
              </a:rPr>
              <a:t>ove riscontri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che l’alunno abbia raggiunto </a:t>
            </a:r>
            <a:r>
              <a:rPr lang="it-IT" sz="2800" dirty="0">
                <a:solidFill>
                  <a:srgbClr val="FFFF00"/>
                </a:solidFill>
                <a:latin typeface="Arial" pitchFamily="34" charset="0"/>
                <a:cs typeface="Arial" pitchFamily="34" charset="0"/>
              </a:rPr>
              <a:t>un livello di </a:t>
            </a:r>
            <a:r>
              <a:rPr lang="it-IT" sz="2800" dirty="0" smtClean="0">
                <a:solidFill>
                  <a:srgbClr val="FFFF00"/>
                </a:solidFill>
                <a:latin typeface="Arial" pitchFamily="34" charset="0"/>
                <a:cs typeface="Arial" pitchFamily="34" charset="0"/>
              </a:rPr>
              <a:t>preparazione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conforme </a:t>
            </a:r>
            <a:r>
              <a:rPr lang="it-IT" sz="2800" dirty="0" smtClean="0">
                <a:solidFill>
                  <a:srgbClr val="FFFF00"/>
                </a:solidFill>
                <a:latin typeface="Arial" pitchFamily="34" charset="0"/>
                <a:cs typeface="Arial" pitchFamily="34" charset="0"/>
              </a:rPr>
              <a:t>agli obiettivi </a:t>
            </a:r>
            <a:r>
              <a:rPr lang="it-IT" sz="2800" dirty="0">
                <a:solidFill>
                  <a:srgbClr val="FFFF00"/>
                </a:solidFill>
                <a:latin typeface="Arial" pitchFamily="34" charset="0"/>
                <a:cs typeface="Arial" pitchFamily="34" charset="0"/>
              </a:rPr>
              <a:t>didattici </a:t>
            </a:r>
            <a:r>
              <a:rPr lang="it-IT" sz="2800" dirty="0" smtClean="0">
                <a:solidFill>
                  <a:srgbClr val="FFFF00"/>
                </a:solidFill>
                <a:latin typeface="Arial" pitchFamily="34" charset="0"/>
                <a:cs typeface="Arial" pitchFamily="34" charset="0"/>
              </a:rPr>
              <a:t>previsti dai </a:t>
            </a:r>
            <a:r>
              <a:rPr lang="it-IT" sz="2800" dirty="0">
                <a:solidFill>
                  <a:srgbClr val="FFFF00"/>
                </a:solidFill>
                <a:latin typeface="Arial" pitchFamily="34" charset="0"/>
                <a:cs typeface="Arial" pitchFamily="34" charset="0"/>
              </a:rPr>
              <a:t>programmi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ministeriali o globalmente ad essi corrispondenti-</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passare </a:t>
            </a:r>
            <a:r>
              <a:rPr lang="it-IT" sz="2800" dirty="0" smtClean="0">
                <a:solidFill>
                  <a:srgbClr val="FFFF00"/>
                </a:solidFill>
                <a:latin typeface="Arial" pitchFamily="34" charset="0"/>
                <a:cs typeface="Arial" pitchFamily="34" charset="0"/>
              </a:rPr>
              <a:t>successivamente ad </a:t>
            </a:r>
            <a:r>
              <a:rPr lang="it-IT" sz="2800" dirty="0">
                <a:solidFill>
                  <a:srgbClr val="FFFF00"/>
                </a:solidFill>
                <a:latin typeface="Arial" pitchFamily="34" charset="0"/>
                <a:cs typeface="Arial" pitchFamily="34" charset="0"/>
              </a:rPr>
              <a:t>un </a:t>
            </a:r>
            <a:r>
              <a:rPr lang="it-IT" sz="2800" dirty="0" smtClean="0">
                <a:solidFill>
                  <a:srgbClr val="FFFF00"/>
                </a:solidFill>
                <a:latin typeface="Arial" pitchFamily="34" charset="0"/>
                <a:cs typeface="Arial" pitchFamily="34" charset="0"/>
              </a:rPr>
              <a:t>percorso </a:t>
            </a:r>
            <a:r>
              <a:rPr lang="it-IT" sz="2800" i="1" dirty="0" smtClean="0">
                <a:solidFill>
                  <a:srgbClr val="FFFF00"/>
                </a:solidFill>
                <a:latin typeface="Arial" pitchFamily="34" charset="0"/>
                <a:cs typeface="Arial" pitchFamily="34" charset="0"/>
              </a:rPr>
              <a:t>con obiettivi</a:t>
            </a:r>
          </a:p>
          <a:p>
            <a:r>
              <a:rPr lang="it-IT" sz="2800" i="1" dirty="0">
                <a:solidFill>
                  <a:srgbClr val="FFFF00"/>
                </a:solidFill>
                <a:latin typeface="Arial" pitchFamily="34" charset="0"/>
                <a:cs typeface="Arial" pitchFamily="34" charset="0"/>
              </a:rPr>
              <a:t> </a:t>
            </a:r>
            <a:r>
              <a:rPr lang="it-IT" sz="2800" i="1" dirty="0" smtClean="0">
                <a:solidFill>
                  <a:srgbClr val="FFFF00"/>
                </a:solidFill>
                <a:latin typeface="Arial" pitchFamily="34" charset="0"/>
                <a:cs typeface="Arial" pitchFamily="34" charset="0"/>
              </a:rPr>
              <a:t>   minimi</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senza necessità di </a:t>
            </a:r>
            <a:r>
              <a:rPr lang="it-IT" sz="2800" dirty="0" smtClean="0">
                <a:solidFill>
                  <a:srgbClr val="FFFF00"/>
                </a:solidFill>
                <a:latin typeface="Arial" pitchFamily="34" charset="0"/>
                <a:cs typeface="Arial" pitchFamily="34" charset="0"/>
              </a:rPr>
              <a:t>prove </a:t>
            </a:r>
            <a:r>
              <a:rPr lang="it-IT" sz="2800" dirty="0">
                <a:solidFill>
                  <a:srgbClr val="FFFF00"/>
                </a:solidFill>
                <a:latin typeface="Arial" pitchFamily="34" charset="0"/>
                <a:cs typeface="Arial" pitchFamily="34" charset="0"/>
              </a:rPr>
              <a:t>di idoneità </a:t>
            </a:r>
            <a:r>
              <a:rPr lang="it-IT" sz="2800" dirty="0" smtClean="0">
                <a:solidFill>
                  <a:srgbClr val="FFFF00"/>
                </a:solidFill>
                <a:latin typeface="Arial" pitchFamily="34" charset="0"/>
                <a:cs typeface="Arial" pitchFamily="34" charset="0"/>
              </a:rPr>
              <a:t>relative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alle discipline dell’anno </a:t>
            </a:r>
            <a:r>
              <a:rPr lang="it-IT" sz="2800" dirty="0" smtClean="0">
                <a:solidFill>
                  <a:srgbClr val="FFFF00"/>
                </a:solidFill>
                <a:latin typeface="Arial" pitchFamily="34" charset="0"/>
                <a:cs typeface="Arial" pitchFamily="34" charset="0"/>
              </a:rPr>
              <a:t>o degli </a:t>
            </a:r>
            <a:r>
              <a:rPr lang="it-IT" sz="2800" dirty="0">
                <a:solidFill>
                  <a:srgbClr val="FFFF00"/>
                </a:solidFill>
                <a:latin typeface="Arial" pitchFamily="34" charset="0"/>
                <a:cs typeface="Arial" pitchFamily="34" charset="0"/>
              </a:rPr>
              <a:t>anni </a:t>
            </a:r>
            <a:r>
              <a:rPr lang="it-IT" sz="2800" dirty="0" smtClean="0">
                <a:solidFill>
                  <a:srgbClr val="FFFF00"/>
                </a:solidFill>
                <a:latin typeface="Arial" pitchFamily="34" charset="0"/>
                <a:cs typeface="Arial" pitchFamily="34" charset="0"/>
              </a:rPr>
              <a:t>precedenti</a:t>
            </a:r>
          </a:p>
          <a:p>
            <a:r>
              <a:rPr lang="it-IT" sz="2800" dirty="0" smtClean="0">
                <a:solidFill>
                  <a:srgbClr val="FFFF00"/>
                </a:solidFill>
                <a:latin typeface="Arial" pitchFamily="34" charset="0"/>
                <a:cs typeface="Arial" pitchFamily="34" charset="0"/>
              </a:rPr>
              <a:t>     </a:t>
            </a:r>
            <a:r>
              <a:rPr lang="it-IT" sz="2000" dirty="0" smtClean="0">
                <a:solidFill>
                  <a:schemeClr val="bg1"/>
                </a:solidFill>
                <a:latin typeface="Arial" pitchFamily="34" charset="0"/>
                <a:cs typeface="Arial" pitchFamily="34" charset="0"/>
              </a:rPr>
              <a:t>(art</a:t>
            </a:r>
            <a:r>
              <a:rPr lang="it-IT" sz="2000" dirty="0">
                <a:solidFill>
                  <a:schemeClr val="bg1"/>
                </a:solidFill>
                <a:latin typeface="Arial" pitchFamily="34" charset="0"/>
                <a:cs typeface="Arial" pitchFamily="34" charset="0"/>
              </a:rPr>
              <a:t>. </a:t>
            </a:r>
            <a:r>
              <a:rPr lang="it-IT" sz="2000" dirty="0" smtClean="0">
                <a:solidFill>
                  <a:schemeClr val="bg1"/>
                </a:solidFill>
                <a:latin typeface="Arial" pitchFamily="34" charset="0"/>
                <a:cs typeface="Arial" pitchFamily="34" charset="0"/>
              </a:rPr>
              <a:t>15 c.4 OM n. </a:t>
            </a:r>
            <a:r>
              <a:rPr lang="it-IT" sz="2000" dirty="0">
                <a:solidFill>
                  <a:schemeClr val="bg1"/>
                </a:solidFill>
                <a:latin typeface="Arial" pitchFamily="34" charset="0"/>
                <a:cs typeface="Arial" pitchFamily="34" charset="0"/>
              </a:rPr>
              <a:t>90/2001</a:t>
            </a:r>
            <a:r>
              <a:rPr lang="it-IT" sz="2000" dirty="0" smtClean="0">
                <a:solidFill>
                  <a:schemeClr val="bg1"/>
                </a:solidFill>
                <a:latin typeface="Arial" pitchFamily="34" charset="0"/>
                <a:cs typeface="Arial" pitchFamily="34" charset="0"/>
              </a:rPr>
              <a:t>)</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Cioè: se </a:t>
            </a:r>
            <a:r>
              <a:rPr lang="it-IT" sz="2800" dirty="0">
                <a:solidFill>
                  <a:srgbClr val="FFFF00"/>
                </a:solidFill>
                <a:latin typeface="Arial" pitchFamily="34" charset="0"/>
                <a:cs typeface="Arial" pitchFamily="34" charset="0"/>
              </a:rPr>
              <a:t>si presentano le condizioni, </a:t>
            </a:r>
            <a:r>
              <a:rPr lang="it-IT" sz="2800" dirty="0" smtClean="0">
                <a:solidFill>
                  <a:srgbClr val="FFFF00"/>
                </a:solidFill>
                <a:latin typeface="Arial" pitchFamily="34" charset="0"/>
                <a:cs typeface="Arial" pitchFamily="34" charset="0"/>
              </a:rPr>
              <a:t>il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può</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cambiare </a:t>
            </a:r>
            <a:r>
              <a:rPr lang="it-IT" sz="2800" dirty="0">
                <a:solidFill>
                  <a:srgbClr val="FFFF00"/>
                </a:solidFill>
                <a:latin typeface="Arial" pitchFamily="34" charset="0"/>
                <a:cs typeface="Arial" pitchFamily="34" charset="0"/>
              </a:rPr>
              <a:t>nel percorso </a:t>
            </a:r>
            <a:r>
              <a:rPr lang="it-IT" sz="2800" dirty="0" smtClean="0">
                <a:solidFill>
                  <a:srgbClr val="FFFF00"/>
                </a:solidFill>
                <a:latin typeface="Arial" pitchFamily="34" charset="0"/>
                <a:cs typeface="Arial" pitchFamily="34" charset="0"/>
              </a:rPr>
              <a:t>scolastico </a:t>
            </a:r>
            <a:r>
              <a:rPr lang="it-IT" sz="2800" dirty="0">
                <a:solidFill>
                  <a:srgbClr val="FFFF00"/>
                </a:solidFill>
                <a:latin typeface="Arial" pitchFamily="34" charset="0"/>
                <a:cs typeface="Arial" pitchFamily="34" charset="0"/>
              </a:rPr>
              <a:t>la </a:t>
            </a:r>
            <a:r>
              <a:rPr lang="it-IT" sz="2800" dirty="0" smtClean="0">
                <a:solidFill>
                  <a:srgbClr val="FFFF00"/>
                </a:solidFill>
                <a:latin typeface="Arial" pitchFamily="34" charset="0"/>
                <a:cs typeface="Arial" pitchFamily="34" charset="0"/>
              </a:rPr>
              <a:t>programmazione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da differenziata in </a:t>
            </a:r>
            <a:r>
              <a:rPr lang="it-IT" sz="2800" dirty="0" smtClean="0">
                <a:solidFill>
                  <a:srgbClr val="FFFF00"/>
                </a:solidFill>
                <a:latin typeface="Arial" pitchFamily="34" charset="0"/>
                <a:cs typeface="Arial" pitchFamily="34" charset="0"/>
              </a:rPr>
              <a:t>«</a:t>
            </a:r>
            <a:r>
              <a:rPr lang="it-IT" sz="2800" i="1" dirty="0" smtClean="0">
                <a:solidFill>
                  <a:srgbClr val="FFFF00"/>
                </a:solidFill>
                <a:latin typeface="Arial" pitchFamily="34" charset="0"/>
                <a:cs typeface="Arial" pitchFamily="34" charset="0"/>
              </a:rPr>
              <a:t>con </a:t>
            </a:r>
            <a:r>
              <a:rPr lang="it-IT" sz="2800" i="1" dirty="0">
                <a:solidFill>
                  <a:srgbClr val="FFFF00"/>
                </a:solidFill>
                <a:latin typeface="Arial" pitchFamily="34" charset="0"/>
                <a:cs typeface="Arial" pitchFamily="34" charset="0"/>
              </a:rPr>
              <a:t>obiettivi </a:t>
            </a:r>
            <a:r>
              <a:rPr lang="it-IT" sz="2800" i="1" dirty="0" smtClean="0">
                <a:solidFill>
                  <a:srgbClr val="FFFF00"/>
                </a:solidFill>
                <a:latin typeface="Arial" pitchFamily="34" charset="0"/>
                <a:cs typeface="Arial" pitchFamily="34" charset="0"/>
              </a:rPr>
              <a:t>minimi»</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e </a:t>
            </a:r>
            <a:r>
              <a:rPr lang="it-IT" sz="2800" dirty="0" smtClean="0">
                <a:solidFill>
                  <a:srgbClr val="FFFF00"/>
                </a:solidFill>
                <a:latin typeface="Arial" pitchFamily="34" charset="0"/>
                <a:cs typeface="Arial" pitchFamily="34" charset="0"/>
              </a:rPr>
              <a:t>viceversa</a:t>
            </a:r>
          </a:p>
          <a:p>
            <a:endParaRPr lang="it-IT" sz="2800" dirty="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endParaRPr lang="it-IT" sz="2800" dirty="0" smtClean="0">
              <a:solidFill>
                <a:srgbClr val="FFFF00"/>
              </a:solidFill>
              <a:latin typeface="Arial" pitchFamily="34" charset="0"/>
              <a:cs typeface="Arial" pitchFamily="34" charset="0"/>
            </a:endParaRPr>
          </a:p>
          <a:p>
            <a:endParaRPr lang="it-IT" sz="2000" dirty="0">
              <a:latin typeface="Arial" pitchFamily="34" charset="0"/>
              <a:cs typeface="Arial" pitchFamily="34" charset="0"/>
            </a:endParaRPr>
          </a:p>
        </p:txBody>
      </p:sp>
    </p:spTree>
    <p:extLst>
      <p:ext uri="{BB962C8B-B14F-4D97-AF65-F5344CB8AC3E}">
        <p14:creationId xmlns:p14="http://schemas.microsoft.com/office/powerpoint/2010/main" xmlns="" val="41156943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7417415"/>
          </a:xfrm>
          <a:prstGeom prst="rect">
            <a:avLst/>
          </a:prstGeom>
          <a:solidFill>
            <a:srgbClr val="002060"/>
          </a:solidFill>
        </p:spPr>
        <p:txBody>
          <a:bodyPr wrap="square">
            <a:spAutoFit/>
          </a:bodyPr>
          <a:lstStyle/>
          <a:p>
            <a:r>
              <a:rPr lang="it-IT" sz="2800" dirty="0">
                <a:latin typeface="Arial" pitchFamily="34" charset="0"/>
                <a:cs typeface="Arial" pitchFamily="34" charset="0"/>
              </a:rPr>
              <a:t>* </a:t>
            </a:r>
            <a:r>
              <a:rPr lang="it-IT" sz="2800" dirty="0">
                <a:solidFill>
                  <a:srgbClr val="FFFF00"/>
                </a:solidFill>
                <a:latin typeface="Arial" pitchFamily="34" charset="0"/>
                <a:cs typeface="Arial" pitchFamily="34" charset="0"/>
              </a:rPr>
              <a:t>Gli alunni disabili sostengono le prove dell’esame di </a:t>
            </a:r>
          </a:p>
          <a:p>
            <a:r>
              <a:rPr lang="it-IT" sz="2800" dirty="0">
                <a:solidFill>
                  <a:srgbClr val="FFFF00"/>
                </a:solidFill>
                <a:latin typeface="Arial" pitchFamily="34" charset="0"/>
                <a:cs typeface="Arial" pitchFamily="34" charset="0"/>
              </a:rPr>
              <a:t>   stato conclusivo del 2° ciclo d’istruzione secondo le</a:t>
            </a:r>
          </a:p>
          <a:p>
            <a:r>
              <a:rPr lang="it-IT" sz="2800" dirty="0">
                <a:solidFill>
                  <a:srgbClr val="FFFF00"/>
                </a:solidFill>
                <a:latin typeface="Arial" pitchFamily="34" charset="0"/>
                <a:cs typeface="Arial" pitchFamily="34" charset="0"/>
              </a:rPr>
              <a:t>   modalità previste dall’art. 318 D.L.gs. n. 297/1994 </a:t>
            </a:r>
            <a:r>
              <a:rPr lang="it-IT" sz="2000" dirty="0">
                <a:solidFill>
                  <a:srgbClr val="FF0000"/>
                </a:solidFill>
                <a:latin typeface="Arial" pitchFamily="34" charset="0"/>
                <a:cs typeface="Arial" pitchFamily="34" charset="0"/>
              </a:rPr>
              <a:t>(1</a:t>
            </a:r>
            <a:r>
              <a:rPr lang="it-IT" sz="2000" dirty="0" smtClean="0">
                <a:solidFill>
                  <a:srgbClr val="FF0000"/>
                </a:solidFill>
                <a:latin typeface="Arial" pitchFamily="34" charset="0"/>
                <a:cs typeface="Arial" pitchFamily="34" charset="0"/>
              </a:rPr>
              <a:t>)</a:t>
            </a:r>
          </a:p>
          <a:p>
            <a:endParaRPr lang="it-IT" sz="800" dirty="0">
              <a:solidFill>
                <a:srgbClr val="FF00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Nella </a:t>
            </a:r>
            <a:r>
              <a:rPr lang="it-IT" sz="2800" dirty="0">
                <a:solidFill>
                  <a:srgbClr val="FFFF00"/>
                </a:solidFill>
                <a:latin typeface="Arial" pitchFamily="34" charset="0"/>
                <a:cs typeface="Arial" pitchFamily="34" charset="0"/>
              </a:rPr>
              <a:t>scuola superiore tanto il superamento della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classe</a:t>
            </a:r>
            <a:r>
              <a:rPr lang="it-IT" sz="2800" dirty="0">
                <a:solidFill>
                  <a:srgbClr val="FFFF00"/>
                </a:solidFill>
                <a:latin typeface="Arial" pitchFamily="34" charset="0"/>
                <a:cs typeface="Arial" pitchFamily="34" charset="0"/>
              </a:rPr>
              <a:t>, quanto il conseguimento con valore legale del</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titolo </a:t>
            </a:r>
            <a:r>
              <a:rPr lang="it-IT" sz="2800" dirty="0">
                <a:solidFill>
                  <a:srgbClr val="FFFF00"/>
                </a:solidFill>
                <a:latin typeface="Arial" pitchFamily="34" charset="0"/>
                <a:cs typeface="Arial" pitchFamily="34" charset="0"/>
              </a:rPr>
              <a:t>di studio conseguito (diploma) dipendono dal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livello </a:t>
            </a:r>
            <a:r>
              <a:rPr lang="it-IT" sz="2800" dirty="0">
                <a:solidFill>
                  <a:srgbClr val="FFFF00"/>
                </a:solidFill>
                <a:latin typeface="Arial" pitchFamily="34" charset="0"/>
                <a:cs typeface="Arial" pitchFamily="34" charset="0"/>
              </a:rPr>
              <a:t>raggiunto </a:t>
            </a:r>
            <a:r>
              <a:rPr lang="it-IT" sz="2800" i="1" dirty="0" smtClean="0">
                <a:solidFill>
                  <a:srgbClr val="FFFF00"/>
                </a:solidFill>
                <a:latin typeface="Arial" pitchFamily="34" charset="0"/>
                <a:cs typeface="Arial" pitchFamily="34" charset="0"/>
              </a:rPr>
              <a:t>che </a:t>
            </a:r>
            <a:r>
              <a:rPr lang="it-IT" sz="2800" i="1" dirty="0">
                <a:solidFill>
                  <a:srgbClr val="FFFF00"/>
                </a:solidFill>
                <a:latin typeface="Arial" pitchFamily="34" charset="0"/>
                <a:cs typeface="Arial" pitchFamily="34" charset="0"/>
              </a:rPr>
              <a:t>deve essere </a:t>
            </a:r>
            <a:r>
              <a:rPr lang="it-IT" sz="2800" i="1" dirty="0">
                <a:solidFill>
                  <a:schemeClr val="bg1"/>
                </a:solidFill>
                <a:latin typeface="Arial" pitchFamily="34" charset="0"/>
                <a:cs typeface="Arial" pitchFamily="34" charset="0"/>
              </a:rPr>
              <a:t>corrispondente agli</a:t>
            </a:r>
          </a:p>
          <a:p>
            <a:r>
              <a:rPr lang="it-IT" sz="2800" i="1" dirty="0">
                <a:solidFill>
                  <a:schemeClr val="bg1"/>
                </a:solidFill>
                <a:latin typeface="Arial" pitchFamily="34" charset="0"/>
                <a:cs typeface="Arial" pitchFamily="34" charset="0"/>
              </a:rPr>
              <a:t>   </a:t>
            </a:r>
            <a:r>
              <a:rPr lang="it-IT" sz="2800" i="1" dirty="0" smtClean="0">
                <a:solidFill>
                  <a:schemeClr val="bg1"/>
                </a:solidFill>
                <a:latin typeface="Arial" pitchFamily="34" charset="0"/>
                <a:cs typeface="Arial" pitchFamily="34" charset="0"/>
              </a:rPr>
              <a:t>obiettivi </a:t>
            </a:r>
            <a:r>
              <a:rPr lang="it-IT" sz="2800" i="1" dirty="0">
                <a:solidFill>
                  <a:schemeClr val="bg1"/>
                </a:solidFill>
                <a:latin typeface="Arial" pitchFamily="34" charset="0"/>
                <a:cs typeface="Arial" pitchFamily="34" charset="0"/>
              </a:rPr>
              <a:t>didattici </a:t>
            </a:r>
            <a:r>
              <a:rPr lang="it-IT" sz="2800" i="1" dirty="0" smtClean="0">
                <a:solidFill>
                  <a:schemeClr val="bg1"/>
                </a:solidFill>
                <a:latin typeface="Arial" pitchFamily="34" charset="0"/>
                <a:cs typeface="Arial" pitchFamily="34" charset="0"/>
              </a:rPr>
              <a:t>ministeriali</a:t>
            </a:r>
          </a:p>
          <a:p>
            <a:endParaRPr lang="it-IT" sz="2000" dirty="0">
              <a:solidFill>
                <a:srgbClr val="FFFF00"/>
              </a:solidFill>
              <a:latin typeface="Arial" pitchFamily="34" charset="0"/>
              <a:cs typeface="Arial" pitchFamily="34" charset="0"/>
            </a:endParaRPr>
          </a:p>
          <a:p>
            <a:r>
              <a:rPr lang="it-IT" sz="2000" dirty="0" smtClean="0">
                <a:solidFill>
                  <a:srgbClr val="FF0000"/>
                </a:solidFill>
                <a:latin typeface="Arial" pitchFamily="34" charset="0"/>
                <a:cs typeface="Arial" pitchFamily="34" charset="0"/>
              </a:rPr>
              <a:t>(1</a:t>
            </a:r>
            <a:r>
              <a:rPr lang="it-IT" sz="2000" i="1" dirty="0" smtClean="0">
                <a:solidFill>
                  <a:srgbClr val="FF00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Nella </a:t>
            </a:r>
            <a:r>
              <a:rPr lang="it-IT" sz="2000" i="1" dirty="0">
                <a:solidFill>
                  <a:srgbClr val="FFFF00"/>
                </a:solidFill>
                <a:latin typeface="Arial" pitchFamily="34" charset="0"/>
                <a:cs typeface="Arial" pitchFamily="34" charset="0"/>
              </a:rPr>
              <a:t>valutazione degli alunni handicappati da parte dei docenti è indicato</a:t>
            </a:r>
            <a:r>
              <a:rPr lang="it-IT" sz="2000" i="1" dirty="0" smtClean="0">
                <a:solidFill>
                  <a:srgbClr val="FFFF00"/>
                </a:solidFill>
                <a:latin typeface="Arial" pitchFamily="34" charset="0"/>
                <a:cs typeface="Arial" pitchFamily="34" charset="0"/>
              </a:rPr>
              <a:t>,</a:t>
            </a: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sulla </a:t>
            </a:r>
            <a:r>
              <a:rPr lang="it-IT" sz="2000" i="1" dirty="0">
                <a:solidFill>
                  <a:srgbClr val="FFFF00"/>
                </a:solidFill>
                <a:latin typeface="Arial" pitchFamily="34" charset="0"/>
                <a:cs typeface="Arial" pitchFamily="34" charset="0"/>
              </a:rPr>
              <a:t>base del PEI, per quali discipline siano stati adottati particolari </a:t>
            </a:r>
            <a:r>
              <a:rPr lang="it-IT" sz="2000" i="1" dirty="0" smtClean="0">
                <a:solidFill>
                  <a:srgbClr val="FFFF00"/>
                </a:solidFill>
                <a:latin typeface="Arial" pitchFamily="34" charset="0"/>
                <a:cs typeface="Arial" pitchFamily="34" charset="0"/>
              </a:rPr>
              <a:t> criteri </a:t>
            </a: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didattici</a:t>
            </a:r>
            <a:r>
              <a:rPr lang="it-IT" sz="2000" i="1" dirty="0">
                <a:solidFill>
                  <a:srgbClr val="FFFF00"/>
                </a:solidFill>
                <a:latin typeface="Arial" pitchFamily="34" charset="0"/>
                <a:cs typeface="Arial" pitchFamily="34" charset="0"/>
              </a:rPr>
              <a:t>, quali </a:t>
            </a:r>
            <a:r>
              <a:rPr lang="it-IT" sz="2000" i="1" dirty="0" smtClean="0">
                <a:solidFill>
                  <a:srgbClr val="FFFF00"/>
                </a:solidFill>
                <a:latin typeface="Arial" pitchFamily="34" charset="0"/>
                <a:cs typeface="Arial" pitchFamily="34" charset="0"/>
              </a:rPr>
              <a:t>attività </a:t>
            </a:r>
            <a:r>
              <a:rPr lang="it-IT" sz="2000" i="1" dirty="0">
                <a:solidFill>
                  <a:srgbClr val="FFFF00"/>
                </a:solidFill>
                <a:latin typeface="Arial" pitchFamily="34" charset="0"/>
                <a:cs typeface="Arial" pitchFamily="34" charset="0"/>
              </a:rPr>
              <a:t>integrative  e di sostegno siano state svolte, anche in </a:t>
            </a:r>
            <a:endParaRPr lang="it-IT" sz="2000" i="1" dirty="0" smtClean="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sostituzione parziale dei </a:t>
            </a:r>
            <a:r>
              <a:rPr lang="it-IT" sz="2000" i="1" dirty="0">
                <a:solidFill>
                  <a:srgbClr val="FFFF00"/>
                </a:solidFill>
                <a:latin typeface="Arial" pitchFamily="34" charset="0"/>
                <a:cs typeface="Arial" pitchFamily="34" charset="0"/>
              </a:rPr>
              <a:t>contenuti programmatici di alcune </a:t>
            </a:r>
            <a:r>
              <a:rPr lang="it-IT" sz="2000" i="1" dirty="0" smtClean="0">
                <a:solidFill>
                  <a:srgbClr val="FFFF00"/>
                </a:solidFill>
                <a:latin typeface="Arial" pitchFamily="34" charset="0"/>
                <a:cs typeface="Arial" pitchFamily="34" charset="0"/>
              </a:rPr>
              <a:t>discipline</a:t>
            </a:r>
            <a:endParaRPr lang="it-IT" sz="2000" i="1" dirty="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00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Nell’ambito </a:t>
            </a:r>
            <a:r>
              <a:rPr lang="it-IT" sz="2000" i="1" dirty="0">
                <a:solidFill>
                  <a:srgbClr val="FFFF00"/>
                </a:solidFill>
                <a:latin typeface="Arial" pitchFamily="34" charset="0"/>
                <a:cs typeface="Arial" pitchFamily="34" charset="0"/>
              </a:rPr>
              <a:t>della </a:t>
            </a:r>
            <a:r>
              <a:rPr lang="it-IT" sz="2000" i="1" dirty="0">
                <a:solidFill>
                  <a:schemeClr val="bg1"/>
                </a:solidFill>
                <a:latin typeface="Arial" pitchFamily="34" charset="0"/>
                <a:cs typeface="Arial" pitchFamily="34" charset="0"/>
              </a:rPr>
              <a:t>scuola secondaria di secondo grado</a:t>
            </a:r>
            <a:r>
              <a:rPr lang="it-IT" sz="2000" i="1" dirty="0">
                <a:solidFill>
                  <a:srgbClr val="FFFF00"/>
                </a:solidFill>
                <a:latin typeface="Arial" pitchFamily="34" charset="0"/>
                <a:cs typeface="Arial" pitchFamily="34" charset="0"/>
              </a:rPr>
              <a:t>, per gli alunni </a:t>
            </a:r>
            <a:endParaRPr lang="it-IT" sz="2000" i="1" dirty="0" smtClean="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handicappati sono </a:t>
            </a:r>
            <a:r>
              <a:rPr lang="it-IT" sz="2000" i="1" dirty="0">
                <a:solidFill>
                  <a:srgbClr val="FFFF00"/>
                </a:solidFill>
                <a:latin typeface="Arial" pitchFamily="34" charset="0"/>
                <a:cs typeface="Arial" pitchFamily="34" charset="0"/>
              </a:rPr>
              <a:t>consentite </a:t>
            </a:r>
            <a:r>
              <a:rPr lang="it-IT" sz="2000" i="1" dirty="0">
                <a:solidFill>
                  <a:schemeClr val="bg1"/>
                </a:solidFill>
                <a:latin typeface="Arial" pitchFamily="34" charset="0"/>
                <a:cs typeface="Arial" pitchFamily="34" charset="0"/>
              </a:rPr>
              <a:t>prove equipollenti e tempi più lunghi </a:t>
            </a:r>
            <a:r>
              <a:rPr lang="it-IT" sz="2000" i="1" dirty="0">
                <a:solidFill>
                  <a:srgbClr val="FFFF00"/>
                </a:solidFill>
                <a:latin typeface="Arial" pitchFamily="34" charset="0"/>
                <a:cs typeface="Arial" pitchFamily="34" charset="0"/>
              </a:rPr>
              <a:t>per </a:t>
            </a:r>
            <a:endParaRPr lang="it-IT" sz="2000" i="1" dirty="0" smtClean="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l’effettuazione </a:t>
            </a:r>
            <a:r>
              <a:rPr lang="it-IT" sz="2000" i="1" dirty="0">
                <a:solidFill>
                  <a:srgbClr val="FFFF00"/>
                </a:solidFill>
                <a:latin typeface="Arial" pitchFamily="34" charset="0"/>
                <a:cs typeface="Arial" pitchFamily="34" charset="0"/>
              </a:rPr>
              <a:t>delle prove </a:t>
            </a:r>
            <a:r>
              <a:rPr lang="it-IT" sz="2000" i="1" dirty="0" smtClean="0">
                <a:solidFill>
                  <a:srgbClr val="FFFF00"/>
                </a:solidFill>
                <a:latin typeface="Arial" pitchFamily="34" charset="0"/>
                <a:cs typeface="Arial" pitchFamily="34" charset="0"/>
              </a:rPr>
              <a:t>e </a:t>
            </a:r>
            <a:r>
              <a:rPr lang="it-IT" sz="2000" i="1" dirty="0">
                <a:solidFill>
                  <a:schemeClr val="bg1"/>
                </a:solidFill>
                <a:latin typeface="Arial" pitchFamily="34" charset="0"/>
                <a:cs typeface="Arial" pitchFamily="34" charset="0"/>
              </a:rPr>
              <a:t>la presenza di assistenti per l’autonomia e la </a:t>
            </a:r>
            <a:endParaRPr lang="it-IT" sz="2000" i="1" dirty="0" smtClean="0">
              <a:solidFill>
                <a:schemeClr val="bg1"/>
              </a:solidFill>
              <a:latin typeface="Arial" pitchFamily="34" charset="0"/>
              <a:cs typeface="Arial" pitchFamily="34" charset="0"/>
            </a:endParaRPr>
          </a:p>
          <a:p>
            <a:r>
              <a:rPr lang="it-IT" sz="2000" i="1" dirty="0">
                <a:solidFill>
                  <a:schemeClr val="bg1"/>
                </a:solidFill>
                <a:latin typeface="Arial" pitchFamily="34" charset="0"/>
                <a:cs typeface="Arial" pitchFamily="34" charset="0"/>
              </a:rPr>
              <a:t> </a:t>
            </a:r>
            <a:r>
              <a:rPr lang="it-IT" sz="2000" i="1" dirty="0" smtClean="0">
                <a:solidFill>
                  <a:schemeClr val="bg1"/>
                </a:solidFill>
                <a:latin typeface="Arial" pitchFamily="34" charset="0"/>
                <a:cs typeface="Arial" pitchFamily="34" charset="0"/>
              </a:rPr>
              <a:t>      comunicazione</a:t>
            </a:r>
            <a:endParaRPr lang="it-IT" sz="2000" i="1" dirty="0">
              <a:solidFill>
                <a:schemeClr val="bg1"/>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0000"/>
                </a:solidFill>
                <a:latin typeface="Arial" pitchFamily="34" charset="0"/>
                <a:cs typeface="Arial" pitchFamily="34" charset="0"/>
              </a:rPr>
              <a:t>-</a:t>
            </a:r>
            <a:r>
              <a:rPr lang="it-IT" sz="2000" i="1" dirty="0" smtClean="0">
                <a:solidFill>
                  <a:srgbClr val="FFFF00"/>
                </a:solidFill>
                <a:latin typeface="Arial" pitchFamily="34" charset="0"/>
                <a:cs typeface="Arial" pitchFamily="34" charset="0"/>
              </a:rPr>
              <a:t> Gli </a:t>
            </a:r>
            <a:r>
              <a:rPr lang="it-IT" sz="2000" i="1" dirty="0">
                <a:solidFill>
                  <a:srgbClr val="FFFF00"/>
                </a:solidFill>
                <a:latin typeface="Arial" pitchFamily="34" charset="0"/>
                <a:cs typeface="Arial" pitchFamily="34" charset="0"/>
              </a:rPr>
              <a:t>alunni handicappati sostengono le prove  finalizzate alla valutazione </a:t>
            </a:r>
            <a:endParaRPr lang="it-IT" sz="2000" i="1" dirty="0" smtClean="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del </a:t>
            </a:r>
            <a:r>
              <a:rPr lang="it-IT" sz="2000" i="1" dirty="0">
                <a:solidFill>
                  <a:srgbClr val="FFFF00"/>
                </a:solidFill>
                <a:latin typeface="Arial" pitchFamily="34" charset="0"/>
                <a:cs typeface="Arial" pitchFamily="34" charset="0"/>
              </a:rPr>
              <a:t>rendimento scolastico o allo svolgimento di esami, anche universitari, </a:t>
            </a:r>
            <a:endParaRPr lang="it-IT" sz="2000" i="1" dirty="0" smtClean="0">
              <a:solidFill>
                <a:srgbClr val="FFFF00"/>
              </a:solidFill>
              <a:latin typeface="Arial" pitchFamily="34" charset="0"/>
              <a:cs typeface="Arial" pitchFamily="34" charset="0"/>
            </a:endParaRPr>
          </a:p>
          <a:p>
            <a:r>
              <a:rPr lang="it-IT" sz="2000" i="1" dirty="0">
                <a:solidFill>
                  <a:srgbClr val="FFFF00"/>
                </a:solidFill>
                <a:latin typeface="Arial" pitchFamily="34" charset="0"/>
                <a:cs typeface="Arial" pitchFamily="34" charset="0"/>
              </a:rPr>
              <a:t> </a:t>
            </a:r>
            <a:r>
              <a:rPr lang="it-IT" sz="2000" i="1" dirty="0" smtClean="0">
                <a:solidFill>
                  <a:srgbClr val="FFFF00"/>
                </a:solidFill>
                <a:latin typeface="Arial" pitchFamily="34" charset="0"/>
                <a:cs typeface="Arial" pitchFamily="34" charset="0"/>
              </a:rPr>
              <a:t>      </a:t>
            </a:r>
            <a:r>
              <a:rPr lang="it-IT" sz="2000" i="1" dirty="0" smtClean="0">
                <a:solidFill>
                  <a:schemeClr val="bg1"/>
                </a:solidFill>
                <a:latin typeface="Arial" pitchFamily="34" charset="0"/>
                <a:cs typeface="Arial" pitchFamily="34" charset="0"/>
              </a:rPr>
              <a:t>con l’uso </a:t>
            </a:r>
            <a:r>
              <a:rPr lang="it-IT" sz="2000" i="1" dirty="0">
                <a:solidFill>
                  <a:schemeClr val="bg1"/>
                </a:solidFill>
                <a:latin typeface="Arial" pitchFamily="34" charset="0"/>
                <a:cs typeface="Arial" pitchFamily="34" charset="0"/>
              </a:rPr>
              <a:t>degli ausili </a:t>
            </a:r>
            <a:r>
              <a:rPr lang="it-IT" sz="2000" i="1" dirty="0">
                <a:solidFill>
                  <a:srgbClr val="FFFF00"/>
                </a:solidFill>
                <a:latin typeface="Arial" pitchFamily="34" charset="0"/>
                <a:cs typeface="Arial" pitchFamily="34" charset="0"/>
              </a:rPr>
              <a:t>loro</a:t>
            </a:r>
            <a:r>
              <a:rPr lang="it-IT" sz="2000" i="1" dirty="0">
                <a:solidFill>
                  <a:schemeClr val="bg1"/>
                </a:solidFill>
                <a:latin typeface="Arial" pitchFamily="34" charset="0"/>
                <a:cs typeface="Arial" pitchFamily="34" charset="0"/>
              </a:rPr>
              <a:t> necessari</a:t>
            </a:r>
          </a:p>
        </p:txBody>
      </p:sp>
    </p:spTree>
    <p:extLst>
      <p:ext uri="{BB962C8B-B14F-4D97-AF65-F5344CB8AC3E}">
        <p14:creationId xmlns:p14="http://schemas.microsoft.com/office/powerpoint/2010/main" xmlns="" val="25641662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396536" cy="7909858"/>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Le </a:t>
            </a:r>
            <a:r>
              <a:rPr lang="it-IT" sz="2800" dirty="0">
                <a:solidFill>
                  <a:schemeClr val="bg1"/>
                </a:solidFill>
                <a:latin typeface="Arial" pitchFamily="34" charset="0"/>
                <a:cs typeface="Arial" pitchFamily="34" charset="0"/>
              </a:rPr>
              <a:t>prove per l’esame finale </a:t>
            </a:r>
            <a:r>
              <a:rPr lang="it-IT" sz="2400" dirty="0">
                <a:solidFill>
                  <a:srgbClr val="FFFF00"/>
                </a:solidFill>
                <a:latin typeface="Arial" pitchFamily="34" charset="0"/>
                <a:cs typeface="Arial" pitchFamily="34" charset="0"/>
              </a:rPr>
              <a:t>-sulla base dello </a:t>
            </a:r>
            <a:r>
              <a:rPr lang="it-IT" sz="2400" dirty="0" smtClean="0">
                <a:solidFill>
                  <a:srgbClr val="FFFF00"/>
                </a:solidFill>
                <a:latin typeface="Arial" pitchFamily="34" charset="0"/>
                <a:cs typeface="Arial" pitchFamily="34" charset="0"/>
              </a:rPr>
              <a:t>specifico</a:t>
            </a:r>
          </a:p>
          <a:p>
            <a:r>
              <a:rPr lang="it-IT" sz="2400" dirty="0" smtClean="0">
                <a:solidFill>
                  <a:srgbClr val="FFFF00"/>
                </a:solidFill>
                <a:latin typeface="Arial" pitchFamily="34" charset="0"/>
                <a:cs typeface="Arial" pitchFamily="34" charset="0"/>
              </a:rPr>
              <a:t> documento del </a:t>
            </a:r>
            <a:r>
              <a:rPr lang="it-IT" sz="2400" dirty="0">
                <a:solidFill>
                  <a:srgbClr val="FFFF00"/>
                </a:solidFill>
                <a:latin typeface="Arial" pitchFamily="34" charset="0"/>
                <a:cs typeface="Arial" pitchFamily="34" charset="0"/>
              </a:rPr>
              <a:t>15 maggio redatto dal </a:t>
            </a:r>
            <a:r>
              <a:rPr lang="it-IT" sz="2400" dirty="0" err="1">
                <a:solidFill>
                  <a:srgbClr val="FFFF00"/>
                </a:solidFill>
                <a:latin typeface="Arial" pitchFamily="34" charset="0"/>
                <a:cs typeface="Arial" pitchFamily="34" charset="0"/>
              </a:rPr>
              <a:t>C.d.C</a:t>
            </a:r>
            <a:r>
              <a:rPr lang="it-IT" sz="2800" dirty="0">
                <a:solidFill>
                  <a:srgbClr val="FFFF00"/>
                </a:solidFill>
                <a:latin typeface="Arial" pitchFamily="34" charset="0"/>
                <a:cs typeface="Arial" pitchFamily="34" charset="0"/>
              </a:rPr>
              <a:t>.- possono </a:t>
            </a:r>
            <a:r>
              <a:rPr lang="it-IT" sz="2800" dirty="0" smtClean="0">
                <a:solidFill>
                  <a:srgbClr val="FFFF00"/>
                </a:solidFill>
                <a:latin typeface="Arial" pitchFamily="34" charset="0"/>
                <a:cs typeface="Arial" pitchFamily="34" charset="0"/>
              </a:rPr>
              <a:t>essere</a:t>
            </a:r>
          </a:p>
          <a:p>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differenziate </a:t>
            </a:r>
            <a:r>
              <a:rPr lang="it-IT" sz="2000" dirty="0" smtClean="0">
                <a:solidFill>
                  <a:srgbClr val="FFFF00"/>
                </a:solidFill>
                <a:latin typeface="Arial" pitchFamily="34" charset="0"/>
                <a:cs typeface="Arial" pitchFamily="34" charset="0"/>
              </a:rPr>
              <a:t>(anche </a:t>
            </a:r>
            <a:r>
              <a:rPr lang="it-IT" sz="2000" dirty="0">
                <a:solidFill>
                  <a:srgbClr val="FFFF00"/>
                </a:solidFill>
                <a:latin typeface="Arial" pitchFamily="34" charset="0"/>
                <a:cs typeface="Arial" pitchFamily="34" charset="0"/>
              </a:rPr>
              <a:t>con l’utilizzo di attrezzature tecniche e prevedere </a:t>
            </a:r>
            <a:r>
              <a:rPr lang="it-IT" sz="2000" dirty="0" smtClean="0">
                <a:solidFill>
                  <a:srgbClr val="FFFF00"/>
                </a:solidFill>
                <a:latin typeface="Arial" pitchFamily="34" charset="0"/>
                <a:cs typeface="Arial" pitchFamily="34" charset="0"/>
              </a:rPr>
              <a:t>tempi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più </a:t>
            </a:r>
            <a:r>
              <a:rPr lang="it-IT" sz="2000" dirty="0">
                <a:solidFill>
                  <a:srgbClr val="FFFF00"/>
                </a:solidFill>
                <a:latin typeface="Arial" pitchFamily="34" charset="0"/>
                <a:cs typeface="Arial" pitchFamily="34" charset="0"/>
              </a:rPr>
              <a:t>lunghi), </a:t>
            </a:r>
            <a:r>
              <a:rPr lang="it-IT" sz="2800" dirty="0" smtClean="0">
                <a:solidFill>
                  <a:schemeClr val="bg1"/>
                </a:solidFill>
                <a:latin typeface="Arial" pitchFamily="34" charset="0"/>
                <a:cs typeface="Arial" pitchFamily="34" charset="0"/>
              </a:rPr>
              <a:t>ma in </a:t>
            </a:r>
            <a:r>
              <a:rPr lang="it-IT" sz="2800" dirty="0">
                <a:solidFill>
                  <a:schemeClr val="bg1"/>
                </a:solidFill>
                <a:latin typeface="Arial" pitchFamily="34" charset="0"/>
                <a:cs typeface="Arial" pitchFamily="34" charset="0"/>
              </a:rPr>
              <a:t>ogni caso equipollenti</a:t>
            </a:r>
            <a:r>
              <a:rPr lang="it-IT" sz="2800" dirty="0">
                <a:solidFill>
                  <a:srgbClr val="FFFF00"/>
                </a:solidFill>
                <a:latin typeface="Arial" pitchFamily="34" charset="0"/>
                <a:cs typeface="Arial" pitchFamily="34" charset="0"/>
              </a:rPr>
              <a:t> per consentire  di </a:t>
            </a:r>
            <a:endParaRPr lang="it-IT" sz="2800" dirty="0" smtClean="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verificare che il </a:t>
            </a:r>
            <a:r>
              <a:rPr lang="it-IT" sz="2800" dirty="0" smtClean="0">
                <a:solidFill>
                  <a:srgbClr val="FFFF00"/>
                </a:solidFill>
                <a:latin typeface="Arial" pitchFamily="34" charset="0"/>
                <a:cs typeface="Arial" pitchFamily="34" charset="0"/>
              </a:rPr>
              <a:t>candidato </a:t>
            </a:r>
            <a:r>
              <a:rPr lang="it-IT" sz="2800" dirty="0">
                <a:solidFill>
                  <a:srgbClr val="FFFF00"/>
                </a:solidFill>
                <a:latin typeface="Arial" pitchFamily="34" charset="0"/>
                <a:cs typeface="Arial" pitchFamily="34" charset="0"/>
              </a:rPr>
              <a:t>abbia raggiunto </a:t>
            </a:r>
            <a:r>
              <a:rPr lang="it-IT" sz="2800" dirty="0" smtClean="0">
                <a:solidFill>
                  <a:srgbClr val="FFFF00"/>
                </a:solidFill>
                <a:latin typeface="Arial" pitchFamily="34" charset="0"/>
                <a:cs typeface="Arial" pitchFamily="34" charset="0"/>
              </a:rPr>
              <a:t>una</a:t>
            </a:r>
          </a:p>
          <a:p>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preparazione </a:t>
            </a:r>
            <a:r>
              <a:rPr lang="it-IT" sz="2800" dirty="0">
                <a:solidFill>
                  <a:schemeClr val="bg1"/>
                </a:solidFill>
                <a:latin typeface="Arial" pitchFamily="34" charset="0"/>
                <a:cs typeface="Arial" pitchFamily="34" charset="0"/>
              </a:rPr>
              <a:t>culturale e </a:t>
            </a:r>
            <a:r>
              <a:rPr lang="it-IT" sz="2800" dirty="0" smtClean="0">
                <a:solidFill>
                  <a:schemeClr val="bg1"/>
                </a:solidFill>
                <a:latin typeface="Arial" pitchFamily="34" charset="0"/>
                <a:cs typeface="Arial" pitchFamily="34" charset="0"/>
              </a:rPr>
              <a:t>professionale </a:t>
            </a:r>
            <a:r>
              <a:rPr lang="it-IT" sz="2800" dirty="0">
                <a:solidFill>
                  <a:schemeClr val="bg1"/>
                </a:solidFill>
                <a:latin typeface="Arial" pitchFamily="34" charset="0"/>
                <a:cs typeface="Arial" pitchFamily="34" charset="0"/>
              </a:rPr>
              <a:t>idonea per il </a:t>
            </a:r>
            <a:endParaRPr lang="it-IT" sz="2800" dirty="0" smtClean="0">
              <a:solidFill>
                <a:schemeClr val="bg1"/>
              </a:solidFill>
              <a:latin typeface="Arial" pitchFamily="34" charset="0"/>
              <a:cs typeface="Arial" pitchFamily="34" charset="0"/>
            </a:endParaRP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rilascio </a:t>
            </a:r>
            <a:r>
              <a:rPr lang="it-IT" sz="2800" dirty="0">
                <a:solidFill>
                  <a:schemeClr val="bg1"/>
                </a:solidFill>
                <a:latin typeface="Arial" pitchFamily="34" charset="0"/>
                <a:cs typeface="Arial" pitchFamily="34" charset="0"/>
              </a:rPr>
              <a:t>del diploma </a:t>
            </a:r>
          </a:p>
          <a:p>
            <a:r>
              <a:rPr lang="it-IT" sz="2400" dirty="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(art. 318 </a:t>
            </a:r>
            <a:r>
              <a:rPr lang="it-IT" sz="2000" dirty="0" err="1">
                <a:solidFill>
                  <a:srgbClr val="FFFF00"/>
                </a:solidFill>
                <a:latin typeface="Arial" pitchFamily="34" charset="0"/>
                <a:cs typeface="Arial" pitchFamily="34" charset="0"/>
              </a:rPr>
              <a:t>D.Lgs.</a:t>
            </a:r>
            <a:r>
              <a:rPr lang="it-IT" sz="2000" dirty="0">
                <a:solidFill>
                  <a:srgbClr val="FFFF00"/>
                </a:solidFill>
                <a:latin typeface="Arial" pitchFamily="34" charset="0"/>
                <a:cs typeface="Arial" pitchFamily="34" charset="0"/>
              </a:rPr>
              <a:t> n. </a:t>
            </a:r>
            <a:r>
              <a:rPr lang="it-IT" sz="2000" dirty="0" smtClean="0">
                <a:solidFill>
                  <a:srgbClr val="FFFF00"/>
                </a:solidFill>
                <a:latin typeface="Arial" pitchFamily="34" charset="0"/>
                <a:cs typeface="Arial" pitchFamily="34" charset="0"/>
              </a:rPr>
              <a:t>297/1994;DPR </a:t>
            </a:r>
            <a:r>
              <a:rPr lang="it-IT" sz="2000" dirty="0">
                <a:solidFill>
                  <a:srgbClr val="FFFF00"/>
                </a:solidFill>
                <a:latin typeface="Arial" pitchFamily="34" charset="0"/>
                <a:cs typeface="Arial" pitchFamily="34" charset="0"/>
              </a:rPr>
              <a:t>n. </a:t>
            </a:r>
            <a:r>
              <a:rPr lang="it-IT" sz="2000" dirty="0" smtClean="0">
                <a:solidFill>
                  <a:srgbClr val="FFFF00"/>
                </a:solidFill>
                <a:latin typeface="Arial" pitchFamily="34" charset="0"/>
                <a:cs typeface="Arial" pitchFamily="34" charset="0"/>
              </a:rPr>
              <a:t>323/1998;</a:t>
            </a:r>
            <a:r>
              <a:rPr lang="it-IT" dirty="0" smtClean="0">
                <a:solidFill>
                  <a:srgbClr val="FFFF00"/>
                </a:solidFill>
                <a:latin typeface="Arial" pitchFamily="34" charset="0"/>
                <a:cs typeface="Arial" pitchFamily="34" charset="0"/>
              </a:rPr>
              <a:t>OM </a:t>
            </a:r>
            <a:r>
              <a:rPr lang="it-IT" dirty="0">
                <a:solidFill>
                  <a:srgbClr val="FFFF00"/>
                </a:solidFill>
                <a:latin typeface="Arial" pitchFamily="34" charset="0"/>
                <a:cs typeface="Arial" pitchFamily="34" charset="0"/>
              </a:rPr>
              <a:t>80/1995</a:t>
            </a:r>
            <a:r>
              <a:rPr lang="it-IT" dirty="0" smtClean="0">
                <a:solidFill>
                  <a:srgbClr val="FFFF00"/>
                </a:solidFill>
                <a:latin typeface="Arial" pitchFamily="34" charset="0"/>
                <a:cs typeface="Arial" pitchFamily="34" charset="0"/>
              </a:rPr>
              <a:t>…;</a:t>
            </a:r>
            <a:r>
              <a:rPr lang="it-IT" sz="2000" dirty="0" smtClean="0">
                <a:solidFill>
                  <a:srgbClr val="FFFF00"/>
                </a:solidFill>
                <a:latin typeface="Arial" pitchFamily="34" charset="0"/>
                <a:cs typeface="Arial" pitchFamily="34" charset="0"/>
              </a:rPr>
              <a:t>DPR </a:t>
            </a:r>
            <a:r>
              <a:rPr lang="it-IT" sz="2000" dirty="0">
                <a:solidFill>
                  <a:srgbClr val="FFFF00"/>
                </a:solidFill>
                <a:latin typeface="Arial" pitchFamily="34" charset="0"/>
                <a:cs typeface="Arial" pitchFamily="34" charset="0"/>
              </a:rPr>
              <a:t>n. </a:t>
            </a:r>
            <a:r>
              <a:rPr lang="it-IT" sz="2000" dirty="0" smtClean="0">
                <a:solidFill>
                  <a:srgbClr val="FFFF00"/>
                </a:solidFill>
                <a:latin typeface="Arial" pitchFamily="34" charset="0"/>
                <a:cs typeface="Arial" pitchFamily="34" charset="0"/>
              </a:rPr>
              <a:t>122 / 2009)</a:t>
            </a:r>
          </a:p>
          <a:p>
            <a:endParaRPr lang="it-IT" sz="24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All’alunno disabile che ha svolto un </a:t>
            </a:r>
            <a:r>
              <a:rPr lang="it-IT" sz="2400" dirty="0">
                <a:solidFill>
                  <a:schemeClr val="bg1"/>
                </a:solidFill>
                <a:latin typeface="Arial" pitchFamily="34" charset="0"/>
                <a:cs typeface="Arial" pitchFamily="34" charset="0"/>
              </a:rPr>
              <a:t>percorso </a:t>
            </a:r>
            <a:r>
              <a:rPr lang="it-IT" sz="2400" dirty="0" smtClean="0">
                <a:solidFill>
                  <a:schemeClr val="bg1"/>
                </a:solidFill>
                <a:latin typeface="Arial" pitchFamily="34" charset="0"/>
                <a:cs typeface="Arial" pitchFamily="34" charset="0"/>
              </a:rPr>
              <a:t>didattico differenziato</a:t>
            </a:r>
          </a:p>
          <a:p>
            <a:r>
              <a:rPr lang="it-IT" sz="2400" dirty="0" smtClean="0">
                <a:solidFill>
                  <a:srgbClr val="FFFF00"/>
                </a:solidFill>
                <a:latin typeface="Arial" pitchFamily="34" charset="0"/>
                <a:cs typeface="Arial" pitchFamily="34" charset="0"/>
              </a:rPr>
              <a:t> e </a:t>
            </a:r>
            <a:r>
              <a:rPr lang="it-IT" sz="2400" dirty="0">
                <a:solidFill>
                  <a:srgbClr val="FFFF00"/>
                </a:solidFill>
                <a:latin typeface="Arial" pitchFamily="34" charset="0"/>
                <a:cs typeface="Arial" pitchFamily="34" charset="0"/>
              </a:rPr>
              <a:t>non ha conseguito il diploma </a:t>
            </a:r>
            <a:r>
              <a:rPr lang="it-IT" sz="2400" dirty="0" smtClean="0">
                <a:solidFill>
                  <a:srgbClr val="FFFF00"/>
                </a:solidFill>
                <a:latin typeface="Arial" pitchFamily="34" charset="0"/>
                <a:cs typeface="Arial" pitchFamily="34" charset="0"/>
              </a:rPr>
              <a:t>attestante il superamento</a:t>
            </a:r>
          </a:p>
          <a:p>
            <a:r>
              <a:rPr lang="it-IT" sz="2400" dirty="0" smtClean="0">
                <a:solidFill>
                  <a:srgbClr val="FFFF00"/>
                </a:solidFill>
                <a:latin typeface="Arial" pitchFamily="34" charset="0"/>
                <a:cs typeface="Arial" pitchFamily="34" charset="0"/>
              </a:rPr>
              <a:t> dell’esame </a:t>
            </a:r>
            <a:r>
              <a:rPr lang="it-IT" sz="2400" dirty="0">
                <a:solidFill>
                  <a:srgbClr val="FFFF00"/>
                </a:solidFill>
                <a:latin typeface="Arial" pitchFamily="34" charset="0"/>
                <a:cs typeface="Arial" pitchFamily="34" charset="0"/>
              </a:rPr>
              <a:t>di stato conclusivo del 2° ciclo, è </a:t>
            </a:r>
            <a:r>
              <a:rPr lang="it-IT" sz="2400" dirty="0" smtClean="0">
                <a:solidFill>
                  <a:srgbClr val="FFFF00"/>
                </a:solidFill>
                <a:latin typeface="Arial" pitchFamily="34" charset="0"/>
                <a:cs typeface="Arial" pitchFamily="34" charset="0"/>
              </a:rPr>
              <a:t>rilasciato </a:t>
            </a:r>
            <a:r>
              <a:rPr lang="it-IT" sz="2400" dirty="0">
                <a:solidFill>
                  <a:srgbClr val="FFFF00"/>
                </a:solidFill>
                <a:latin typeface="Arial" pitchFamily="34" charset="0"/>
                <a:cs typeface="Arial" pitchFamily="34" charset="0"/>
              </a:rPr>
              <a:t>un </a:t>
            </a:r>
            <a:r>
              <a:rPr lang="it-IT" sz="2400" dirty="0" smtClean="0">
                <a:solidFill>
                  <a:schemeClr val="bg1"/>
                </a:solidFill>
                <a:latin typeface="Arial" pitchFamily="34" charset="0"/>
                <a:cs typeface="Arial" pitchFamily="34" charset="0"/>
              </a:rPr>
              <a:t>attestato</a:t>
            </a:r>
          </a:p>
          <a:p>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recante gli elementi informativi relativi </a:t>
            </a:r>
            <a:r>
              <a:rPr lang="it-IT" sz="2400" dirty="0" smtClean="0">
                <a:solidFill>
                  <a:srgbClr val="FFFF00"/>
                </a:solidFill>
                <a:latin typeface="Arial" pitchFamily="34" charset="0"/>
                <a:cs typeface="Arial" pitchFamily="34" charset="0"/>
              </a:rPr>
              <a:t>all’indirizzo </a:t>
            </a:r>
            <a:r>
              <a:rPr lang="it-IT" sz="2400" dirty="0">
                <a:solidFill>
                  <a:srgbClr val="FFFF00"/>
                </a:solidFill>
                <a:latin typeface="Arial" pitchFamily="34" charset="0"/>
                <a:cs typeface="Arial" pitchFamily="34" charset="0"/>
              </a:rPr>
              <a:t>ed alla durata </a:t>
            </a:r>
            <a:r>
              <a:rPr lang="it-IT" sz="2400" dirty="0" smtClean="0">
                <a:solidFill>
                  <a:srgbClr val="FFFF00"/>
                </a:solidFill>
                <a:latin typeface="Arial" pitchFamily="34" charset="0"/>
                <a:cs typeface="Arial" pitchFamily="34" charset="0"/>
              </a:rPr>
              <a:t>del</a:t>
            </a:r>
          </a:p>
          <a:p>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corso di studi seguito, alle </a:t>
            </a:r>
            <a:r>
              <a:rPr lang="it-IT" sz="2400" dirty="0" smtClean="0">
                <a:solidFill>
                  <a:srgbClr val="FFFF00"/>
                </a:solidFill>
                <a:latin typeface="Arial" pitchFamily="34" charset="0"/>
                <a:cs typeface="Arial" pitchFamily="34" charset="0"/>
              </a:rPr>
              <a:t>materie di </a:t>
            </a:r>
            <a:r>
              <a:rPr lang="it-IT" sz="2400" dirty="0">
                <a:solidFill>
                  <a:srgbClr val="FFFF00"/>
                </a:solidFill>
                <a:latin typeface="Arial" pitchFamily="34" charset="0"/>
                <a:cs typeface="Arial" pitchFamily="34" charset="0"/>
              </a:rPr>
              <a:t>insegnamento comprese nel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piano </a:t>
            </a:r>
            <a:r>
              <a:rPr lang="it-IT" sz="2400" dirty="0">
                <a:solidFill>
                  <a:srgbClr val="FFFF00"/>
                </a:solidFill>
                <a:latin typeface="Arial" pitchFamily="34" charset="0"/>
                <a:cs typeface="Arial" pitchFamily="34" charset="0"/>
              </a:rPr>
              <a:t>di studi, con </a:t>
            </a:r>
            <a:r>
              <a:rPr lang="it-IT" sz="2400" dirty="0" smtClean="0">
                <a:solidFill>
                  <a:srgbClr val="FFFF00"/>
                </a:solidFill>
                <a:latin typeface="Arial" pitchFamily="34" charset="0"/>
                <a:cs typeface="Arial" pitchFamily="34" charset="0"/>
              </a:rPr>
              <a:t>l’indicazione della </a:t>
            </a:r>
            <a:r>
              <a:rPr lang="it-IT" sz="2400" dirty="0">
                <a:solidFill>
                  <a:srgbClr val="FFFF00"/>
                </a:solidFill>
                <a:latin typeface="Arial" pitchFamily="34" charset="0"/>
                <a:cs typeface="Arial" pitchFamily="34" charset="0"/>
              </a:rPr>
              <a:t>durata oraria </a:t>
            </a:r>
            <a:r>
              <a:rPr lang="it-IT" sz="2400" dirty="0" smtClean="0">
                <a:solidFill>
                  <a:srgbClr val="FFFF00"/>
                </a:solidFill>
                <a:latin typeface="Arial" pitchFamily="34" charset="0"/>
                <a:cs typeface="Arial" pitchFamily="34" charset="0"/>
              </a:rPr>
              <a:t>complessiva</a:t>
            </a:r>
          </a:p>
          <a:p>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destinata a ciascuna, alle </a:t>
            </a:r>
            <a:r>
              <a:rPr lang="it-IT" sz="2400" dirty="0" smtClean="0">
                <a:solidFill>
                  <a:srgbClr val="FFFF00"/>
                </a:solidFill>
                <a:latin typeface="Arial" pitchFamily="34" charset="0"/>
                <a:cs typeface="Arial" pitchFamily="34" charset="0"/>
              </a:rPr>
              <a:t>conoscenze </a:t>
            </a:r>
            <a:r>
              <a:rPr lang="it-IT" sz="2400" dirty="0">
                <a:solidFill>
                  <a:srgbClr val="FFFF00"/>
                </a:solidFill>
                <a:latin typeface="Arial" pitchFamily="34" charset="0"/>
                <a:cs typeface="Arial" pitchFamily="34" charset="0"/>
              </a:rPr>
              <a:t>/ competenze / </a:t>
            </a:r>
            <a:r>
              <a:rPr lang="it-IT" sz="2400" dirty="0" smtClean="0">
                <a:solidFill>
                  <a:srgbClr val="FFFF00"/>
                </a:solidFill>
                <a:latin typeface="Arial" pitchFamily="34" charset="0"/>
                <a:cs typeface="Arial" pitchFamily="34" charset="0"/>
              </a:rPr>
              <a:t>capacità</a:t>
            </a:r>
          </a:p>
          <a:p>
            <a:r>
              <a:rPr lang="it-IT" sz="2400" dirty="0" smtClean="0">
                <a:solidFill>
                  <a:srgbClr val="FFFF00"/>
                </a:solidFill>
                <a:latin typeface="Arial" pitchFamily="34" charset="0"/>
                <a:cs typeface="Arial" pitchFamily="34" charset="0"/>
              </a:rPr>
              <a:t> anche </a:t>
            </a:r>
            <a:r>
              <a:rPr lang="it-IT" sz="2400" dirty="0">
                <a:solidFill>
                  <a:srgbClr val="FFFF00"/>
                </a:solidFill>
                <a:latin typeface="Arial" pitchFamily="34" charset="0"/>
                <a:cs typeface="Arial" pitchFamily="34" charset="0"/>
              </a:rPr>
              <a:t>professionali </a:t>
            </a:r>
            <a:r>
              <a:rPr lang="it-IT" sz="2400" dirty="0" smtClean="0">
                <a:solidFill>
                  <a:srgbClr val="FFFF00"/>
                </a:solidFill>
                <a:latin typeface="Arial" pitchFamily="34" charset="0"/>
                <a:cs typeface="Arial" pitchFamily="34" charset="0"/>
              </a:rPr>
              <a:t>acquisite </a:t>
            </a:r>
            <a:r>
              <a:rPr lang="it-IT" sz="2400" dirty="0">
                <a:solidFill>
                  <a:srgbClr val="FFFF00"/>
                </a:solidFill>
                <a:latin typeface="Arial" pitchFamily="34" charset="0"/>
                <a:cs typeface="Arial" pitchFamily="34" charset="0"/>
              </a:rPr>
              <a:t>e dei crediti formativi documentati </a:t>
            </a:r>
            <a:r>
              <a:rPr lang="it-IT" sz="2400" dirty="0" smtClean="0">
                <a:solidFill>
                  <a:srgbClr val="FFFF00"/>
                </a:solidFill>
                <a:latin typeface="Arial" pitchFamily="34" charset="0"/>
                <a:cs typeface="Arial" pitchFamily="34" charset="0"/>
              </a:rPr>
              <a:t>in</a:t>
            </a:r>
          </a:p>
          <a:p>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sede di </a:t>
            </a:r>
            <a:r>
              <a:rPr lang="it-IT" sz="2400" dirty="0" smtClean="0">
                <a:solidFill>
                  <a:srgbClr val="FFFF00"/>
                </a:solidFill>
                <a:latin typeface="Arial" pitchFamily="34" charset="0"/>
                <a:cs typeface="Arial" pitchFamily="34" charset="0"/>
              </a:rPr>
              <a:t>esame</a:t>
            </a:r>
          </a:p>
          <a:p>
            <a:endParaRPr lang="it-IT" sz="2400" dirty="0">
              <a:solidFill>
                <a:srgbClr val="FFFF00"/>
              </a:solidFill>
              <a:latin typeface="Arial" pitchFamily="34" charset="0"/>
              <a:cs typeface="Arial" pitchFamily="34" charset="0"/>
            </a:endParaRPr>
          </a:p>
          <a:p>
            <a:endParaRPr lang="it-IT" sz="24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912976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9252520" cy="6986528"/>
          </a:xfrm>
          <a:prstGeom prst="rect">
            <a:avLst/>
          </a:prstGeom>
          <a:solidFill>
            <a:srgbClr val="002060"/>
          </a:solidFill>
        </p:spPr>
        <p:txBody>
          <a:bodyPr wrap="square">
            <a:spAutoFit/>
          </a:bodyPr>
          <a:lstStyle/>
          <a:p>
            <a:r>
              <a:rPr lang="it-IT" sz="2800" dirty="0">
                <a:solidFill>
                  <a:srgbClr val="FF0000"/>
                </a:solidFill>
                <a:latin typeface="Arial" pitchFamily="34" charset="0"/>
                <a:cs typeface="Arial" pitchFamily="34" charset="0"/>
              </a:rPr>
              <a:t>c- </a:t>
            </a:r>
            <a:r>
              <a:rPr lang="it-IT" sz="2800" dirty="0">
                <a:solidFill>
                  <a:srgbClr val="FFFF00"/>
                </a:solidFill>
                <a:latin typeface="Arial" pitchFamily="34" charset="0"/>
                <a:cs typeface="Arial" pitchFamily="34" charset="0"/>
              </a:rPr>
              <a:t>nella programmazione, attuazione, </a:t>
            </a:r>
            <a:r>
              <a:rPr lang="it-IT" sz="2800" dirty="0" smtClean="0">
                <a:solidFill>
                  <a:srgbClr val="FFFF00"/>
                </a:solidFill>
                <a:latin typeface="Arial" pitchFamily="34" charset="0"/>
                <a:cs typeface="Arial" pitchFamily="34" charset="0"/>
              </a:rPr>
              <a:t>valutazione </a:t>
            </a:r>
            <a:r>
              <a:rPr lang="it-IT" sz="2800" dirty="0" smtClean="0">
                <a:solidFill>
                  <a:schemeClr val="bg1"/>
                </a:solidFill>
                <a:latin typeface="Arial" pitchFamily="34" charset="0"/>
                <a:cs typeface="Arial" pitchFamily="34" charset="0"/>
              </a:rPr>
              <a:t>obbligo</a:t>
            </a:r>
            <a:endParaRPr lang="it-IT" sz="2800" dirty="0">
              <a:solidFill>
                <a:schemeClr val="bg1"/>
              </a:solidFill>
              <a:latin typeface="Arial" pitchFamily="34" charset="0"/>
              <a:cs typeface="Arial" pitchFamily="34" charset="0"/>
            </a:endParaRP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costante di  </a:t>
            </a:r>
            <a:r>
              <a:rPr lang="it-IT" sz="2800" dirty="0">
                <a:solidFill>
                  <a:schemeClr val="bg1"/>
                </a:solidFill>
                <a:latin typeface="Arial" pitchFamily="34" charset="0"/>
                <a:cs typeface="Arial" pitchFamily="34" charset="0"/>
              </a:rPr>
              <a:t>riferimento al </a:t>
            </a:r>
            <a:r>
              <a:rPr lang="it-IT" sz="2800" dirty="0" smtClean="0">
                <a:solidFill>
                  <a:schemeClr val="bg1"/>
                </a:solidFill>
                <a:latin typeface="Arial" pitchFamily="34" charset="0"/>
                <a:cs typeface="Arial" pitchFamily="34" charset="0"/>
              </a:rPr>
              <a:t>PEI</a:t>
            </a:r>
            <a:r>
              <a:rPr lang="it-IT" sz="2800" dirty="0" smtClean="0">
                <a:solidFill>
                  <a:srgbClr val="FFFF00"/>
                </a:solidFill>
                <a:latin typeface="Arial" pitchFamily="34" charset="0"/>
                <a:cs typeface="Arial" pitchFamily="34" charset="0"/>
              </a:rPr>
              <a:t> dell</a:t>
            </a:r>
            <a:r>
              <a:rPr lang="it-IT" sz="2800" dirty="0">
                <a:solidFill>
                  <a:srgbClr val="FFFF00"/>
                </a:solidFill>
                <a:latin typeface="Arial" pitchFamily="34" charset="0"/>
                <a:cs typeface="Arial" pitchFamily="34" charset="0"/>
              </a:rPr>
              <a:t>’ alunno </a:t>
            </a:r>
          </a:p>
          <a:p>
            <a:r>
              <a:rPr lang="it-IT" sz="2800" dirty="0" smtClean="0">
                <a:solidFill>
                  <a:srgbClr val="FF0000"/>
                </a:solidFill>
                <a:latin typeface="Arial" pitchFamily="34" charset="0"/>
                <a:cs typeface="Arial" pitchFamily="34" charset="0"/>
              </a:rPr>
              <a:t>d-</a:t>
            </a:r>
            <a:r>
              <a:rPr lang="it-IT" sz="2800" dirty="0" smtClean="0">
                <a:solidFill>
                  <a:srgbClr val="FFFF00"/>
                </a:solidFill>
                <a:latin typeface="Arial" pitchFamily="34" charset="0"/>
                <a:cs typeface="Arial" pitchFamily="34" charset="0"/>
              </a:rPr>
              <a:t> la possibilità della </a:t>
            </a:r>
            <a:r>
              <a:rPr lang="it-IT" sz="2800" dirty="0">
                <a:solidFill>
                  <a:srgbClr val="FFFF00"/>
                </a:solidFill>
                <a:latin typeface="Arial" pitchFamily="34" charset="0"/>
                <a:cs typeface="Arial" pitchFamily="34" charset="0"/>
              </a:rPr>
              <a:t>presenza nella classe </a:t>
            </a:r>
            <a:r>
              <a:rPr lang="it-IT" sz="2800" dirty="0" smtClean="0">
                <a:solidFill>
                  <a:srgbClr val="FFFF00"/>
                </a:solidFill>
                <a:latin typeface="Arial" pitchFamily="34" charset="0"/>
                <a:cs typeface="Arial" pitchFamily="34" charset="0"/>
              </a:rPr>
              <a:t>frequentata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(in genere con </a:t>
            </a:r>
            <a:r>
              <a:rPr lang="it-IT" sz="2400" dirty="0" smtClean="0">
                <a:solidFill>
                  <a:srgbClr val="FFFF00"/>
                </a:solidFill>
                <a:latin typeface="Arial" pitchFamily="34" charset="0"/>
                <a:cs typeface="Arial" pitchFamily="34" charset="0"/>
              </a:rPr>
              <a:t>un </a:t>
            </a:r>
            <a:r>
              <a:rPr lang="it-IT" sz="2400" dirty="0">
                <a:solidFill>
                  <a:srgbClr val="FFFF00"/>
                </a:solidFill>
                <a:latin typeface="Arial" pitchFamily="34" charset="0"/>
                <a:cs typeface="Arial" pitchFamily="34" charset="0"/>
              </a:rPr>
              <a:t>numero ridotto di alunni</a:t>
            </a:r>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di un </a:t>
            </a:r>
            <a:r>
              <a:rPr lang="it-IT" sz="2800" dirty="0" smtClean="0">
                <a:solidFill>
                  <a:schemeClr val="bg1"/>
                </a:solidFill>
                <a:latin typeface="Arial" pitchFamily="34" charset="0"/>
                <a:cs typeface="Arial" pitchFamily="34" charset="0"/>
              </a:rPr>
              <a:t>docente per</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le attività di sostegno</a:t>
            </a:r>
            <a:r>
              <a:rPr lang="it-IT" sz="2800" dirty="0" smtClean="0">
                <a:solidFill>
                  <a:srgbClr val="FFFF00"/>
                </a:solidFill>
                <a:latin typeface="Arial" pitchFamily="34" charset="0"/>
                <a:cs typeface="Arial" pitchFamily="34" charset="0"/>
              </a:rPr>
              <a:t> </a:t>
            </a:r>
          </a:p>
          <a:p>
            <a:r>
              <a:rPr lang="it-IT" sz="2800" dirty="0" smtClean="0">
                <a:solidFill>
                  <a:srgbClr val="FF0000"/>
                </a:solidFill>
                <a:latin typeface="Arial" pitchFamily="34" charset="0"/>
                <a:cs typeface="Arial" pitchFamily="34" charset="0"/>
              </a:rPr>
              <a:t>e-</a:t>
            </a:r>
            <a:r>
              <a:rPr lang="it-IT" sz="2800" dirty="0" smtClean="0">
                <a:solidFill>
                  <a:srgbClr val="FFFF00"/>
                </a:solidFill>
                <a:latin typeface="Arial" pitchFamily="34" charset="0"/>
                <a:cs typeface="Arial" pitchFamily="34" charset="0"/>
              </a:rPr>
              <a:t> la possibilità di conseguire un </a:t>
            </a:r>
            <a:r>
              <a:rPr lang="it-IT" sz="2800" dirty="0" smtClean="0">
                <a:solidFill>
                  <a:schemeClr val="bg1"/>
                </a:solidFill>
                <a:latin typeface="Arial" pitchFamily="34" charset="0"/>
                <a:cs typeface="Arial" pitchFamily="34" charset="0"/>
              </a:rPr>
              <a:t>titolo di studio </a:t>
            </a:r>
            <a:r>
              <a:rPr lang="it-IT" sz="2800" dirty="0" smtClean="0">
                <a:solidFill>
                  <a:srgbClr val="FFFF00"/>
                </a:solidFill>
                <a:latin typeface="Arial" pitchFamily="34" charset="0"/>
                <a:cs typeface="Arial" pitchFamily="34" charset="0"/>
              </a:rPr>
              <a:t>valido,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senza menzioni  specifiche, oppure un </a:t>
            </a:r>
            <a:r>
              <a:rPr lang="it-IT" sz="2800" dirty="0" smtClean="0">
                <a:solidFill>
                  <a:schemeClr val="bg1"/>
                </a:solidFill>
                <a:latin typeface="Arial" pitchFamily="34" charset="0"/>
                <a:cs typeface="Arial" pitchFamily="34" charset="0"/>
              </a:rPr>
              <a:t>certificato</a:t>
            </a:r>
            <a:r>
              <a:rPr lang="it-IT" sz="2800" dirty="0" smtClean="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attestante le </a:t>
            </a:r>
            <a:r>
              <a:rPr lang="it-IT" sz="2800" dirty="0" smtClean="0">
                <a:solidFill>
                  <a:schemeClr val="bg1"/>
                </a:solidFill>
                <a:latin typeface="Arial" pitchFamily="34" charset="0"/>
                <a:cs typeface="Arial" pitchFamily="34" charset="0"/>
              </a:rPr>
              <a:t>competenze acquisite </a:t>
            </a:r>
            <a:r>
              <a:rPr lang="it-IT" sz="2800" dirty="0" smtClean="0">
                <a:solidFill>
                  <a:srgbClr val="FFFF00"/>
                </a:solidFill>
                <a:latin typeface="Arial" pitchFamily="34" charset="0"/>
                <a:cs typeface="Arial" pitchFamily="34" charset="0"/>
              </a:rPr>
              <a:t>ed utile per</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l’iscrizione alla classe/ scuola seguente o alla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formazione professionale regionale, per l’avviamento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al lavoro</a:t>
            </a:r>
            <a:endParaRPr lang="it-IT" sz="800" dirty="0" smtClean="0">
              <a:solidFill>
                <a:srgbClr val="FFFF00"/>
              </a:solidFill>
              <a:latin typeface="Arial" pitchFamily="34" charset="0"/>
              <a:cs typeface="Arial" pitchFamily="34" charset="0"/>
            </a:endParaRPr>
          </a:p>
          <a:p>
            <a:r>
              <a:rPr lang="it-IT" sz="2800" dirty="0">
                <a:solidFill>
                  <a:srgbClr val="FF0000"/>
                </a:solidFill>
                <a:latin typeface="Arial" pitchFamily="34" charset="0"/>
                <a:cs typeface="Arial" pitchFamily="34" charset="0"/>
              </a:rPr>
              <a:t>f</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la possibilità di avere </a:t>
            </a:r>
            <a:r>
              <a:rPr lang="it-IT" sz="2800" dirty="0" smtClean="0">
                <a:solidFill>
                  <a:schemeClr val="bg1"/>
                </a:solidFill>
                <a:latin typeface="Arial" pitchFamily="34" charset="0"/>
                <a:cs typeface="Arial" pitchFamily="34" charset="0"/>
              </a:rPr>
              <a:t>tempi più lunghi </a:t>
            </a:r>
            <a:r>
              <a:rPr lang="it-IT" sz="2800" dirty="0" smtClean="0">
                <a:solidFill>
                  <a:srgbClr val="FFFF00"/>
                </a:solidFill>
                <a:latin typeface="Arial" pitchFamily="34" charset="0"/>
                <a:cs typeface="Arial" pitchFamily="34" charset="0"/>
              </a:rPr>
              <a:t>nelle prove,</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ausili</a:t>
            </a:r>
            <a:r>
              <a:rPr lang="it-IT" sz="2800" dirty="0" smtClean="0">
                <a:solidFill>
                  <a:srgbClr val="FFFF00"/>
                </a:solidFill>
                <a:latin typeface="Arial" pitchFamily="34" charset="0"/>
                <a:cs typeface="Arial" pitchFamily="34" charset="0"/>
              </a:rPr>
              <a:t> specifici per la didattica e le prove, </a:t>
            </a:r>
            <a:r>
              <a:rPr lang="it-IT" sz="2800" dirty="0" smtClean="0">
                <a:solidFill>
                  <a:schemeClr val="bg1"/>
                </a:solidFill>
                <a:latin typeface="Arial" pitchFamily="34" charset="0"/>
                <a:cs typeface="Arial" pitchFamily="34" charset="0"/>
              </a:rPr>
              <a:t>contenuti</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  ridotti</a:t>
            </a:r>
            <a:r>
              <a:rPr lang="it-IT" sz="2800" dirty="0" smtClean="0">
                <a:solidFill>
                  <a:srgbClr val="FFFF00"/>
                </a:solidFill>
                <a:latin typeface="Arial" pitchFamily="34" charset="0"/>
                <a:cs typeface="Arial" pitchFamily="34" charset="0"/>
              </a:rPr>
              <a:t>,...</a:t>
            </a:r>
            <a:endParaRPr lang="it-IT" sz="800" dirty="0" smtClean="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g-</a:t>
            </a:r>
            <a:r>
              <a:rPr lang="it-IT" sz="2800" dirty="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assistenza</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(di base e specialistica, all’autonomia ed alla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comunicazione), </a:t>
            </a:r>
            <a:r>
              <a:rPr lang="it-IT" sz="2800" dirty="0" smtClean="0">
                <a:solidFill>
                  <a:schemeClr val="bg1"/>
                </a:solidFill>
                <a:latin typeface="Arial" pitchFamily="34" charset="0"/>
                <a:cs typeface="Arial" pitchFamily="34" charset="0"/>
              </a:rPr>
              <a:t>trasporti</a:t>
            </a:r>
            <a:r>
              <a:rPr lang="it-IT" sz="2800" dirty="0" smtClean="0">
                <a:solidFill>
                  <a:srgbClr val="FFFF00"/>
                </a:solidFill>
                <a:latin typeface="Arial" pitchFamily="34" charset="0"/>
                <a:cs typeface="Arial" pitchFamily="34" charset="0"/>
              </a:rPr>
              <a:t>,…</a:t>
            </a:r>
          </a:p>
        </p:txBody>
      </p:sp>
    </p:spTree>
    <p:extLst>
      <p:ext uri="{BB962C8B-B14F-4D97-AF65-F5344CB8AC3E}">
        <p14:creationId xmlns:p14="http://schemas.microsoft.com/office/powerpoint/2010/main" xmlns="" val="24683983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22453"/>
            <a:ext cx="9144000" cy="6986528"/>
          </a:xfrm>
          <a:prstGeom prst="rect">
            <a:avLst/>
          </a:prstGeom>
          <a:solidFill>
            <a:srgbClr val="002060"/>
          </a:solidFill>
        </p:spPr>
        <p:txBody>
          <a:bodyPr wrap="square">
            <a:spAutoFit/>
          </a:bodyPr>
          <a:lstStyle/>
          <a:p>
            <a:r>
              <a:rPr lang="it-IT" sz="2400" dirty="0" smtClean="0">
                <a:solidFill>
                  <a:srgbClr val="FFFF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La </a:t>
            </a:r>
            <a:r>
              <a:rPr lang="it-IT" sz="2400" i="1" dirty="0">
                <a:solidFill>
                  <a:srgbClr val="FFFF00"/>
                </a:solidFill>
                <a:latin typeface="Arial" pitchFamily="34" charset="0"/>
                <a:cs typeface="Arial" pitchFamily="34" charset="0"/>
              </a:rPr>
              <a:t>commissione d’esame, sulla base della documentazione fornita dal </a:t>
            </a:r>
            <a:r>
              <a:rPr lang="it-IT" sz="2400" i="1" dirty="0" err="1">
                <a:solidFill>
                  <a:srgbClr val="FFFF00"/>
                </a:solidFill>
                <a:latin typeface="Arial" pitchFamily="34" charset="0"/>
                <a:cs typeface="Arial" pitchFamily="34" charset="0"/>
              </a:rPr>
              <a:t>CdC</a:t>
            </a:r>
            <a:r>
              <a:rPr lang="it-IT" sz="2400" i="1" dirty="0">
                <a:solidFill>
                  <a:srgbClr val="FFFF00"/>
                </a:solidFill>
                <a:latin typeface="Arial" pitchFamily="34" charset="0"/>
                <a:cs typeface="Arial" pitchFamily="34" charset="0"/>
              </a:rPr>
              <a:t>, relativa alle attività svolte, alle valutazioni effettuate e all’assistenza prevista per l’autonomia e la comunicazione, predispone </a:t>
            </a:r>
            <a:r>
              <a:rPr lang="it-IT" sz="2400" b="1" i="1" dirty="0">
                <a:solidFill>
                  <a:srgbClr val="FFFF00"/>
                </a:solidFill>
                <a:latin typeface="Arial" pitchFamily="34" charset="0"/>
                <a:cs typeface="Arial" pitchFamily="34" charset="0"/>
              </a:rPr>
              <a:t>prove equipollenti </a:t>
            </a:r>
            <a:r>
              <a:rPr lang="it-IT" sz="2400" i="1" dirty="0">
                <a:solidFill>
                  <a:srgbClr val="FFFF00"/>
                </a:solidFill>
                <a:latin typeface="Arial" pitchFamily="34" charset="0"/>
                <a:cs typeface="Arial" pitchFamily="34" charset="0"/>
              </a:rPr>
              <a:t>a quelle previste per gli altri candidati e che possono </a:t>
            </a:r>
            <a:r>
              <a:rPr lang="it-IT" sz="2400" i="1" dirty="0" smtClean="0">
                <a:solidFill>
                  <a:srgbClr val="FFFF00"/>
                </a:solidFill>
                <a:latin typeface="Arial" pitchFamily="34" charset="0"/>
                <a:cs typeface="Arial" pitchFamily="34" charset="0"/>
              </a:rPr>
              <a:t>consistere nell’utilizzo </a:t>
            </a:r>
            <a:r>
              <a:rPr lang="it-IT" sz="2400" i="1" dirty="0">
                <a:solidFill>
                  <a:srgbClr val="FFFF00"/>
                </a:solidFill>
                <a:latin typeface="Arial" pitchFamily="34" charset="0"/>
                <a:cs typeface="Arial" pitchFamily="34" charset="0"/>
              </a:rPr>
              <a:t>di mezzi tecnici o modi diversi oppure nello sviluppo di contenuti culturali e professionali </a:t>
            </a:r>
            <a:r>
              <a:rPr lang="it-IT" sz="2400" i="1" dirty="0" smtClean="0">
                <a:solidFill>
                  <a:srgbClr val="FFFF00"/>
                </a:solidFill>
                <a:latin typeface="Arial" pitchFamily="34" charset="0"/>
                <a:cs typeface="Arial" pitchFamily="34" charset="0"/>
              </a:rPr>
              <a:t>differenti</a:t>
            </a:r>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(art.6 DPR n.323/1998</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Le </a:t>
            </a:r>
            <a:r>
              <a:rPr lang="it-IT" sz="2400" i="1" dirty="0">
                <a:solidFill>
                  <a:srgbClr val="FFFF00"/>
                </a:solidFill>
                <a:latin typeface="Arial" pitchFamily="34" charset="0"/>
                <a:cs typeface="Arial" pitchFamily="34" charset="0"/>
              </a:rPr>
              <a:t>prove equipollenti devono essere omogenee con il percorso svolto e realizzate con le stesse modalità, tempi e assistenza utilizzati nelle prove di verifica durante l’anno e previste nel </a:t>
            </a:r>
            <a:r>
              <a:rPr lang="it-IT" sz="2400" i="1" dirty="0" smtClean="0">
                <a:solidFill>
                  <a:srgbClr val="FFFF00"/>
                </a:solidFill>
                <a:latin typeface="Arial" pitchFamily="34" charset="0"/>
                <a:cs typeface="Arial" pitchFamily="34" charset="0"/>
              </a:rPr>
              <a:t>PEI</a:t>
            </a:r>
            <a:endParaRPr lang="it-IT" sz="2400" dirty="0">
              <a:solidFill>
                <a:srgbClr val="FFFF00"/>
              </a:solidFill>
              <a:latin typeface="Arial" pitchFamily="34" charset="0"/>
              <a:cs typeface="Arial" pitchFamily="34" charset="0"/>
            </a:endParaRPr>
          </a:p>
          <a:p>
            <a:r>
              <a:rPr lang="it-IT" sz="2000" b="1" dirty="0">
                <a:solidFill>
                  <a:schemeClr val="bg1"/>
                </a:solidFill>
                <a:latin typeface="Arial" pitchFamily="34" charset="0"/>
                <a:cs typeface="Arial" pitchFamily="34" charset="0"/>
              </a:rPr>
              <a:t>(O.M. n. 90/ 2001 e  DPR n.  323/1998)</a:t>
            </a:r>
          </a:p>
          <a:p>
            <a:r>
              <a:rPr lang="it-IT" sz="2400" dirty="0" smtClean="0">
                <a:solidFill>
                  <a:srgbClr val="FFFF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Nelle </a:t>
            </a:r>
            <a:r>
              <a:rPr lang="it-IT" sz="2400" i="1" dirty="0">
                <a:solidFill>
                  <a:srgbClr val="FFFF00"/>
                </a:solidFill>
                <a:latin typeface="Arial" pitchFamily="34" charset="0"/>
                <a:cs typeface="Arial" pitchFamily="34" charset="0"/>
              </a:rPr>
              <a:t>prove equipollenti la valutazione è conforme ai programmi </a:t>
            </a:r>
            <a:r>
              <a:rPr lang="it-IT" sz="2400" i="1" dirty="0" smtClean="0">
                <a:solidFill>
                  <a:srgbClr val="FFFF00"/>
                </a:solidFill>
                <a:latin typeface="Arial" pitchFamily="34" charset="0"/>
                <a:cs typeface="Arial" pitchFamily="34" charset="0"/>
              </a:rPr>
              <a:t>ministeriali</a:t>
            </a:r>
            <a:r>
              <a:rPr lang="it-IT" sz="2400" dirty="0" smtClean="0">
                <a:solidFill>
                  <a:srgbClr val="FFFF00"/>
                </a:solidFill>
                <a:latin typeface="Arial" pitchFamily="34" charset="0"/>
                <a:cs typeface="Arial" pitchFamily="34" charset="0"/>
              </a:rPr>
              <a:t> </a:t>
            </a:r>
            <a:r>
              <a:rPr lang="it-IT" sz="2000" b="1" dirty="0">
                <a:solidFill>
                  <a:schemeClr val="bg1"/>
                </a:solidFill>
                <a:latin typeface="Arial" pitchFamily="34" charset="0"/>
                <a:cs typeface="Arial" pitchFamily="34" charset="0"/>
              </a:rPr>
              <a:t>(art. 15 </a:t>
            </a:r>
            <a:r>
              <a:rPr lang="it-IT" sz="2000" b="1" dirty="0" smtClean="0">
                <a:solidFill>
                  <a:schemeClr val="bg1"/>
                </a:solidFill>
                <a:latin typeface="Arial" pitchFamily="34" charset="0"/>
                <a:cs typeface="Arial" pitchFamily="34" charset="0"/>
              </a:rPr>
              <a:t>c.3 OM </a:t>
            </a:r>
            <a:r>
              <a:rPr lang="it-IT" sz="2000" b="1" dirty="0">
                <a:solidFill>
                  <a:schemeClr val="bg1"/>
                </a:solidFill>
                <a:latin typeface="Arial" pitchFamily="34" charset="0"/>
                <a:cs typeface="Arial" pitchFamily="34" charset="0"/>
              </a:rPr>
              <a:t>n. </a:t>
            </a:r>
            <a:r>
              <a:rPr lang="it-IT" sz="2000" b="1" dirty="0" smtClean="0">
                <a:solidFill>
                  <a:schemeClr val="bg1"/>
                </a:solidFill>
                <a:latin typeface="Arial" pitchFamily="34" charset="0"/>
                <a:cs typeface="Arial" pitchFamily="34" charset="0"/>
              </a:rPr>
              <a:t>90/2001) </a:t>
            </a:r>
            <a:endParaRPr lang="it-IT" sz="2400" b="1" dirty="0">
              <a:solidFill>
                <a:schemeClr val="bg1"/>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Il documento del Consiglio di classe del 15 maggio </a:t>
            </a:r>
            <a:r>
              <a:rPr lang="it-IT" sz="2400" i="1" dirty="0">
                <a:solidFill>
                  <a:srgbClr val="FFFF00"/>
                </a:solidFill>
                <a:latin typeface="Arial" pitchFamily="34" charset="0"/>
                <a:cs typeface="Arial" pitchFamily="34" charset="0"/>
              </a:rPr>
              <a:t>indica i contenuti, i metodi, i mezzi, gli spazi e i tempi del percorso formativo, i criteri, gli strumenti di valutazione adottati, gli obiettivi raggiunti, nonché ogni altro elemento che i consigli di classe ritengano significativo ai fini dello svolgimento dell’esame</a:t>
            </a:r>
            <a:r>
              <a:rPr lang="it-IT" sz="2400" dirty="0" smtClean="0">
                <a:solidFill>
                  <a:srgbClr val="FFFF00"/>
                </a:solidFill>
                <a:latin typeface="Arial" pitchFamily="34" charset="0"/>
                <a:cs typeface="Arial" pitchFamily="34" charset="0"/>
              </a:rPr>
              <a:t>” </a:t>
            </a:r>
          </a:p>
          <a:p>
            <a:r>
              <a:rPr lang="it-IT" sz="2000" b="1" dirty="0" smtClean="0">
                <a:solidFill>
                  <a:schemeClr val="bg1"/>
                </a:solidFill>
                <a:latin typeface="Arial" pitchFamily="34" charset="0"/>
                <a:cs typeface="Arial" pitchFamily="34" charset="0"/>
              </a:rPr>
              <a:t>(art.6 c.2 OM n.40/2009)</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29389406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8878"/>
            <a:ext cx="9252520" cy="6647974"/>
          </a:xfrm>
          <a:prstGeom prst="rect">
            <a:avLst/>
          </a:prstGeom>
          <a:solidFill>
            <a:srgbClr val="002060"/>
          </a:solidFill>
        </p:spPr>
        <p:txBody>
          <a:bodyPr wrap="square">
            <a:spAutoFit/>
          </a:bodyPr>
          <a:lstStyle/>
          <a:p>
            <a:r>
              <a:rPr lang="it-IT" sz="2800" dirty="0" smtClean="0">
                <a:solidFill>
                  <a:srgbClr val="FFFF00"/>
                </a:solidFill>
                <a:latin typeface="Arial" pitchFamily="34" charset="0"/>
                <a:cs typeface="Arial" pitchFamily="34" charset="0"/>
              </a:rPr>
              <a:t>Le </a:t>
            </a:r>
            <a:r>
              <a:rPr lang="it-IT" sz="3200" b="1" dirty="0" smtClean="0">
                <a:solidFill>
                  <a:schemeClr val="bg1"/>
                </a:solidFill>
                <a:latin typeface="Arial" pitchFamily="34" charset="0"/>
                <a:cs typeface="Arial" pitchFamily="34" charset="0"/>
              </a:rPr>
              <a:t>PROVE EQUIPOLLENTI </a:t>
            </a:r>
            <a:r>
              <a:rPr lang="it-IT" sz="2800" dirty="0" smtClean="0">
                <a:solidFill>
                  <a:srgbClr val="FFFF00"/>
                </a:solidFill>
                <a:latin typeface="Arial" pitchFamily="34" charset="0"/>
                <a:cs typeface="Arial" pitchFamily="34" charset="0"/>
              </a:rPr>
              <a:t>possono </a:t>
            </a:r>
            <a:r>
              <a:rPr lang="it-IT" sz="2800" dirty="0">
                <a:solidFill>
                  <a:srgbClr val="FFFF00"/>
                </a:solidFill>
                <a:latin typeface="Arial" pitchFamily="34" charset="0"/>
                <a:cs typeface="Arial" pitchFamily="34" charset="0"/>
              </a:rPr>
              <a:t>consistere in </a:t>
            </a:r>
            <a:endParaRPr lang="it-IT" sz="2800" dirty="0" smtClean="0">
              <a:solidFill>
                <a:srgbClr val="FFFF00"/>
              </a:solidFill>
              <a:latin typeface="Arial" pitchFamily="34" charset="0"/>
              <a:cs typeface="Arial" pitchFamily="34" charset="0"/>
            </a:endParaRPr>
          </a:p>
          <a:p>
            <a:endParaRPr lang="it-IT" sz="2000" dirty="0">
              <a:solidFill>
                <a:srgbClr val="FFFF00"/>
              </a:solidFill>
              <a:latin typeface="Arial" pitchFamily="34" charset="0"/>
              <a:cs typeface="Arial" pitchFamily="34" charset="0"/>
            </a:endParaRPr>
          </a:p>
          <a:p>
            <a:r>
              <a:rPr lang="it-IT" sz="2800" dirty="0" smtClean="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differenti </a:t>
            </a:r>
            <a:r>
              <a:rPr lang="it-IT" sz="2800" dirty="0">
                <a:solidFill>
                  <a:schemeClr val="bg1"/>
                </a:solidFill>
                <a:latin typeface="Arial" pitchFamily="34" charset="0"/>
                <a:cs typeface="Arial" pitchFamily="34" charset="0"/>
              </a:rPr>
              <a:t>modalità </a:t>
            </a:r>
            <a:r>
              <a:rPr lang="it-IT" sz="2800" dirty="0" smtClean="0">
                <a:solidFill>
                  <a:schemeClr val="bg1"/>
                </a:solidFill>
                <a:latin typeface="Arial" pitchFamily="34" charset="0"/>
                <a:cs typeface="Arial" pitchFamily="34" charset="0"/>
              </a:rPr>
              <a:t>espressivo-comunicative </a:t>
            </a:r>
            <a:r>
              <a:rPr lang="it-IT" sz="2000" dirty="0">
                <a:solidFill>
                  <a:srgbClr val="FFFF00"/>
                </a:solidFill>
                <a:latin typeface="Arial" pitchFamily="34" charset="0"/>
                <a:cs typeface="Arial" pitchFamily="34" charset="0"/>
              </a:rPr>
              <a:t>(es. la prova</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scritto/grafica </a:t>
            </a:r>
            <a:r>
              <a:rPr lang="it-IT" sz="2000" dirty="0">
                <a:solidFill>
                  <a:srgbClr val="FFFF00"/>
                </a:solidFill>
                <a:latin typeface="Arial" pitchFamily="34" charset="0"/>
                <a:cs typeface="Arial" pitchFamily="34" charset="0"/>
              </a:rPr>
              <a:t>diventa orale o viceversa</a:t>
            </a:r>
            <a:r>
              <a:rPr lang="it-IT" sz="2000" dirty="0" smtClean="0">
                <a:solidFill>
                  <a:srgbClr val="FFFF00"/>
                </a:solidFill>
                <a:latin typeface="Arial" pitchFamily="34" charset="0"/>
                <a:cs typeface="Arial" pitchFamily="34" charset="0"/>
              </a:rPr>
              <a:t>)</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a:t>
            </a:r>
            <a:r>
              <a:rPr lang="it-IT" sz="2800" dirty="0" smtClean="0">
                <a:solidFill>
                  <a:srgbClr val="FFFF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mezzi </a:t>
            </a:r>
            <a:r>
              <a:rPr lang="it-IT" sz="2800" dirty="0">
                <a:solidFill>
                  <a:schemeClr val="bg1"/>
                </a:solidFill>
                <a:latin typeface="Arial" pitchFamily="34" charset="0"/>
                <a:cs typeface="Arial" pitchFamily="34" charset="0"/>
              </a:rPr>
              <a:t>diversi </a:t>
            </a:r>
            <a:r>
              <a:rPr lang="it-IT" sz="2000" dirty="0">
                <a:solidFill>
                  <a:srgbClr val="FFFF00"/>
                </a:solidFill>
                <a:latin typeface="Arial" pitchFamily="34" charset="0"/>
                <a:cs typeface="Arial" pitchFamily="34" charset="0"/>
              </a:rPr>
              <a:t>(es. prove svolte con l’ausilio di apparecchi </a:t>
            </a:r>
            <a:r>
              <a:rPr lang="it-IT" sz="2000" dirty="0" smtClean="0">
                <a:solidFill>
                  <a:srgbClr val="FFFF00"/>
                </a:solidFill>
                <a:latin typeface="Arial" pitchFamily="34" charset="0"/>
                <a:cs typeface="Arial" pitchFamily="34" charset="0"/>
              </a:rPr>
              <a:t>informatici)</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diverse </a:t>
            </a:r>
            <a:r>
              <a:rPr lang="it-IT" sz="2800" dirty="0">
                <a:solidFill>
                  <a:schemeClr val="bg1"/>
                </a:solidFill>
                <a:latin typeface="Arial" pitchFamily="34" charset="0"/>
                <a:cs typeface="Arial" pitchFamily="34" charset="0"/>
              </a:rPr>
              <a:t>modalità di somministrazione </a:t>
            </a:r>
            <a:r>
              <a:rPr lang="it-IT" sz="2000" dirty="0">
                <a:solidFill>
                  <a:srgbClr val="FFFF00"/>
                </a:solidFill>
                <a:latin typeface="Arial" pitchFamily="34" charset="0"/>
                <a:cs typeface="Arial" pitchFamily="34" charset="0"/>
              </a:rPr>
              <a:t>(es. </a:t>
            </a:r>
            <a:r>
              <a:rPr lang="it-IT" sz="2000" dirty="0" smtClean="0">
                <a:solidFill>
                  <a:srgbClr val="FFFF00"/>
                </a:solidFill>
                <a:latin typeface="Arial" pitchFamily="34" charset="0"/>
                <a:cs typeface="Arial" pitchFamily="34" charset="0"/>
              </a:rPr>
              <a:t>la prova </a:t>
            </a:r>
            <a:r>
              <a:rPr lang="it-IT" sz="2000" dirty="0">
                <a:solidFill>
                  <a:srgbClr val="FFFF00"/>
                </a:solidFill>
                <a:latin typeface="Arial" pitchFamily="34" charset="0"/>
                <a:cs typeface="Arial" pitchFamily="34" charset="0"/>
              </a:rPr>
              <a:t>aperta</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diventa </a:t>
            </a:r>
            <a:r>
              <a:rPr lang="it-IT" sz="2000" dirty="0">
                <a:solidFill>
                  <a:srgbClr val="FFFF00"/>
                </a:solidFill>
                <a:latin typeface="Arial" pitchFamily="34" charset="0"/>
                <a:cs typeface="Arial" pitchFamily="34" charset="0"/>
              </a:rPr>
              <a:t>a risposta chiusa o multipla o vero/falso o strutturata</a:t>
            </a:r>
            <a:r>
              <a:rPr lang="it-IT" sz="2000" dirty="0" smtClean="0">
                <a:solidFill>
                  <a:srgbClr val="FFFF00"/>
                </a:solidFill>
                <a:latin typeface="Arial" pitchFamily="34" charset="0"/>
                <a:cs typeface="Arial" pitchFamily="34" charset="0"/>
              </a:rPr>
              <a:t>,…)</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tempi </a:t>
            </a:r>
            <a:r>
              <a:rPr lang="it-IT" sz="2800" dirty="0">
                <a:solidFill>
                  <a:schemeClr val="bg1"/>
                </a:solidFill>
                <a:latin typeface="Arial" pitchFamily="34" charset="0"/>
                <a:cs typeface="Arial" pitchFamily="34" charset="0"/>
              </a:rPr>
              <a:t>differenti </a:t>
            </a:r>
            <a:r>
              <a:rPr lang="it-IT" sz="2000" dirty="0">
                <a:solidFill>
                  <a:srgbClr val="FFFF00"/>
                </a:solidFill>
                <a:latin typeface="Arial" pitchFamily="34" charset="0"/>
                <a:cs typeface="Arial" pitchFamily="34" charset="0"/>
              </a:rPr>
              <a:t>(es. più lunghi nelle prove scritte </a:t>
            </a:r>
            <a:r>
              <a:rPr lang="it-IT" sz="1600" dirty="0">
                <a:solidFill>
                  <a:srgbClr val="FFFF00"/>
                </a:solidFill>
                <a:latin typeface="Arial" pitchFamily="34" charset="0"/>
                <a:cs typeface="Arial" pitchFamily="34" charset="0"/>
              </a:rPr>
              <a:t>-art.15 c.9 OM </a:t>
            </a:r>
            <a:r>
              <a:rPr lang="it-IT" sz="1600" dirty="0" smtClean="0">
                <a:solidFill>
                  <a:srgbClr val="FFFF00"/>
                </a:solidFill>
                <a:latin typeface="Arial" pitchFamily="34" charset="0"/>
                <a:cs typeface="Arial" pitchFamily="34" charset="0"/>
              </a:rPr>
              <a:t>n.90/2001,</a:t>
            </a:r>
          </a:p>
          <a:p>
            <a:r>
              <a:rPr lang="it-IT" sz="1600" dirty="0">
                <a:solidFill>
                  <a:srgbClr val="FFFF00"/>
                </a:solidFill>
                <a:latin typeface="Arial" pitchFamily="34" charset="0"/>
                <a:cs typeface="Arial" pitchFamily="34" charset="0"/>
              </a:rPr>
              <a:t> </a:t>
            </a:r>
            <a:r>
              <a:rPr lang="it-IT" sz="1600" dirty="0" smtClean="0">
                <a:solidFill>
                  <a:srgbClr val="FFFF00"/>
                </a:solidFill>
                <a:latin typeface="Arial" pitchFamily="34" charset="0"/>
                <a:cs typeface="Arial" pitchFamily="34" charset="0"/>
              </a:rPr>
              <a:t>    c.3 </a:t>
            </a:r>
            <a:r>
              <a:rPr lang="it-IT" sz="1600" dirty="0">
                <a:solidFill>
                  <a:srgbClr val="FFFF00"/>
                </a:solidFill>
                <a:latin typeface="Arial" pitchFamily="34" charset="0"/>
                <a:cs typeface="Arial" pitchFamily="34" charset="0"/>
              </a:rPr>
              <a:t>art. 318 </a:t>
            </a:r>
            <a:r>
              <a:rPr lang="it-IT" sz="1600" dirty="0" err="1">
                <a:solidFill>
                  <a:srgbClr val="FFFF00"/>
                </a:solidFill>
                <a:latin typeface="Arial" pitchFamily="34" charset="0"/>
                <a:cs typeface="Arial" pitchFamily="34" charset="0"/>
              </a:rPr>
              <a:t>D.L.vo</a:t>
            </a:r>
            <a:r>
              <a:rPr lang="it-IT" sz="1600" dirty="0">
                <a:solidFill>
                  <a:srgbClr val="FFFF00"/>
                </a:solidFill>
                <a:latin typeface="Arial" pitchFamily="34" charset="0"/>
                <a:cs typeface="Arial" pitchFamily="34" charset="0"/>
              </a:rPr>
              <a:t> n. 297/1994-</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frequenza/programmazione delle </a:t>
            </a:r>
            <a:r>
              <a:rPr lang="it-IT" sz="2000" dirty="0">
                <a:solidFill>
                  <a:srgbClr val="FFFF00"/>
                </a:solidFill>
                <a:latin typeface="Arial" pitchFamily="34" charset="0"/>
                <a:cs typeface="Arial" pitchFamily="34" charset="0"/>
              </a:rPr>
              <a:t>verifiche</a:t>
            </a:r>
            <a:r>
              <a:rPr lang="it-IT" sz="2000" dirty="0" smtClean="0">
                <a:solidFill>
                  <a:srgbClr val="FFFF00"/>
                </a:solidFill>
                <a:latin typeface="Arial" pitchFamily="34" charset="0"/>
                <a:cs typeface="Arial" pitchFamily="34" charset="0"/>
              </a:rPr>
              <a:t>,...)</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quantità </a:t>
            </a:r>
            <a:r>
              <a:rPr lang="it-IT" sz="2800" dirty="0">
                <a:solidFill>
                  <a:schemeClr val="bg1"/>
                </a:solidFill>
                <a:latin typeface="Arial" pitchFamily="34" charset="0"/>
                <a:cs typeface="Arial" pitchFamily="34" charset="0"/>
              </a:rPr>
              <a:t>diverse </a:t>
            </a:r>
            <a:r>
              <a:rPr lang="it-IT" sz="2000" dirty="0">
                <a:solidFill>
                  <a:srgbClr val="FFFF00"/>
                </a:solidFill>
                <a:latin typeface="Arial" pitchFamily="34" charset="0"/>
                <a:cs typeface="Arial" pitchFamily="34" charset="0"/>
              </a:rPr>
              <a:t>(es. numero degli </a:t>
            </a:r>
            <a:r>
              <a:rPr lang="it-IT" sz="2000" dirty="0" smtClean="0">
                <a:solidFill>
                  <a:srgbClr val="FFFF00"/>
                </a:solidFill>
                <a:latin typeface="Arial" pitchFamily="34" charset="0"/>
                <a:cs typeface="Arial" pitchFamily="34" charset="0"/>
              </a:rPr>
              <a:t>esercizi/domande, selezione </a:t>
            </a:r>
            <a:r>
              <a:rPr lang="it-IT" sz="2000" dirty="0">
                <a:solidFill>
                  <a:srgbClr val="FFFF00"/>
                </a:solidFill>
                <a:latin typeface="Arial" pitchFamily="34" charset="0"/>
                <a:cs typeface="Arial" pitchFamily="34" charset="0"/>
              </a:rPr>
              <a:t>di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sole parti significative,…)</a:t>
            </a:r>
          </a:p>
          <a:p>
            <a:endParaRPr lang="it-IT" sz="8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contenuti </a:t>
            </a:r>
            <a:r>
              <a:rPr lang="it-IT" sz="2800" dirty="0">
                <a:solidFill>
                  <a:schemeClr val="bg1"/>
                </a:solidFill>
                <a:latin typeface="Arial" pitchFamily="34" charset="0"/>
                <a:cs typeface="Arial" pitchFamily="34" charset="0"/>
              </a:rPr>
              <a:t>differenti </a:t>
            </a:r>
            <a:r>
              <a:rPr lang="it-IT" sz="2800" dirty="0">
                <a:solidFill>
                  <a:srgbClr val="FFFF00"/>
                </a:solidFill>
                <a:latin typeface="Arial" pitchFamily="34" charset="0"/>
                <a:cs typeface="Arial" pitchFamily="34" charset="0"/>
              </a:rPr>
              <a:t>da quelli ministeriali </a:t>
            </a:r>
            <a:r>
              <a:rPr lang="it-IT" sz="2000" dirty="0">
                <a:solidFill>
                  <a:srgbClr val="FFFF00"/>
                </a:solidFill>
                <a:latin typeface="Arial" pitchFamily="34" charset="0"/>
                <a:cs typeface="Arial" pitchFamily="34" charset="0"/>
              </a:rPr>
              <a:t>(ad es. il </a:t>
            </a:r>
            <a:r>
              <a:rPr lang="it-IT" sz="2000" dirty="0" err="1" smtClean="0">
                <a:solidFill>
                  <a:srgbClr val="FFFF00"/>
                </a:solidFill>
                <a:latin typeface="Arial" pitchFamily="34" charset="0"/>
                <a:cs typeface="Arial" pitchFamily="34" charset="0"/>
              </a:rPr>
              <a:t>CdC</a:t>
            </a:r>
            <a:r>
              <a:rPr lang="it-IT" sz="2000" dirty="0" smtClean="0">
                <a:solidFill>
                  <a:srgbClr val="FFFF00"/>
                </a:solidFill>
                <a:latin typeface="Arial" pitchFamily="34" charset="0"/>
                <a:cs typeface="Arial" pitchFamily="34" charset="0"/>
              </a:rPr>
              <a:t> entro il</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15 </a:t>
            </a:r>
            <a:r>
              <a:rPr lang="it-IT" sz="2000" dirty="0">
                <a:solidFill>
                  <a:srgbClr val="FFFF00"/>
                </a:solidFill>
                <a:latin typeface="Arial" pitchFamily="34" charset="0"/>
                <a:cs typeface="Arial" pitchFamily="34" charset="0"/>
              </a:rPr>
              <a:t>Maggio predispone prove studiate ad hoc o </a:t>
            </a:r>
            <a:r>
              <a:rPr lang="it-IT" sz="2000" dirty="0" smtClean="0">
                <a:solidFill>
                  <a:srgbClr val="FFFF00"/>
                </a:solidFill>
                <a:latin typeface="Arial" pitchFamily="34" charset="0"/>
                <a:cs typeface="Arial" pitchFamily="34" charset="0"/>
              </a:rPr>
              <a:t>trasforma  </a:t>
            </a:r>
            <a:r>
              <a:rPr lang="it-IT" sz="2000" dirty="0">
                <a:solidFill>
                  <a:srgbClr val="FFFF00"/>
                </a:solidFill>
                <a:latin typeface="Arial" pitchFamily="34" charset="0"/>
                <a:cs typeface="Arial" pitchFamily="34" charset="0"/>
              </a:rPr>
              <a:t>in sede d’esame </a:t>
            </a:r>
            <a:r>
              <a:rPr lang="it-IT" sz="1600" dirty="0" smtClean="0">
                <a:solidFill>
                  <a:srgbClr val="FFFF00"/>
                </a:solidFill>
                <a:latin typeface="Arial" pitchFamily="34" charset="0"/>
                <a:cs typeface="Arial" pitchFamily="34" charset="0"/>
              </a:rPr>
              <a:t> </a:t>
            </a:r>
          </a:p>
          <a:p>
            <a:r>
              <a:rPr lang="it-IT" sz="1600" dirty="0">
                <a:solidFill>
                  <a:srgbClr val="FFFF00"/>
                </a:solidFill>
                <a:latin typeface="Arial" pitchFamily="34" charset="0"/>
                <a:cs typeface="Arial" pitchFamily="34" charset="0"/>
              </a:rPr>
              <a:t> </a:t>
            </a:r>
            <a:r>
              <a:rPr lang="it-IT" sz="1600" dirty="0" smtClean="0">
                <a:solidFill>
                  <a:srgbClr val="FFFF00"/>
                </a:solidFill>
                <a:latin typeface="Arial" pitchFamily="34" charset="0"/>
                <a:cs typeface="Arial" pitchFamily="34" charset="0"/>
              </a:rPr>
              <a:t>      (=la </a:t>
            </a:r>
            <a:r>
              <a:rPr lang="it-IT" sz="1600" dirty="0">
                <a:solidFill>
                  <a:srgbClr val="FFFF00"/>
                </a:solidFill>
                <a:latin typeface="Arial" pitchFamily="34" charset="0"/>
                <a:cs typeface="Arial" pitchFamily="34" charset="0"/>
              </a:rPr>
              <a:t>mattina stessa) </a:t>
            </a:r>
            <a:r>
              <a:rPr lang="it-IT" sz="2000" dirty="0">
                <a:solidFill>
                  <a:srgbClr val="FFFF00"/>
                </a:solidFill>
                <a:latin typeface="Arial" pitchFamily="34" charset="0"/>
                <a:cs typeface="Arial" pitchFamily="34" charset="0"/>
              </a:rPr>
              <a:t>le prove ministeriali</a:t>
            </a:r>
            <a:r>
              <a:rPr lang="it-IT" sz="2800" dirty="0">
                <a:solidFill>
                  <a:srgbClr val="FFFF00"/>
                </a:solidFill>
                <a:latin typeface="Arial" pitchFamily="34" charset="0"/>
                <a:cs typeface="Arial" pitchFamily="34" charset="0"/>
              </a:rPr>
              <a:t> </a:t>
            </a:r>
            <a:r>
              <a:rPr lang="it-IT" sz="2000" dirty="0">
                <a:solidFill>
                  <a:srgbClr val="FFFF00"/>
                </a:solidFill>
                <a:latin typeface="Arial" pitchFamily="34" charset="0"/>
                <a:cs typeface="Arial" pitchFamily="34" charset="0"/>
              </a:rPr>
              <a:t>(art.15 c.7 e 8 </a:t>
            </a:r>
            <a:r>
              <a:rPr lang="it-IT" sz="2000" dirty="0" smtClean="0">
                <a:solidFill>
                  <a:srgbClr val="FFFF00"/>
                </a:solidFill>
                <a:latin typeface="Arial" pitchFamily="34" charset="0"/>
                <a:cs typeface="Arial" pitchFamily="34" charset="0"/>
              </a:rPr>
              <a:t>OM n</a:t>
            </a:r>
            <a:r>
              <a:rPr lang="it-IT" sz="2000" dirty="0">
                <a:solidFill>
                  <a:srgbClr val="FFFF00"/>
                </a:solidFill>
                <a:latin typeface="Arial" pitchFamily="34" charset="0"/>
                <a:cs typeface="Arial" pitchFamily="34" charset="0"/>
              </a:rPr>
              <a:t>. 90/2001, </a:t>
            </a:r>
            <a:r>
              <a:rPr lang="it-IT" sz="2000" dirty="0" smtClean="0">
                <a:solidFill>
                  <a:srgbClr val="FFFF00"/>
                </a:solidFill>
                <a:latin typeface="Arial" pitchFamily="34" charset="0"/>
                <a:cs typeface="Arial" pitchFamily="34" charset="0"/>
              </a:rPr>
              <a:t>D.M</a:t>
            </a:r>
            <a:r>
              <a:rPr lang="it-IT" sz="2000" dirty="0">
                <a:solidFill>
                  <a:srgbClr val="FFFF00"/>
                </a:solidFill>
                <a:latin typeface="Arial" pitchFamily="34" charset="0"/>
                <a:cs typeface="Arial" pitchFamily="34" charset="0"/>
              </a:rPr>
              <a:t>. </a:t>
            </a:r>
            <a:endParaRPr lang="it-IT" sz="2000" dirty="0" smtClean="0">
              <a:solidFill>
                <a:srgbClr val="FFFF00"/>
              </a:solidFill>
              <a:latin typeface="Arial" pitchFamily="34" charset="0"/>
              <a:cs typeface="Arial" pitchFamily="34" charset="0"/>
            </a:endParaRP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26/8/81, art</a:t>
            </a:r>
            <a:r>
              <a:rPr lang="it-IT" sz="2000" dirty="0">
                <a:solidFill>
                  <a:srgbClr val="FFFF00"/>
                </a:solidFill>
                <a:latin typeface="Arial" pitchFamily="34" charset="0"/>
                <a:cs typeface="Arial" pitchFamily="34" charset="0"/>
              </a:rPr>
              <a:t>. 16 L. n.104/1992, Parere del Consiglio di Stato n. </a:t>
            </a:r>
            <a:r>
              <a:rPr lang="it-IT" sz="2000" dirty="0" smtClean="0">
                <a:solidFill>
                  <a:srgbClr val="FFFF00"/>
                </a:solidFill>
                <a:latin typeface="Arial" pitchFamily="34" charset="0"/>
                <a:cs typeface="Arial" pitchFamily="34" charset="0"/>
              </a:rPr>
              <a:t>348/1991</a:t>
            </a:r>
            <a:r>
              <a:rPr lang="it-IT" dirty="0" smtClean="0">
                <a:solidFill>
                  <a:srgbClr val="FFFF00"/>
                </a:solidFill>
                <a:latin typeface="Arial" pitchFamily="34" charset="0"/>
                <a:cs typeface="Arial" pitchFamily="34" charset="0"/>
              </a:rPr>
              <a:t>)</a:t>
            </a:r>
          </a:p>
          <a:p>
            <a:endParaRPr lang="it-IT"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253570861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096"/>
            <a:ext cx="9540552" cy="6801862"/>
          </a:xfrm>
          <a:prstGeom prst="rect">
            <a:avLst/>
          </a:prstGeom>
          <a:solidFill>
            <a:srgbClr val="002060"/>
          </a:solidFill>
        </p:spPr>
        <p:txBody>
          <a:bodyPr wrap="square">
            <a:spAutoFit/>
          </a:bodyPr>
          <a:lstStyle/>
          <a:p>
            <a:r>
              <a:rPr lang="it-IT" sz="2800" b="1" dirty="0" smtClean="0">
                <a:solidFill>
                  <a:schemeClr val="bg1"/>
                </a:solidFill>
                <a:latin typeface="Arial" pitchFamily="34" charset="0"/>
                <a:cs typeface="Arial" pitchFamily="34" charset="0"/>
              </a:rPr>
              <a:t>CRITERI </a:t>
            </a:r>
            <a:r>
              <a:rPr lang="it-IT" sz="2800" b="1" dirty="0">
                <a:solidFill>
                  <a:schemeClr val="bg1"/>
                </a:solidFill>
                <a:latin typeface="Arial" pitchFamily="34" charset="0"/>
                <a:cs typeface="Arial" pitchFamily="34" charset="0"/>
              </a:rPr>
              <a:t>PER PROGETTARE </a:t>
            </a:r>
            <a:r>
              <a:rPr lang="it-IT" sz="2800" b="1" dirty="0" smtClean="0">
                <a:solidFill>
                  <a:schemeClr val="bg1"/>
                </a:solidFill>
                <a:latin typeface="Arial" pitchFamily="34" charset="0"/>
                <a:cs typeface="Arial" pitchFamily="34" charset="0"/>
              </a:rPr>
              <a:t>PROVE </a:t>
            </a:r>
            <a:r>
              <a:rPr lang="it-IT" sz="2800" b="1" dirty="0">
                <a:solidFill>
                  <a:schemeClr val="bg1"/>
                </a:solidFill>
                <a:latin typeface="Arial" pitchFamily="34" charset="0"/>
                <a:cs typeface="Arial" pitchFamily="34" charset="0"/>
              </a:rPr>
              <a:t>EQUIPOLLENTI</a:t>
            </a:r>
          </a:p>
          <a:p>
            <a:r>
              <a:rPr lang="it-IT" sz="2400" dirty="0">
                <a:solidFill>
                  <a:srgbClr val="FFFF00"/>
                </a:solidFill>
                <a:latin typeface="Arial" pitchFamily="34" charset="0"/>
                <a:cs typeface="Arial" pitchFamily="34" charset="0"/>
              </a:rPr>
              <a:t>Rispetto ai </a:t>
            </a:r>
            <a:r>
              <a:rPr lang="it-IT" sz="2400" b="1" dirty="0" smtClean="0">
                <a:solidFill>
                  <a:schemeClr val="bg1"/>
                </a:solidFill>
                <a:latin typeface="Arial" pitchFamily="34" charset="0"/>
                <a:cs typeface="Arial" pitchFamily="34" charset="0"/>
              </a:rPr>
              <a:t>contenuti</a:t>
            </a:r>
            <a:endParaRPr lang="it-IT" sz="2400" dirty="0" smtClean="0">
              <a:solidFill>
                <a:schemeClr val="bg1"/>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ridurre </a:t>
            </a:r>
            <a:r>
              <a:rPr lang="it-IT" sz="2400" dirty="0">
                <a:solidFill>
                  <a:srgbClr val="FFFF00"/>
                </a:solidFill>
                <a:latin typeface="Arial" pitchFamily="34" charset="0"/>
                <a:cs typeface="Arial" pitchFamily="34" charset="0"/>
              </a:rPr>
              <a:t>gli apparati concettuali </a:t>
            </a:r>
            <a:r>
              <a:rPr lang="it-IT" sz="2400" dirty="0" smtClean="0">
                <a:solidFill>
                  <a:srgbClr val="FFFF00"/>
                </a:solidFill>
                <a:latin typeface="Arial" pitchFamily="34" charset="0"/>
                <a:cs typeface="Arial" pitchFamily="34" charset="0"/>
              </a:rPr>
              <a:t>con eventuali </a:t>
            </a:r>
            <a:r>
              <a:rPr lang="it-IT" sz="2400" dirty="0">
                <a:solidFill>
                  <a:srgbClr val="FFFF00"/>
                </a:solidFill>
                <a:latin typeface="Arial" pitchFamily="34" charset="0"/>
                <a:cs typeface="Arial" pitchFamily="34" charset="0"/>
              </a:rPr>
              <a:t>sostituzioni</a:t>
            </a: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valorizzare </a:t>
            </a:r>
            <a:r>
              <a:rPr lang="it-IT" sz="2400" dirty="0">
                <a:solidFill>
                  <a:srgbClr val="FFFF00"/>
                </a:solidFill>
                <a:latin typeface="Arial" pitchFamily="34" charset="0"/>
                <a:cs typeface="Arial" pitchFamily="34" charset="0"/>
              </a:rPr>
              <a:t>gli aspetti operativi dei </a:t>
            </a:r>
            <a:r>
              <a:rPr lang="it-IT" sz="2400" dirty="0" err="1">
                <a:solidFill>
                  <a:srgbClr val="FFFF00"/>
                </a:solidFill>
                <a:latin typeface="Arial" pitchFamily="34" charset="0"/>
                <a:cs typeface="Arial" pitchFamily="34" charset="0"/>
              </a:rPr>
              <a:t>saperi</a:t>
            </a:r>
            <a:endParaRPr lang="it-IT" sz="24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mirare </a:t>
            </a:r>
            <a:r>
              <a:rPr lang="it-IT" sz="2400" dirty="0">
                <a:solidFill>
                  <a:srgbClr val="FFFF00"/>
                </a:solidFill>
                <a:latin typeface="Arial" pitchFamily="34" charset="0"/>
                <a:cs typeface="Arial" pitchFamily="34" charset="0"/>
              </a:rPr>
              <a:t>all’essenzialità e alla </a:t>
            </a:r>
            <a:r>
              <a:rPr lang="it-IT" sz="2400" dirty="0" err="1">
                <a:solidFill>
                  <a:srgbClr val="FFFF00"/>
                </a:solidFill>
                <a:latin typeface="Arial" pitchFamily="34" charset="0"/>
                <a:cs typeface="Arial" pitchFamily="34" charset="0"/>
              </a:rPr>
              <a:t>fondatività</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di conoscenze/competenze</a:t>
            </a:r>
            <a:endParaRPr lang="it-IT" sz="2400" dirty="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Rispetto alle </a:t>
            </a:r>
            <a:r>
              <a:rPr lang="it-IT" sz="2400" b="1" dirty="0">
                <a:solidFill>
                  <a:schemeClr val="bg1"/>
                </a:solidFill>
                <a:latin typeface="Arial" pitchFamily="34" charset="0"/>
                <a:cs typeface="Arial" pitchFamily="34" charset="0"/>
              </a:rPr>
              <a:t>forme </a:t>
            </a:r>
            <a:r>
              <a:rPr lang="it-IT" sz="2400" b="1" dirty="0" smtClean="0">
                <a:solidFill>
                  <a:schemeClr val="bg1"/>
                </a:solidFill>
                <a:latin typeface="Arial" pitchFamily="34" charset="0"/>
                <a:cs typeface="Arial" pitchFamily="34" charset="0"/>
              </a:rPr>
              <a:t>realizzative</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fornire </a:t>
            </a:r>
            <a:r>
              <a:rPr lang="it-IT" sz="2400" dirty="0">
                <a:solidFill>
                  <a:srgbClr val="FFFF00"/>
                </a:solidFill>
                <a:latin typeface="Arial" pitchFamily="34" charset="0"/>
                <a:cs typeface="Arial" pitchFamily="34" charset="0"/>
              </a:rPr>
              <a:t>tracce, schemi, mappe,…</a:t>
            </a: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utilizzare </a:t>
            </a:r>
            <a:r>
              <a:rPr lang="it-IT" sz="2400" dirty="0">
                <a:solidFill>
                  <a:srgbClr val="FFFF00"/>
                </a:solidFill>
                <a:latin typeface="Arial" pitchFamily="34" charset="0"/>
                <a:cs typeface="Arial" pitchFamily="34" charset="0"/>
              </a:rPr>
              <a:t>strumenti compensativi </a:t>
            </a:r>
            <a:r>
              <a:rPr lang="it-IT" sz="2000" dirty="0">
                <a:solidFill>
                  <a:srgbClr val="FFFF00"/>
                </a:solidFill>
                <a:latin typeface="Arial" pitchFamily="34" charset="0"/>
                <a:cs typeface="Arial" pitchFamily="34" charset="0"/>
              </a:rPr>
              <a:t>(es. PC con videoscrittura..)</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programmare </a:t>
            </a:r>
            <a:r>
              <a:rPr lang="it-IT" sz="2400" dirty="0">
                <a:solidFill>
                  <a:srgbClr val="FFFF00"/>
                </a:solidFill>
                <a:latin typeface="Arial" pitchFamily="34" charset="0"/>
                <a:cs typeface="Arial" pitchFamily="34" charset="0"/>
              </a:rPr>
              <a:t>le prove </a:t>
            </a:r>
            <a:r>
              <a:rPr lang="it-IT" sz="2000" dirty="0" smtClean="0">
                <a:solidFill>
                  <a:srgbClr val="FFFF00"/>
                </a:solidFill>
                <a:latin typeface="Arial" pitchFamily="34" charset="0"/>
                <a:cs typeface="Arial" pitchFamily="34" charset="0"/>
              </a:rPr>
              <a:t>(colloqui </a:t>
            </a:r>
            <a:r>
              <a:rPr lang="it-IT" sz="2000" dirty="0">
                <a:solidFill>
                  <a:srgbClr val="FFFF00"/>
                </a:solidFill>
                <a:latin typeface="Arial" pitchFamily="34" charset="0"/>
                <a:cs typeface="Arial" pitchFamily="34" charset="0"/>
              </a:rPr>
              <a:t>orali,…)</a:t>
            </a: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sostenere </a:t>
            </a:r>
            <a:r>
              <a:rPr lang="it-IT" sz="2400" dirty="0">
                <a:solidFill>
                  <a:srgbClr val="FFFF00"/>
                </a:solidFill>
                <a:latin typeface="Arial" pitchFamily="34" charset="0"/>
                <a:cs typeface="Arial" pitchFamily="34" charset="0"/>
              </a:rPr>
              <a:t>lo studente valorizzando i suoi punti di forza</a:t>
            </a:r>
          </a:p>
          <a:p>
            <a:r>
              <a:rPr lang="it-IT" sz="2400" b="1" dirty="0" smtClean="0">
                <a:solidFill>
                  <a:schemeClr val="bg1"/>
                </a:solidFill>
                <a:latin typeface="Arial" pitchFamily="34" charset="0"/>
                <a:cs typeface="Arial" pitchFamily="34" charset="0"/>
              </a:rPr>
              <a:t>Caratteristiche</a:t>
            </a:r>
            <a:endParaRPr lang="it-IT" sz="2400" dirty="0" smtClean="0">
              <a:solidFill>
                <a:schemeClr val="bg1"/>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essere </a:t>
            </a:r>
            <a:r>
              <a:rPr lang="it-IT" sz="2400" dirty="0">
                <a:solidFill>
                  <a:srgbClr val="FFFF00"/>
                </a:solidFill>
                <a:latin typeface="Arial" pitchFamily="34" charset="0"/>
                <a:cs typeface="Arial" pitchFamily="34" charset="0"/>
              </a:rPr>
              <a:t>familiari per l’alunno </a:t>
            </a:r>
            <a:r>
              <a:rPr lang="it-IT" sz="2400" dirty="0" smtClean="0">
                <a:solidFill>
                  <a:srgbClr val="FFFF00"/>
                </a:solidFill>
                <a:latin typeface="Arial" pitchFamily="34" charset="0"/>
                <a:cs typeface="Arial" pitchFamily="34" charset="0"/>
              </a:rPr>
              <a:t>disabile, </a:t>
            </a:r>
            <a:r>
              <a:rPr lang="it-IT" sz="2400" dirty="0">
                <a:solidFill>
                  <a:srgbClr val="FFFF00"/>
                </a:solidFill>
                <a:latin typeface="Arial" pitchFamily="34" charset="0"/>
                <a:cs typeface="Arial" pitchFamily="34" charset="0"/>
              </a:rPr>
              <a:t>che dovrà possedere gli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err="1" smtClean="0">
                <a:solidFill>
                  <a:srgbClr val="FFFF00"/>
                </a:solidFill>
                <a:latin typeface="Arial" pitchFamily="34" charset="0"/>
                <a:cs typeface="Arial" pitchFamily="34" charset="0"/>
              </a:rPr>
              <a:t>strumenticognitivi</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e non, per affrontarla ed eseguirla</a:t>
            </a: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fare  </a:t>
            </a:r>
            <a:r>
              <a:rPr lang="it-IT" sz="2400" dirty="0">
                <a:solidFill>
                  <a:srgbClr val="FFFF00"/>
                </a:solidFill>
                <a:latin typeface="Arial" pitchFamily="34" charset="0"/>
                <a:cs typeface="Arial" pitchFamily="34" charset="0"/>
              </a:rPr>
              <a:t>riferimento esclusivamente alle </a:t>
            </a:r>
            <a:r>
              <a:rPr lang="it-IT" sz="2400" dirty="0" smtClean="0">
                <a:solidFill>
                  <a:srgbClr val="FFFF00"/>
                </a:solidFill>
                <a:latin typeface="Arial" pitchFamily="34" charset="0"/>
                <a:cs typeface="Arial" pitchFamily="34" charset="0"/>
              </a:rPr>
              <a:t>conoscenze, competenze,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abilità competenze </a:t>
            </a:r>
            <a:r>
              <a:rPr lang="it-IT" sz="2400" dirty="0">
                <a:solidFill>
                  <a:srgbClr val="FFFF00"/>
                </a:solidFill>
                <a:latin typeface="Arial" pitchFamily="34" charset="0"/>
                <a:cs typeface="Arial" pitchFamily="34" charset="0"/>
              </a:rPr>
              <a:t>indicate nel PEI</a:t>
            </a:r>
          </a:p>
          <a:p>
            <a:r>
              <a:rPr lang="it-IT" sz="2400" dirty="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avere </a:t>
            </a:r>
            <a:r>
              <a:rPr lang="it-IT" sz="2400" dirty="0">
                <a:solidFill>
                  <a:srgbClr val="FFFF00"/>
                </a:solidFill>
                <a:latin typeface="Arial" pitchFamily="34" charset="0"/>
                <a:cs typeface="Arial" pitchFamily="34" charset="0"/>
              </a:rPr>
              <a:t>carattere di validità , cioè di “</a:t>
            </a:r>
            <a:r>
              <a:rPr lang="it-IT" sz="2400" dirty="0" smtClean="0">
                <a:solidFill>
                  <a:srgbClr val="FFFF00"/>
                </a:solidFill>
                <a:latin typeface="Arial" pitchFamily="34" charset="0"/>
                <a:cs typeface="Arial" pitchFamily="34" charset="0"/>
              </a:rPr>
              <a:t>misurare“ </a:t>
            </a:r>
            <a:r>
              <a:rPr lang="it-IT" sz="2400" dirty="0">
                <a:solidFill>
                  <a:srgbClr val="FFFF00"/>
                </a:solidFill>
                <a:latin typeface="Arial" pitchFamily="34" charset="0"/>
                <a:cs typeface="Arial" pitchFamily="34" charset="0"/>
              </a:rPr>
              <a:t>di volta in volta </a:t>
            </a:r>
            <a:endParaRPr lang="it-IT" sz="2400" dirty="0" smtClean="0">
              <a:solidFill>
                <a:srgbClr val="FFFF00"/>
              </a:solidFill>
              <a:latin typeface="Arial" pitchFamily="34" charset="0"/>
              <a:cs typeface="Arial" pitchFamily="34" charset="0"/>
            </a:endParaRP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quelle conoscenze/ sottoposte </a:t>
            </a:r>
            <a:r>
              <a:rPr lang="it-IT" sz="2400" dirty="0">
                <a:solidFill>
                  <a:srgbClr val="FFFF00"/>
                </a:solidFill>
                <a:latin typeface="Arial" pitchFamily="34" charset="0"/>
                <a:cs typeface="Arial" pitchFamily="34" charset="0"/>
              </a:rPr>
              <a:t>a controllo</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riferirsi </a:t>
            </a:r>
            <a:r>
              <a:rPr lang="it-IT" sz="2400" dirty="0">
                <a:solidFill>
                  <a:srgbClr val="FFFF00"/>
                </a:solidFill>
                <a:latin typeface="Arial" pitchFamily="34" charset="0"/>
                <a:cs typeface="Arial" pitchFamily="34" charset="0"/>
              </a:rPr>
              <a:t>a criteri assoluti e al criterio di progresso personale</a:t>
            </a:r>
          </a:p>
        </p:txBody>
      </p:sp>
    </p:spTree>
    <p:extLst>
      <p:ext uri="{BB962C8B-B14F-4D97-AF65-F5344CB8AC3E}">
        <p14:creationId xmlns:p14="http://schemas.microsoft.com/office/powerpoint/2010/main" xmlns="" val="34138128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44624"/>
            <a:ext cx="9252520" cy="6924973"/>
          </a:xfrm>
          <a:prstGeom prst="rect">
            <a:avLst/>
          </a:prstGeom>
          <a:solidFill>
            <a:srgbClr val="002060"/>
          </a:solidFill>
        </p:spPr>
        <p:txBody>
          <a:bodyPr wrap="square">
            <a:spAutoFit/>
          </a:bodyPr>
          <a:lstStyle/>
          <a:p>
            <a:r>
              <a:rPr lang="it-IT" sz="2800" dirty="0" smtClean="0">
                <a:latin typeface="Arial" pitchFamily="34" charset="0"/>
                <a:cs typeface="Arial" pitchFamily="34" charset="0"/>
              </a:rPr>
              <a:t>  </a:t>
            </a:r>
            <a:r>
              <a:rPr lang="it-IT" sz="2800" dirty="0" smtClean="0">
                <a:solidFill>
                  <a:srgbClr val="FFFF00"/>
                </a:solidFill>
                <a:latin typeface="Arial" pitchFamily="34" charset="0"/>
                <a:cs typeface="Arial" pitchFamily="34" charset="0"/>
              </a:rPr>
              <a:t>Se </a:t>
            </a:r>
            <a:r>
              <a:rPr lang="it-IT" sz="2800" dirty="0">
                <a:solidFill>
                  <a:srgbClr val="FFFF00"/>
                </a:solidFill>
                <a:latin typeface="Arial" pitchFamily="34" charset="0"/>
                <a:cs typeface="Arial" pitchFamily="34" charset="0"/>
              </a:rPr>
              <a:t>il Presidente di Commissione decide in </a:t>
            </a:r>
            <a:r>
              <a:rPr lang="it-IT" sz="2800" dirty="0" smtClean="0">
                <a:solidFill>
                  <a:srgbClr val="FFFF00"/>
                </a:solidFill>
                <a:latin typeface="Arial" pitchFamily="34" charset="0"/>
                <a:cs typeface="Arial" pitchFamily="34" charset="0"/>
              </a:rPr>
              <a:t>senso</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dirty="0">
                <a:solidFill>
                  <a:srgbClr val="FFFF00"/>
                </a:solidFill>
                <a:latin typeface="Arial" pitchFamily="34" charset="0"/>
                <a:cs typeface="Arial" pitchFamily="34" charset="0"/>
              </a:rPr>
              <a:t>contrario </a:t>
            </a:r>
            <a:r>
              <a:rPr lang="it-IT" sz="2800" dirty="0" smtClean="0">
                <a:solidFill>
                  <a:srgbClr val="FFFF00"/>
                </a:solidFill>
                <a:latin typeface="Arial" pitchFamily="34" charset="0"/>
                <a:cs typeface="Arial" pitchFamily="34" charset="0"/>
              </a:rPr>
              <a:t>a </a:t>
            </a:r>
            <a:r>
              <a:rPr lang="it-IT" sz="2800" dirty="0">
                <a:solidFill>
                  <a:srgbClr val="FFFF00"/>
                </a:solidFill>
                <a:latin typeface="Arial" pitchFamily="34" charset="0"/>
                <a:cs typeface="Arial" pitchFamily="34" charset="0"/>
              </a:rPr>
              <a:t>quanto previsto dal </a:t>
            </a:r>
            <a:r>
              <a:rPr lang="it-IT" sz="2800" dirty="0" err="1" smtClean="0">
                <a:solidFill>
                  <a:srgbClr val="FFFF00"/>
                </a:solidFill>
                <a:latin typeface="Arial" pitchFamily="34" charset="0"/>
                <a:cs typeface="Arial" pitchFamily="34" charset="0"/>
              </a:rPr>
              <a:t>CdC</a:t>
            </a:r>
            <a:r>
              <a:rPr lang="it-IT" sz="2800" dirty="0" smtClean="0">
                <a:solidFill>
                  <a:srgbClr val="FFFF00"/>
                </a:solidFill>
                <a:latin typeface="Arial" pitchFamily="34" charset="0"/>
                <a:cs typeface="Arial" pitchFamily="34" charset="0"/>
              </a:rPr>
              <a:t> nel documento del</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15 maggio, deve motivare (a verbale) </a:t>
            </a:r>
            <a:r>
              <a:rPr lang="it-IT" sz="2800" dirty="0">
                <a:solidFill>
                  <a:srgbClr val="FFFF00"/>
                </a:solidFill>
                <a:latin typeface="Arial" pitchFamily="34" charset="0"/>
                <a:cs typeface="Arial" pitchFamily="34" charset="0"/>
              </a:rPr>
              <a:t>la </a:t>
            </a:r>
            <a:r>
              <a:rPr lang="it-IT" sz="2800" dirty="0" smtClean="0">
                <a:solidFill>
                  <a:srgbClr val="FFFF00"/>
                </a:solidFill>
                <a:latin typeface="Arial" pitchFamily="34" charset="0"/>
                <a:cs typeface="Arial" pitchFamily="34" charset="0"/>
              </a:rPr>
              <a:t>propria</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decisione</a:t>
            </a:r>
          </a:p>
          <a:p>
            <a:endParaRPr lang="it-IT" sz="24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Nella </a:t>
            </a:r>
            <a:r>
              <a:rPr lang="it-IT" sz="2800" b="1" dirty="0" smtClean="0">
                <a:solidFill>
                  <a:schemeClr val="bg1"/>
                </a:solidFill>
                <a:latin typeface="Arial" pitchFamily="34" charset="0"/>
                <a:cs typeface="Arial" pitchFamily="34" charset="0"/>
              </a:rPr>
              <a:t>RELAZIONE per l’ ALUNNO </a:t>
            </a:r>
            <a:r>
              <a:rPr lang="it-IT" sz="2800" b="1" dirty="0">
                <a:solidFill>
                  <a:schemeClr val="bg1"/>
                </a:solidFill>
                <a:latin typeface="Arial" pitchFamily="34" charset="0"/>
                <a:cs typeface="Arial" pitchFamily="34" charset="0"/>
              </a:rPr>
              <a:t>DISABILE</a:t>
            </a:r>
            <a:r>
              <a:rPr lang="it-IT" sz="2400" b="1" dirty="0">
                <a:solidFill>
                  <a:schemeClr val="bg1"/>
                </a:solidFill>
                <a:latin typeface="Arial" pitchFamily="34" charset="0"/>
                <a:cs typeface="Arial" pitchFamily="34" charset="0"/>
              </a:rPr>
              <a:t> </a:t>
            </a:r>
            <a:endParaRPr lang="it-IT" sz="2400" b="1" dirty="0" smtClean="0">
              <a:solidFill>
                <a:schemeClr val="bg1"/>
              </a:solidFill>
              <a:latin typeface="Arial" pitchFamily="34" charset="0"/>
              <a:cs typeface="Arial" pitchFamily="34" charset="0"/>
            </a:endParaRPr>
          </a:p>
          <a:p>
            <a:r>
              <a:rPr lang="it-IT" sz="2400" b="1" dirty="0">
                <a:solidFill>
                  <a:schemeClr val="bg1"/>
                </a:solidFill>
                <a:latin typeface="Arial" pitchFamily="34" charset="0"/>
                <a:cs typeface="Arial" pitchFamily="34" charset="0"/>
              </a:rPr>
              <a:t> </a:t>
            </a:r>
            <a:r>
              <a:rPr lang="it-IT" sz="2400" b="1" dirty="0" smtClean="0">
                <a:solidFill>
                  <a:schemeClr val="bg1"/>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(da allegare </a:t>
            </a:r>
            <a:r>
              <a:rPr lang="it-IT" sz="2400" dirty="0">
                <a:solidFill>
                  <a:srgbClr val="FFFF00"/>
                </a:solidFill>
                <a:latin typeface="Arial" pitchFamily="34" charset="0"/>
                <a:cs typeface="Arial" pitchFamily="34" charset="0"/>
              </a:rPr>
              <a:t>al </a:t>
            </a:r>
            <a:r>
              <a:rPr lang="it-IT" sz="2400" dirty="0" smtClean="0">
                <a:solidFill>
                  <a:srgbClr val="FFFF00"/>
                </a:solidFill>
                <a:latin typeface="Arial" pitchFamily="34" charset="0"/>
                <a:cs typeface="Arial" pitchFamily="34" charset="0"/>
              </a:rPr>
              <a:t>documento del 15 maggio) </a:t>
            </a:r>
            <a:r>
              <a:rPr lang="it-IT" sz="2800" dirty="0" smtClean="0">
                <a:solidFill>
                  <a:srgbClr val="FFFF00"/>
                </a:solidFill>
                <a:latin typeface="Arial" pitchFamily="34" charset="0"/>
                <a:cs typeface="Arial" pitchFamily="34" charset="0"/>
              </a:rPr>
              <a:t>il </a:t>
            </a:r>
            <a:r>
              <a:rPr lang="it-IT" sz="2800" dirty="0" err="1">
                <a:solidFill>
                  <a:srgbClr val="FFFF00"/>
                </a:solidFill>
                <a:latin typeface="Arial" pitchFamily="34" charset="0"/>
                <a:cs typeface="Arial" pitchFamily="34" charset="0"/>
              </a:rPr>
              <a:t>CdC</a:t>
            </a:r>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fornisce</a:t>
            </a:r>
          </a:p>
          <a:p>
            <a:endParaRPr lang="it-IT" sz="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documentazione </a:t>
            </a:r>
            <a:r>
              <a:rPr lang="it-IT" sz="2800" dirty="0">
                <a:solidFill>
                  <a:srgbClr val="FFFF00"/>
                </a:solidFill>
                <a:latin typeface="Arial" pitchFamily="34" charset="0"/>
                <a:cs typeface="Arial" pitchFamily="34" charset="0"/>
              </a:rPr>
              <a:t>per </a:t>
            </a:r>
            <a:r>
              <a:rPr lang="it-IT" sz="2800" dirty="0" smtClean="0">
                <a:solidFill>
                  <a:srgbClr val="FFFF00"/>
                </a:solidFill>
                <a:latin typeface="Arial" pitchFamily="34" charset="0"/>
                <a:cs typeface="Arial" pitchFamily="34" charset="0"/>
              </a:rPr>
              <a:t>il singolo alunno disabile riferita </a:t>
            </a:r>
            <a:r>
              <a:rPr lang="it-IT" sz="2800" dirty="0">
                <a:solidFill>
                  <a:srgbClr val="FFFF00"/>
                </a:solidFill>
                <a:latin typeface="Arial" pitchFamily="34" charset="0"/>
                <a:cs typeface="Arial" pitchFamily="34" charset="0"/>
              </a:rPr>
              <a:t>ai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punti </a:t>
            </a:r>
            <a:r>
              <a:rPr lang="it-IT" sz="2800" dirty="0">
                <a:solidFill>
                  <a:srgbClr val="FFFF00"/>
                </a:solidFill>
                <a:latin typeface="Arial" pitchFamily="34" charset="0"/>
                <a:cs typeface="Arial" pitchFamily="34" charset="0"/>
              </a:rPr>
              <a:t>indicati per la classe nel </a:t>
            </a:r>
            <a:r>
              <a:rPr lang="it-IT" sz="2800" dirty="0" smtClean="0">
                <a:solidFill>
                  <a:srgbClr val="FFFF00"/>
                </a:solidFill>
                <a:latin typeface="Arial" pitchFamily="34" charset="0"/>
                <a:cs typeface="Arial" pitchFamily="34" charset="0"/>
              </a:rPr>
              <a:t>medesimo documento</a:t>
            </a:r>
            <a:endParaRPr lang="it-IT" sz="2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prove equipollenti, </a:t>
            </a:r>
            <a:r>
              <a:rPr lang="it-IT" sz="2800" dirty="0">
                <a:solidFill>
                  <a:srgbClr val="FFFF00"/>
                </a:solidFill>
                <a:latin typeface="Arial" pitchFamily="34" charset="0"/>
                <a:cs typeface="Arial" pitchFamily="34" charset="0"/>
              </a:rPr>
              <a:t>allegandole al documento </a:t>
            </a:r>
            <a:r>
              <a:rPr lang="it-IT" sz="2800" dirty="0" smtClean="0">
                <a:solidFill>
                  <a:srgbClr val="FFFF00"/>
                </a:solidFill>
                <a:latin typeface="Arial" pitchFamily="34" charset="0"/>
                <a:cs typeface="Arial" pitchFamily="34" charset="0"/>
              </a:rPr>
              <a:t>stesso</a:t>
            </a:r>
            <a:endParaRPr lang="it-IT" sz="28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richiesta </a:t>
            </a:r>
            <a:r>
              <a:rPr lang="it-IT" sz="2800" dirty="0">
                <a:solidFill>
                  <a:srgbClr val="FFFF00"/>
                </a:solidFill>
                <a:latin typeface="Arial" pitchFamily="34" charset="0"/>
                <a:cs typeface="Arial" pitchFamily="34" charset="0"/>
              </a:rPr>
              <a:t>motivata di assistenza </a:t>
            </a:r>
            <a:r>
              <a:rPr lang="it-IT" sz="2400" dirty="0" smtClean="0">
                <a:solidFill>
                  <a:srgbClr val="FFFF00"/>
                </a:solidFill>
                <a:latin typeface="Arial" pitchFamily="34" charset="0"/>
                <a:cs typeface="Arial" pitchFamily="34" charset="0"/>
              </a:rPr>
              <a:t>(presenza del docente di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sostegno, degli assistenti all’autonomia </a:t>
            </a:r>
            <a:r>
              <a:rPr lang="it-IT" sz="2400" dirty="0">
                <a:solidFill>
                  <a:srgbClr val="FFFF00"/>
                </a:solidFill>
                <a:latin typeface="Arial" pitchFamily="34" charset="0"/>
                <a:cs typeface="Arial" pitchFamily="34" charset="0"/>
              </a:rPr>
              <a:t>e alla comunicazione</a:t>
            </a:r>
            <a:r>
              <a:rPr lang="it-IT" sz="2400" dirty="0" smtClean="0">
                <a:solidFill>
                  <a:srgbClr val="FFFF00"/>
                </a:solidFill>
                <a:latin typeface="Arial" pitchFamily="34" charset="0"/>
                <a:cs typeface="Arial" pitchFamily="34" charset="0"/>
              </a:rPr>
              <a:t>,…)</a:t>
            </a:r>
            <a:endParaRPr lang="it-IT" sz="24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indicazione </a:t>
            </a:r>
            <a:r>
              <a:rPr lang="it-IT" sz="2800" dirty="0">
                <a:solidFill>
                  <a:srgbClr val="FFFF00"/>
                </a:solidFill>
                <a:latin typeface="Arial" pitchFamily="34" charset="0"/>
                <a:cs typeface="Arial" pitchFamily="34" charset="0"/>
              </a:rPr>
              <a:t>di tempi più lunghi per le </a:t>
            </a:r>
            <a:r>
              <a:rPr lang="it-IT" sz="2800" dirty="0" smtClean="0">
                <a:solidFill>
                  <a:srgbClr val="FFFF00"/>
                </a:solidFill>
                <a:latin typeface="Arial" pitchFamily="34" charset="0"/>
                <a:cs typeface="Arial" pitchFamily="34" charset="0"/>
              </a:rPr>
              <a:t>prove </a:t>
            </a:r>
            <a:r>
              <a:rPr lang="it-IT" sz="2000" dirty="0" smtClean="0">
                <a:solidFill>
                  <a:srgbClr val="FFFF00"/>
                </a:solidFill>
                <a:latin typeface="Arial" pitchFamily="34" charset="0"/>
                <a:cs typeface="Arial" pitchFamily="34" charset="0"/>
              </a:rPr>
              <a:t>(scritte </a:t>
            </a:r>
            <a:r>
              <a:rPr lang="it-IT" sz="2000" dirty="0">
                <a:solidFill>
                  <a:srgbClr val="FFFF00"/>
                </a:solidFill>
                <a:latin typeface="Arial" pitchFamily="34" charset="0"/>
                <a:cs typeface="Arial" pitchFamily="34" charset="0"/>
              </a:rPr>
              <a:t>e/o </a:t>
            </a:r>
            <a:r>
              <a:rPr lang="it-IT" sz="2000" dirty="0" smtClean="0">
                <a:solidFill>
                  <a:srgbClr val="FFFF00"/>
                </a:solidFill>
                <a:latin typeface="Arial" pitchFamily="34" charset="0"/>
                <a:cs typeface="Arial" pitchFamily="34" charset="0"/>
              </a:rPr>
              <a:t>orali)</a:t>
            </a:r>
            <a:endParaRPr lang="it-IT" sz="2000" dirty="0">
              <a:solidFill>
                <a:srgbClr val="FFFF00"/>
              </a:solidFill>
              <a:latin typeface="Arial" pitchFamily="34" charset="0"/>
              <a:cs typeface="Arial" pitchFamily="34" charset="0"/>
            </a:endParaRPr>
          </a:p>
          <a:p>
            <a:r>
              <a:rPr lang="it-IT" sz="28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richiesta </a:t>
            </a:r>
            <a:r>
              <a:rPr lang="it-IT" sz="2800" dirty="0">
                <a:solidFill>
                  <a:srgbClr val="FFFF00"/>
                </a:solidFill>
                <a:latin typeface="Arial" pitchFamily="34" charset="0"/>
                <a:cs typeface="Arial" pitchFamily="34" charset="0"/>
              </a:rPr>
              <a:t>di prove coerenti per il percorso differenziato </a:t>
            </a:r>
            <a:endParaRPr lang="it-IT" sz="2800" dirty="0" smtClean="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(conseguimento dell’attestato delle competenze acquisite)</a:t>
            </a:r>
            <a:endParaRPr lang="it-IT" sz="2400" dirty="0">
              <a:solidFill>
                <a:srgbClr val="FFFF00"/>
              </a:solidFill>
              <a:latin typeface="Arial" pitchFamily="34" charset="0"/>
              <a:cs typeface="Arial" pitchFamily="34" charset="0"/>
            </a:endParaRPr>
          </a:p>
          <a:p>
            <a:endParaRPr lang="it-IT" sz="2400" dirty="0">
              <a:latin typeface="Arial" pitchFamily="34" charset="0"/>
              <a:cs typeface="Arial" pitchFamily="34" charset="0"/>
            </a:endParaRPr>
          </a:p>
        </p:txBody>
      </p:sp>
    </p:spTree>
    <p:extLst>
      <p:ext uri="{BB962C8B-B14F-4D97-AF65-F5344CB8AC3E}">
        <p14:creationId xmlns:p14="http://schemas.microsoft.com/office/powerpoint/2010/main" xmlns="" val="7270192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01862"/>
          </a:xfrm>
          <a:prstGeom prst="rect">
            <a:avLst/>
          </a:prstGeom>
          <a:solidFill>
            <a:srgbClr val="002060"/>
          </a:solidFill>
        </p:spPr>
        <p:txBody>
          <a:bodyPr wrap="square">
            <a:spAutoFit/>
          </a:bodyPr>
          <a:lstStyle/>
          <a:p>
            <a:pPr algn="ctr"/>
            <a:endParaRPr lang="it-IT" sz="3200" b="1" dirty="0" smtClean="0">
              <a:solidFill>
                <a:schemeClr val="bg1"/>
              </a:solidFill>
              <a:latin typeface="Arial" pitchFamily="34" charset="0"/>
              <a:cs typeface="Arial" pitchFamily="34" charset="0"/>
            </a:endParaRPr>
          </a:p>
          <a:p>
            <a:pPr algn="ctr"/>
            <a:r>
              <a:rPr lang="it-IT" sz="3200" b="1" dirty="0" smtClean="0">
                <a:solidFill>
                  <a:schemeClr val="bg1"/>
                </a:solidFill>
                <a:latin typeface="Arial" pitchFamily="34" charset="0"/>
                <a:cs typeface="Arial" pitchFamily="34" charset="0"/>
              </a:rPr>
              <a:t>COMPETENZE </a:t>
            </a:r>
            <a:r>
              <a:rPr lang="it-IT" sz="3200" b="1" dirty="0">
                <a:solidFill>
                  <a:schemeClr val="bg1"/>
                </a:solidFill>
                <a:latin typeface="Arial" pitchFamily="34" charset="0"/>
                <a:cs typeface="Arial" pitchFamily="34" charset="0"/>
              </a:rPr>
              <a:t>CHIAVE DI CITTADINANZA </a:t>
            </a:r>
            <a:endParaRPr lang="it-IT" sz="3200" b="1" dirty="0" smtClean="0">
              <a:solidFill>
                <a:schemeClr val="bg1"/>
              </a:solidFill>
              <a:latin typeface="Arial" pitchFamily="34" charset="0"/>
              <a:cs typeface="Arial" pitchFamily="34" charset="0"/>
            </a:endParaRPr>
          </a:p>
          <a:p>
            <a:pPr algn="ctr"/>
            <a:r>
              <a:rPr lang="it-IT" sz="2400" dirty="0" smtClean="0">
                <a:solidFill>
                  <a:srgbClr val="FFFF00"/>
                </a:solidFill>
                <a:latin typeface="Arial" pitchFamily="34" charset="0"/>
                <a:cs typeface="Arial" pitchFamily="34" charset="0"/>
              </a:rPr>
              <a:t>(</a:t>
            </a:r>
            <a:r>
              <a:rPr lang="it-IT" sz="2400" dirty="0">
                <a:solidFill>
                  <a:srgbClr val="FFFF00"/>
                </a:solidFill>
                <a:latin typeface="Arial" pitchFamily="34" charset="0"/>
                <a:cs typeface="Arial" pitchFamily="34" charset="0"/>
              </a:rPr>
              <a:t>al termine dell’istruzione obbligatoria</a:t>
            </a:r>
            <a:r>
              <a:rPr lang="it-IT" sz="2400" dirty="0" smtClean="0">
                <a:solidFill>
                  <a:srgbClr val="FFFF00"/>
                </a:solidFill>
                <a:latin typeface="Arial" pitchFamily="34" charset="0"/>
                <a:cs typeface="Arial" pitchFamily="34" charset="0"/>
              </a:rPr>
              <a:t>)</a:t>
            </a:r>
          </a:p>
          <a:p>
            <a:pPr algn="ctr"/>
            <a:endParaRPr lang="it-IT" sz="2000" dirty="0" smtClean="0">
              <a:solidFill>
                <a:srgbClr val="FFFF00"/>
              </a:solidFill>
              <a:latin typeface="Arial" pitchFamily="34" charset="0"/>
              <a:cs typeface="Arial" pitchFamily="34" charset="0"/>
            </a:endParaRPr>
          </a:p>
          <a:p>
            <a:pPr algn="ctr"/>
            <a:endParaRPr lang="it-IT" sz="2000"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imparare </a:t>
            </a:r>
            <a:r>
              <a:rPr lang="it-IT" sz="2800" b="1" dirty="0">
                <a:solidFill>
                  <a:srgbClr val="FFFF00"/>
                </a:solidFill>
                <a:latin typeface="Arial" pitchFamily="34" charset="0"/>
                <a:cs typeface="Arial" pitchFamily="34" charset="0"/>
              </a:rPr>
              <a:t>ad </a:t>
            </a:r>
            <a:r>
              <a:rPr lang="it-IT" sz="2800" b="1" dirty="0" smtClean="0">
                <a:solidFill>
                  <a:srgbClr val="FFFF00"/>
                </a:solidFill>
                <a:latin typeface="Arial" pitchFamily="34" charset="0"/>
                <a:cs typeface="Arial" pitchFamily="34" charset="0"/>
              </a:rPr>
              <a:t>imparare</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a:solidFill>
                  <a:srgbClr val="FFFF00"/>
                </a:solidFill>
                <a:latin typeface="Arial" pitchFamily="34" charset="0"/>
                <a:cs typeface="Arial" pitchFamily="34" charset="0"/>
              </a:rPr>
              <a:t>p</a:t>
            </a:r>
            <a:r>
              <a:rPr lang="it-IT" sz="2800" b="1" dirty="0" smtClean="0">
                <a:solidFill>
                  <a:srgbClr val="FFFF00"/>
                </a:solidFill>
                <a:latin typeface="Arial" pitchFamily="34" charset="0"/>
                <a:cs typeface="Arial" pitchFamily="34" charset="0"/>
              </a:rPr>
              <a:t>rogettare</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a:solidFill>
                  <a:srgbClr val="FFFF00"/>
                </a:solidFill>
                <a:latin typeface="Arial" pitchFamily="34" charset="0"/>
                <a:cs typeface="Arial" pitchFamily="34" charset="0"/>
              </a:rPr>
              <a:t>c</a:t>
            </a:r>
            <a:r>
              <a:rPr lang="it-IT" sz="2800" b="1" dirty="0" smtClean="0">
                <a:solidFill>
                  <a:srgbClr val="FFFF00"/>
                </a:solidFill>
                <a:latin typeface="Arial" pitchFamily="34" charset="0"/>
                <a:cs typeface="Arial" pitchFamily="34" charset="0"/>
              </a:rPr>
              <a:t>omunicare</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collaborare </a:t>
            </a:r>
            <a:r>
              <a:rPr lang="it-IT" sz="2800" b="1" dirty="0">
                <a:solidFill>
                  <a:srgbClr val="FFFF00"/>
                </a:solidFill>
                <a:latin typeface="Arial" pitchFamily="34" charset="0"/>
                <a:cs typeface="Arial" pitchFamily="34" charset="0"/>
              </a:rPr>
              <a:t>e </a:t>
            </a:r>
            <a:r>
              <a:rPr lang="it-IT" sz="2800" b="1" dirty="0" smtClean="0">
                <a:solidFill>
                  <a:srgbClr val="FFFF00"/>
                </a:solidFill>
                <a:latin typeface="Arial" pitchFamily="34" charset="0"/>
                <a:cs typeface="Arial" pitchFamily="34" charset="0"/>
              </a:rPr>
              <a:t>partecipare</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agire </a:t>
            </a:r>
            <a:r>
              <a:rPr lang="it-IT" sz="2800" b="1" dirty="0">
                <a:solidFill>
                  <a:srgbClr val="FFFF00"/>
                </a:solidFill>
                <a:latin typeface="Arial" pitchFamily="34" charset="0"/>
                <a:cs typeface="Arial" pitchFamily="34" charset="0"/>
              </a:rPr>
              <a:t>in modo autonomo e </a:t>
            </a:r>
            <a:r>
              <a:rPr lang="it-IT" sz="2800" b="1" dirty="0" smtClean="0">
                <a:solidFill>
                  <a:srgbClr val="FFFF00"/>
                </a:solidFill>
                <a:latin typeface="Arial" pitchFamily="34" charset="0"/>
                <a:cs typeface="Arial" pitchFamily="34" charset="0"/>
              </a:rPr>
              <a:t>responsabile</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risolvere problemi</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individuare </a:t>
            </a:r>
            <a:r>
              <a:rPr lang="it-IT" sz="2800" b="1" dirty="0">
                <a:solidFill>
                  <a:srgbClr val="FFFF00"/>
                </a:solidFill>
                <a:latin typeface="Arial" pitchFamily="34" charset="0"/>
                <a:cs typeface="Arial" pitchFamily="34" charset="0"/>
              </a:rPr>
              <a:t>collegamenti e </a:t>
            </a:r>
            <a:r>
              <a:rPr lang="it-IT" sz="2800" b="1" dirty="0" smtClean="0">
                <a:solidFill>
                  <a:srgbClr val="FFFF00"/>
                </a:solidFill>
                <a:latin typeface="Arial" pitchFamily="34" charset="0"/>
                <a:cs typeface="Arial" pitchFamily="34" charset="0"/>
              </a:rPr>
              <a:t>relazioni</a:t>
            </a:r>
          </a:p>
          <a:p>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rgbClr val="FFFF00"/>
                </a:solidFill>
                <a:latin typeface="Arial" pitchFamily="34" charset="0"/>
                <a:cs typeface="Arial" pitchFamily="34" charset="0"/>
              </a:rPr>
              <a:t>acquisire </a:t>
            </a:r>
            <a:r>
              <a:rPr lang="it-IT" sz="2800" b="1" dirty="0">
                <a:solidFill>
                  <a:srgbClr val="FFFF00"/>
                </a:solidFill>
                <a:latin typeface="Arial" pitchFamily="34" charset="0"/>
                <a:cs typeface="Arial" pitchFamily="34" charset="0"/>
              </a:rPr>
              <a:t>d interpretare </a:t>
            </a:r>
            <a:r>
              <a:rPr lang="it-IT" sz="2800" b="1" dirty="0" smtClean="0">
                <a:solidFill>
                  <a:srgbClr val="FFFF00"/>
                </a:solidFill>
                <a:latin typeface="Arial" pitchFamily="34" charset="0"/>
                <a:cs typeface="Arial" pitchFamily="34" charset="0"/>
              </a:rPr>
              <a:t>l’informazione</a:t>
            </a:r>
            <a:endParaRPr lang="it-IT" sz="2800" dirty="0" smtClean="0">
              <a:solidFill>
                <a:srgbClr val="FFFF00"/>
              </a:solidFill>
              <a:latin typeface="Arial" pitchFamily="34" charset="0"/>
              <a:cs typeface="Arial" pitchFamily="34" charset="0"/>
            </a:endParaRPr>
          </a:p>
          <a:p>
            <a:endParaRPr lang="it-IT" sz="28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17060758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4795" y="0"/>
            <a:ext cx="9144000" cy="6801862"/>
          </a:xfrm>
          <a:prstGeom prst="rect">
            <a:avLst/>
          </a:prstGeom>
          <a:solidFill>
            <a:srgbClr val="002060"/>
          </a:solidFill>
        </p:spPr>
        <p:txBody>
          <a:bodyPr wrap="square">
            <a:spAutoFit/>
          </a:bodyPr>
          <a:lstStyle/>
          <a:p>
            <a:pPr algn="ctr"/>
            <a:r>
              <a:rPr lang="it-IT" sz="3200" b="1" dirty="0">
                <a:solidFill>
                  <a:schemeClr val="bg1"/>
                </a:solidFill>
                <a:latin typeface="Arial" pitchFamily="34" charset="0"/>
                <a:cs typeface="Arial" pitchFamily="34" charset="0"/>
              </a:rPr>
              <a:t>VALUTAZIONE DEL COMPORTAMENTO </a:t>
            </a:r>
            <a:r>
              <a:rPr lang="it-IT" sz="3200" b="1" dirty="0" smtClean="0">
                <a:solidFill>
                  <a:schemeClr val="bg1"/>
                </a:solidFill>
                <a:latin typeface="Arial" pitchFamily="34" charset="0"/>
                <a:cs typeface="Arial" pitchFamily="34" charset="0"/>
              </a:rPr>
              <a:t>DELL’ALUNNO</a:t>
            </a:r>
          </a:p>
          <a:p>
            <a:pPr algn="ctr"/>
            <a:endParaRPr lang="it-IT" sz="800" b="1"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COMPORTAMENTO </a:t>
            </a:r>
            <a:r>
              <a:rPr lang="it-IT" sz="2800" b="1" dirty="0">
                <a:solidFill>
                  <a:schemeClr val="bg1"/>
                </a:solidFill>
                <a:latin typeface="Arial" pitchFamily="34" charset="0"/>
                <a:cs typeface="Arial" pitchFamily="34" charset="0"/>
              </a:rPr>
              <a:t>SOCIALE</a:t>
            </a:r>
            <a:r>
              <a:rPr lang="it-IT" sz="2800" b="1" dirty="0">
                <a:solidFill>
                  <a:srgbClr val="FFFF00"/>
                </a:solidFill>
                <a:latin typeface="Arial" pitchFamily="34" charset="0"/>
                <a:cs typeface="Arial" pitchFamily="34" charset="0"/>
              </a:rPr>
              <a:t>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funzioni percettive</a:t>
            </a:r>
            <a:r>
              <a:rPr lang="it-IT" sz="2400" dirty="0" smtClean="0">
                <a:solidFill>
                  <a:srgbClr val="FFFF00"/>
                </a:solidFill>
                <a:latin typeface="Arial" pitchFamily="34" charset="0"/>
                <a:cs typeface="Arial" pitchFamily="34" charset="0"/>
              </a:rPr>
              <a:t>:</a:t>
            </a:r>
            <a:r>
              <a:rPr lang="it-IT" sz="28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capacità </a:t>
            </a:r>
            <a:r>
              <a:rPr lang="it-IT" sz="2400" dirty="0">
                <a:solidFill>
                  <a:srgbClr val="FFFF00"/>
                </a:solidFill>
                <a:latin typeface="Arial" pitchFamily="34" charset="0"/>
                <a:cs typeface="Arial" pitchFamily="34" charset="0"/>
              </a:rPr>
              <a:t>di formulare giudizi </a:t>
            </a:r>
            <a:r>
              <a:rPr lang="it-IT" sz="2400" dirty="0" smtClean="0">
                <a:solidFill>
                  <a:srgbClr val="FFFF00"/>
                </a:solidFill>
                <a:latin typeface="Arial" pitchFamily="34" charset="0"/>
                <a:cs typeface="Arial" pitchFamily="34" charset="0"/>
              </a:rPr>
              <a:t>realistici su</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 </a:t>
            </a:r>
            <a:r>
              <a:rPr lang="it-IT" sz="2400" dirty="0">
                <a:solidFill>
                  <a:srgbClr val="FFFF00"/>
                </a:solidFill>
                <a:latin typeface="Arial" pitchFamily="34" charset="0"/>
                <a:cs typeface="Arial" pitchFamily="34" charset="0"/>
              </a:rPr>
              <a:t>sé </a:t>
            </a: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funzioni </a:t>
            </a:r>
            <a:r>
              <a:rPr lang="it-IT" sz="2800" dirty="0">
                <a:solidFill>
                  <a:schemeClr val="bg1"/>
                </a:solidFill>
                <a:latin typeface="Arial" pitchFamily="34" charset="0"/>
                <a:cs typeface="Arial" pitchFamily="34" charset="0"/>
              </a:rPr>
              <a:t>di </a:t>
            </a:r>
            <a:r>
              <a:rPr lang="it-IT" sz="2800" dirty="0" smtClean="0">
                <a:solidFill>
                  <a:schemeClr val="bg1"/>
                </a:solidFill>
                <a:latin typeface="Arial" pitchFamily="34" charset="0"/>
                <a:cs typeface="Arial" pitchFamily="34" charset="0"/>
              </a:rPr>
              <a:t>controllo</a:t>
            </a:r>
            <a:r>
              <a:rPr lang="it-IT" sz="2400" dirty="0" smtClean="0">
                <a:solidFill>
                  <a:srgbClr val="FFFF00"/>
                </a:solidFill>
                <a:latin typeface="Arial" pitchFamily="34" charset="0"/>
                <a:cs typeface="Arial" pitchFamily="34" charset="0"/>
              </a:rPr>
              <a:t>:</a:t>
            </a:r>
            <a:r>
              <a:rPr lang="it-IT" sz="28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capacità </a:t>
            </a:r>
            <a:r>
              <a:rPr lang="it-IT" sz="2400" dirty="0">
                <a:solidFill>
                  <a:srgbClr val="FFFF00"/>
                </a:solidFill>
                <a:latin typeface="Arial" pitchFamily="34" charset="0"/>
                <a:cs typeface="Arial" pitchFamily="34" charset="0"/>
              </a:rPr>
              <a:t>di gestire i propri </a:t>
            </a:r>
            <a:r>
              <a:rPr lang="it-IT" sz="2400" dirty="0" smtClean="0">
                <a:solidFill>
                  <a:srgbClr val="FFFF00"/>
                </a:solidFill>
                <a:latin typeface="Arial" pitchFamily="34" charset="0"/>
                <a:cs typeface="Arial" pitchFamily="34" charset="0"/>
              </a:rPr>
              <a:t>stati</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emozionali</a:t>
            </a:r>
            <a:r>
              <a:rPr lang="it-IT" sz="2400" dirty="0">
                <a:solidFill>
                  <a:srgbClr val="FFFF00"/>
                </a:solidFill>
                <a:latin typeface="Arial" pitchFamily="34" charset="0"/>
                <a:cs typeface="Arial" pitchFamily="34" charset="0"/>
              </a:rPr>
              <a:t>, di tollerare </a:t>
            </a:r>
            <a:r>
              <a:rPr lang="it-IT" sz="2400" dirty="0" smtClean="0">
                <a:solidFill>
                  <a:srgbClr val="FFFF00"/>
                </a:solidFill>
                <a:latin typeface="Arial" pitchFamily="34" charset="0"/>
                <a:cs typeface="Arial" pitchFamily="34" charset="0"/>
              </a:rPr>
              <a:t>circostanze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avverse</a:t>
            </a:r>
            <a:endParaRPr lang="it-IT" sz="2400" dirty="0">
              <a:solidFill>
                <a:srgbClr val="FFFF00"/>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800" b="1" dirty="0" smtClean="0">
                <a:solidFill>
                  <a:srgbClr val="FF0000"/>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funzioni d’ integrazione </a:t>
            </a:r>
            <a:r>
              <a:rPr lang="it-IT" sz="2000" dirty="0">
                <a:solidFill>
                  <a:srgbClr val="FFFF00"/>
                </a:solidFill>
                <a:latin typeface="Arial" pitchFamily="34" charset="0"/>
                <a:cs typeface="Arial" pitchFamily="34" charset="0"/>
              </a:rPr>
              <a:t>(comportamento applicativo</a:t>
            </a:r>
            <a:r>
              <a:rPr lang="it-IT" sz="2000" dirty="0" smtClean="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rispetto,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accettazione</a:t>
            </a:r>
            <a:r>
              <a:rPr lang="it-IT" sz="2400" dirty="0">
                <a:solidFill>
                  <a:srgbClr val="FFFF00"/>
                </a:solidFill>
                <a:latin typeface="Arial" pitchFamily="34" charset="0"/>
                <a:cs typeface="Arial" pitchFamily="34" charset="0"/>
              </a:rPr>
              <a:t>, gratitudine, </a:t>
            </a:r>
            <a:r>
              <a:rPr lang="it-IT" sz="2400" dirty="0" err="1" smtClean="0">
                <a:solidFill>
                  <a:srgbClr val="FFFF00"/>
                </a:solidFill>
                <a:latin typeface="Arial" pitchFamily="34" charset="0"/>
                <a:cs typeface="Arial" pitchFamily="34" charset="0"/>
              </a:rPr>
              <a:t>collaboratività</a:t>
            </a:r>
            <a:r>
              <a:rPr lang="it-IT" sz="2400" dirty="0" smtClean="0">
                <a:solidFill>
                  <a:srgbClr val="FFFF00"/>
                </a:solidFill>
                <a:latin typeface="Arial" pitchFamily="34" charset="0"/>
                <a:cs typeface="Arial" pitchFamily="34" charset="0"/>
              </a:rPr>
              <a:t>,</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comportamenti </a:t>
            </a:r>
            <a:r>
              <a:rPr lang="it-IT" sz="2400" dirty="0">
                <a:solidFill>
                  <a:srgbClr val="FFFF00"/>
                </a:solidFill>
                <a:latin typeface="Arial" pitchFamily="34" charset="0"/>
                <a:cs typeface="Arial" pitchFamily="34" charset="0"/>
              </a:rPr>
              <a:t>di </a:t>
            </a:r>
            <a:r>
              <a:rPr lang="it-IT" sz="2400" dirty="0" smtClean="0">
                <a:solidFill>
                  <a:srgbClr val="FFFF00"/>
                </a:solidFill>
                <a:latin typeface="Arial" pitchFamily="34" charset="0"/>
                <a:cs typeface="Arial" pitchFamily="34" charset="0"/>
              </a:rPr>
              <a:t>aiuto</a:t>
            </a:r>
          </a:p>
          <a:p>
            <a:endParaRPr lang="it-IT" sz="2000" dirty="0" smtClean="0">
              <a:solidFill>
                <a:srgbClr val="FFFF00"/>
              </a:solidFill>
              <a:latin typeface="Arial" pitchFamily="34" charset="0"/>
              <a:cs typeface="Arial" pitchFamily="34" charset="0"/>
            </a:endParaRPr>
          </a:p>
          <a:p>
            <a:endParaRPr lang="it-IT" sz="800" dirty="0">
              <a:solidFill>
                <a:srgbClr val="FFFF00"/>
              </a:solidFill>
              <a:latin typeface="Arial" pitchFamily="34" charset="0"/>
              <a:cs typeface="Arial" pitchFamily="34" charset="0"/>
            </a:endParaRPr>
          </a:p>
          <a:p>
            <a:r>
              <a:rPr lang="it-IT" sz="2800" b="1" dirty="0" smtClean="0">
                <a:solidFill>
                  <a:srgbClr val="FF0000"/>
                </a:solidFill>
                <a:latin typeface="Arial" pitchFamily="34" charset="0"/>
                <a:cs typeface="Arial" pitchFamily="34" charset="0"/>
              </a:rPr>
              <a:t>-</a:t>
            </a:r>
            <a:r>
              <a:rPr lang="it-IT" sz="2800" dirty="0" smtClean="0">
                <a:solidFill>
                  <a:srgbClr val="FF0000"/>
                </a:solidFill>
                <a:latin typeface="Arial" pitchFamily="34" charset="0"/>
                <a:cs typeface="Arial" pitchFamily="34" charset="0"/>
              </a:rPr>
              <a:t> </a:t>
            </a:r>
            <a:r>
              <a:rPr lang="it-IT" sz="2800" b="1" dirty="0" smtClean="0">
                <a:solidFill>
                  <a:schemeClr val="bg1"/>
                </a:solidFill>
                <a:latin typeface="Arial" pitchFamily="34" charset="0"/>
                <a:cs typeface="Arial" pitchFamily="34" charset="0"/>
              </a:rPr>
              <a:t>COMPORTAMENTO </a:t>
            </a:r>
            <a:r>
              <a:rPr lang="it-IT" sz="2800" b="1" dirty="0">
                <a:solidFill>
                  <a:schemeClr val="bg1"/>
                </a:solidFill>
                <a:latin typeface="Arial" pitchFamily="34" charset="0"/>
                <a:cs typeface="Arial" pitchFamily="34" charset="0"/>
              </a:rPr>
              <a:t>DI LAVORO </a:t>
            </a:r>
            <a:r>
              <a:rPr lang="it-IT" sz="2800" dirty="0" smtClean="0">
                <a:solidFill>
                  <a:schemeClr val="bg1"/>
                </a:solidFill>
                <a:latin typeface="Arial" pitchFamily="34" charset="0"/>
                <a:cs typeface="Arial" pitchFamily="34" charset="0"/>
              </a:rPr>
              <a:t>nello STUDIO</a:t>
            </a:r>
            <a:endParaRPr lang="it-IT" sz="2800" dirty="0">
              <a:solidFill>
                <a:schemeClr val="bg1"/>
              </a:solidFill>
              <a:latin typeface="Arial" pitchFamily="34" charset="0"/>
              <a:cs typeface="Arial" pitchFamily="34" charset="0"/>
            </a:endParaRPr>
          </a:p>
          <a:p>
            <a:r>
              <a:rPr lang="it-IT" sz="2800" dirty="0">
                <a:solidFill>
                  <a:srgbClr val="FFFF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impegno</a:t>
            </a:r>
            <a:r>
              <a:rPr lang="it-IT" sz="2400" dirty="0">
                <a:solidFill>
                  <a:srgbClr val="FFFF00"/>
                </a:solidFill>
                <a:latin typeface="Arial" pitchFamily="34" charset="0"/>
                <a:cs typeface="Arial" pitchFamily="34" charset="0"/>
              </a:rPr>
              <a:t>, attenzione, organizzazione</a:t>
            </a:r>
            <a:r>
              <a:rPr lang="it-IT" sz="2400" dirty="0" smtClean="0">
                <a:solidFill>
                  <a:srgbClr val="FFFF00"/>
                </a:solidFill>
                <a:latin typeface="Arial" pitchFamily="34" charset="0"/>
                <a:cs typeface="Arial" pitchFamily="34" charset="0"/>
              </a:rPr>
              <a:t>,</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partecipazione, responsabilità</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capacità</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di studio</a:t>
            </a:r>
            <a:r>
              <a:rPr lang="it-IT" sz="2400" dirty="0" smtClean="0">
                <a:solidFill>
                  <a:srgbClr val="FFFF00"/>
                </a:solidFill>
                <a:latin typeface="Arial" pitchFamily="34" charset="0"/>
                <a:cs typeface="Arial" pitchFamily="34" charset="0"/>
              </a:rPr>
              <a:t>, </a:t>
            </a:r>
            <a:r>
              <a:rPr lang="it-IT" sz="2400" dirty="0">
                <a:solidFill>
                  <a:srgbClr val="FFFF00"/>
                </a:solidFill>
                <a:latin typeface="Arial" pitchFamily="34" charset="0"/>
                <a:cs typeface="Arial" pitchFamily="34" charset="0"/>
              </a:rPr>
              <a:t>adattabilità, </a:t>
            </a:r>
            <a:r>
              <a:rPr lang="it-IT" sz="2400" dirty="0" smtClean="0">
                <a:solidFill>
                  <a:srgbClr val="FFFF00"/>
                </a:solidFill>
                <a:latin typeface="Arial" pitchFamily="34" charset="0"/>
                <a:cs typeface="Arial" pitchFamily="34" charset="0"/>
              </a:rPr>
              <a:t>senso critico </a:t>
            </a:r>
          </a:p>
        </p:txBody>
      </p:sp>
    </p:spTree>
    <p:extLst>
      <p:ext uri="{BB962C8B-B14F-4D97-AF65-F5344CB8AC3E}">
        <p14:creationId xmlns:p14="http://schemas.microsoft.com/office/powerpoint/2010/main" xmlns="" val="2722163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725"/>
            <a:ext cx="9144000" cy="6924973"/>
          </a:xfrm>
          <a:prstGeom prst="rect">
            <a:avLst/>
          </a:prstGeom>
          <a:solidFill>
            <a:srgbClr val="002060"/>
          </a:solidFill>
        </p:spPr>
        <p:txBody>
          <a:bodyPr wrap="square">
            <a:spAutoFit/>
          </a:bodyPr>
          <a:lstStyle/>
          <a:p>
            <a:r>
              <a:rPr lang="it-IT" sz="2400" b="1" dirty="0" smtClean="0">
                <a:solidFill>
                  <a:srgbClr val="FF0000"/>
                </a:solidFill>
                <a:latin typeface="Arial" pitchFamily="34" charset="0"/>
                <a:cs typeface="Arial" pitchFamily="34" charset="0"/>
              </a:rPr>
              <a:t> N.B. </a:t>
            </a:r>
            <a:r>
              <a:rPr lang="it-IT" sz="2400" dirty="0" smtClean="0">
                <a:solidFill>
                  <a:srgbClr val="FF0000"/>
                </a:solidFill>
                <a:latin typeface="Arial" pitchFamily="34" charset="0"/>
                <a:cs typeface="Arial" pitchFamily="34" charset="0"/>
              </a:rPr>
              <a:t>* </a:t>
            </a:r>
            <a:r>
              <a:rPr lang="it-IT" sz="2800" dirty="0" smtClean="0">
                <a:solidFill>
                  <a:srgbClr val="FFFF00"/>
                </a:solidFill>
                <a:latin typeface="Arial" pitchFamily="34" charset="0"/>
                <a:cs typeface="Arial" pitchFamily="34" charset="0"/>
              </a:rPr>
              <a:t>Al fine dell’inclusione scolastica degli alunni</a:t>
            </a:r>
          </a:p>
          <a:p>
            <a:r>
              <a:rPr lang="it-IT" sz="2800" dirty="0" smtClean="0">
                <a:solidFill>
                  <a:srgbClr val="FFFF00"/>
                </a:solidFill>
                <a:latin typeface="Arial" pitchFamily="34" charset="0"/>
                <a:cs typeface="Arial" pitchFamily="34" charset="0"/>
              </a:rPr>
              <a:t> disabili l’</a:t>
            </a:r>
            <a:r>
              <a:rPr lang="it-IT" sz="2800" u="sng" dirty="0" smtClean="0">
                <a:solidFill>
                  <a:schemeClr val="bg1"/>
                </a:solidFill>
                <a:latin typeface="Arial" pitchFamily="34" charset="0"/>
                <a:cs typeface="Arial" pitchFamily="34" charset="0"/>
              </a:rPr>
              <a:t>obiettivo fondamentale </a:t>
            </a:r>
            <a:r>
              <a:rPr lang="it-IT" sz="2800" dirty="0" smtClean="0">
                <a:solidFill>
                  <a:srgbClr val="FFFF00"/>
                </a:solidFill>
                <a:latin typeface="Arial" pitchFamily="34" charset="0"/>
                <a:cs typeface="Arial" pitchFamily="34" charset="0"/>
              </a:rPr>
              <a:t>della L. n. 104/1992 è</a:t>
            </a:r>
            <a:r>
              <a:rPr lang="it-IT" sz="2800" dirty="0" smtClean="0">
                <a:solidFill>
                  <a:schemeClr val="bg1"/>
                </a:solidFill>
                <a:latin typeface="Arial" pitchFamily="34" charset="0"/>
                <a:cs typeface="Arial" pitchFamily="34" charset="0"/>
              </a:rPr>
              <a:t> </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lo sviluppo degli apprendimenti mediante la</a:t>
            </a:r>
          </a:p>
          <a:p>
            <a:r>
              <a:rPr lang="it-IT" sz="2800" dirty="0">
                <a:solidFill>
                  <a:schemeClr val="bg1"/>
                </a:solidFill>
                <a:latin typeface="Arial" pitchFamily="34" charset="0"/>
                <a:cs typeface="Arial" pitchFamily="34" charset="0"/>
              </a:rPr>
              <a:t> </a:t>
            </a:r>
            <a:r>
              <a:rPr lang="it-IT" sz="2800" dirty="0" smtClean="0">
                <a:solidFill>
                  <a:schemeClr val="bg1"/>
                </a:solidFill>
                <a:latin typeface="Arial" pitchFamily="34" charset="0"/>
                <a:cs typeface="Arial" pitchFamily="34" charset="0"/>
              </a:rPr>
              <a:t>comunicazione, la socializzazione e la relazione</a:t>
            </a:r>
          </a:p>
          <a:p>
            <a:r>
              <a:rPr lang="it-IT" sz="2800" dirty="0" smtClean="0">
                <a:solidFill>
                  <a:schemeClr val="bg1"/>
                </a:solidFill>
                <a:latin typeface="Arial" pitchFamily="34" charset="0"/>
                <a:cs typeface="Arial" pitchFamily="34" charset="0"/>
              </a:rPr>
              <a:t> interpersonale</a:t>
            </a:r>
            <a:r>
              <a:rPr lang="it-IT" sz="2400" i="1" dirty="0" smtClean="0">
                <a:solidFill>
                  <a:srgbClr val="FFFF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L’ integrazione scolastica ha come </a:t>
            </a:r>
            <a:r>
              <a:rPr lang="it-IT" sz="2400" b="1" i="1" dirty="0" smtClean="0">
                <a:solidFill>
                  <a:schemeClr val="bg1"/>
                </a:solidFill>
                <a:latin typeface="Arial" pitchFamily="34" charset="0"/>
                <a:cs typeface="Arial" pitchFamily="34" charset="0"/>
              </a:rPr>
              <a:t>obiettivo</a:t>
            </a:r>
          </a:p>
          <a:p>
            <a:r>
              <a:rPr lang="it-IT" sz="2400" i="1" dirty="0" smtClean="0">
                <a:solidFill>
                  <a:srgbClr val="FFFF00"/>
                </a:solidFill>
                <a:latin typeface="Arial" pitchFamily="34" charset="0"/>
                <a:cs typeface="Arial" pitchFamily="34" charset="0"/>
              </a:rPr>
              <a:t> lo </a:t>
            </a:r>
            <a:r>
              <a:rPr lang="it-IT" sz="2400" i="1" dirty="0" smtClean="0">
                <a:solidFill>
                  <a:schemeClr val="bg1"/>
                </a:solidFill>
                <a:latin typeface="Arial" pitchFamily="34" charset="0"/>
                <a:cs typeface="Arial" pitchFamily="34" charset="0"/>
              </a:rPr>
              <a:t>sviluppo delle potenzialità della persona </a:t>
            </a:r>
            <a:r>
              <a:rPr lang="it-IT" sz="2400" i="1" dirty="0" smtClean="0">
                <a:solidFill>
                  <a:srgbClr val="FFFF00"/>
                </a:solidFill>
                <a:latin typeface="Arial" pitchFamily="34" charset="0"/>
                <a:cs typeface="Arial" pitchFamily="34" charset="0"/>
              </a:rPr>
              <a:t>handicappata </a:t>
            </a:r>
          </a:p>
          <a:p>
            <a:r>
              <a:rPr lang="it-IT" sz="2400" i="1" dirty="0" smtClean="0">
                <a:solidFill>
                  <a:srgbClr val="FFFF00"/>
                </a:solidFill>
                <a:latin typeface="Arial" pitchFamily="34" charset="0"/>
                <a:cs typeface="Arial" pitchFamily="34" charset="0"/>
              </a:rPr>
              <a:t> nell’</a:t>
            </a:r>
            <a:r>
              <a:rPr lang="it-IT" sz="2400" i="1" dirty="0" smtClean="0">
                <a:solidFill>
                  <a:schemeClr val="bg1"/>
                </a:solidFill>
                <a:latin typeface="Arial" pitchFamily="34" charset="0"/>
                <a:cs typeface="Arial" pitchFamily="34" charset="0"/>
              </a:rPr>
              <a:t>apprendimento</a:t>
            </a:r>
            <a:r>
              <a:rPr lang="it-IT" sz="2400" i="1" dirty="0" smtClean="0">
                <a:solidFill>
                  <a:srgbClr val="FFFF00"/>
                </a:solidFill>
                <a:latin typeface="Arial" pitchFamily="34" charset="0"/>
                <a:cs typeface="Arial" pitchFamily="34" charset="0"/>
              </a:rPr>
              <a:t>, nella </a:t>
            </a:r>
            <a:r>
              <a:rPr lang="it-IT" sz="2400" i="1" dirty="0" smtClean="0">
                <a:solidFill>
                  <a:schemeClr val="bg1"/>
                </a:solidFill>
                <a:latin typeface="Arial" pitchFamily="34" charset="0"/>
                <a:cs typeface="Arial" pitchFamily="34" charset="0"/>
              </a:rPr>
              <a:t>comunicazione</a:t>
            </a:r>
            <a:r>
              <a:rPr lang="it-IT" sz="2400" i="1" dirty="0" smtClean="0">
                <a:solidFill>
                  <a:srgbClr val="FFFF00"/>
                </a:solidFill>
                <a:latin typeface="Arial" pitchFamily="34" charset="0"/>
                <a:cs typeface="Arial" pitchFamily="34" charset="0"/>
              </a:rPr>
              <a:t>, nelle </a:t>
            </a:r>
            <a:r>
              <a:rPr lang="it-IT" sz="2400" i="1" dirty="0" smtClean="0">
                <a:solidFill>
                  <a:schemeClr val="bg1"/>
                </a:solidFill>
                <a:latin typeface="Arial" pitchFamily="34" charset="0"/>
                <a:cs typeface="Arial" pitchFamily="34" charset="0"/>
              </a:rPr>
              <a:t>relazioni</a:t>
            </a:r>
            <a:r>
              <a:rPr lang="it-IT" sz="2400" i="1" dirty="0" smtClean="0">
                <a:solidFill>
                  <a:srgbClr val="FFFF00"/>
                </a:solidFill>
                <a:latin typeface="Arial" pitchFamily="34" charset="0"/>
                <a:cs typeface="Arial" pitchFamily="34" charset="0"/>
              </a:rPr>
              <a:t> e nella </a:t>
            </a:r>
          </a:p>
          <a:p>
            <a:r>
              <a:rPr lang="it-IT" sz="2400" i="1" dirty="0">
                <a:solidFill>
                  <a:srgbClr val="FFFF00"/>
                </a:solidFill>
                <a:latin typeface="Arial" pitchFamily="34" charset="0"/>
                <a:cs typeface="Arial" pitchFamily="34" charset="0"/>
              </a:rPr>
              <a:t> </a:t>
            </a:r>
            <a:r>
              <a:rPr lang="it-IT" sz="2400" i="1" dirty="0" smtClean="0">
                <a:solidFill>
                  <a:schemeClr val="bg1"/>
                </a:solidFill>
                <a:latin typeface="Arial" pitchFamily="34" charset="0"/>
                <a:cs typeface="Arial" pitchFamily="34" charset="0"/>
              </a:rPr>
              <a:t>socializzazione</a:t>
            </a:r>
            <a:r>
              <a:rPr lang="it-IT" sz="2400" dirty="0" smtClean="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(art.12</a:t>
            </a:r>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c.3)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L’esercizio del diritto all’educazione </a:t>
            </a:r>
          </a:p>
          <a:p>
            <a:r>
              <a:rPr lang="it-IT" sz="2400" i="1" dirty="0" smtClean="0">
                <a:solidFill>
                  <a:srgbClr val="FFFF00"/>
                </a:solidFill>
                <a:latin typeface="Arial" pitchFamily="34" charset="0"/>
                <a:cs typeface="Arial" pitchFamily="34" charset="0"/>
              </a:rPr>
              <a:t> ed all’istruzione non può essere impedito da difficoltà di </a:t>
            </a:r>
          </a:p>
          <a:p>
            <a:r>
              <a:rPr lang="it-IT" sz="2400" i="1" dirty="0" smtClean="0">
                <a:solidFill>
                  <a:srgbClr val="FFFF00"/>
                </a:solidFill>
                <a:latin typeface="Arial" pitchFamily="34" charset="0"/>
                <a:cs typeface="Arial" pitchFamily="34" charset="0"/>
              </a:rPr>
              <a:t> apprendimento né da altre difficoltà derivanti dalla disabilità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connesse all’handicap</a:t>
            </a:r>
            <a:r>
              <a:rPr lang="it-IT" sz="24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(art.12, c.4)</a:t>
            </a:r>
          </a:p>
          <a:p>
            <a:r>
              <a:rPr lang="it-IT" sz="2000" b="1" dirty="0" smtClean="0">
                <a:solidFill>
                  <a:schemeClr val="bg1"/>
                </a:solidFill>
                <a:latin typeface="Arial" pitchFamily="34" charset="0"/>
                <a:cs typeface="Arial" pitchFamily="34" charset="0"/>
              </a:rPr>
              <a:t> (</a:t>
            </a:r>
            <a:r>
              <a:rPr lang="it-IT" sz="2000" b="1" dirty="0">
                <a:solidFill>
                  <a:schemeClr val="bg1"/>
                </a:solidFill>
                <a:latin typeface="Arial" pitchFamily="34" charset="0"/>
                <a:cs typeface="Arial" pitchFamily="34" charset="0"/>
              </a:rPr>
              <a:t>Linee-Guida .08/2009 -III,1.2) </a:t>
            </a:r>
            <a:endParaRPr lang="it-IT" sz="2000" b="1" dirty="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i="1" dirty="0" smtClean="0">
                <a:solidFill>
                  <a:srgbClr val="FF0000"/>
                </a:solidFill>
                <a:latin typeface="Arial" pitchFamily="34" charset="0"/>
                <a:cs typeface="Arial" pitchFamily="34" charset="0"/>
              </a:rPr>
              <a:t>*…</a:t>
            </a:r>
            <a:r>
              <a:rPr lang="it-IT" sz="2400" i="1" dirty="0" smtClean="0">
                <a:solidFill>
                  <a:srgbClr val="FFFF00"/>
                </a:solidFill>
                <a:latin typeface="Arial" pitchFamily="34" charset="0"/>
                <a:cs typeface="Arial" pitchFamily="34" charset="0"/>
              </a:rPr>
              <a:t>La valutazione in decimi  </a:t>
            </a:r>
            <a:r>
              <a:rPr lang="it-IT" sz="2400" i="1" dirty="0" smtClean="0">
                <a:solidFill>
                  <a:schemeClr val="bg1"/>
                </a:solidFill>
                <a:latin typeface="Arial" pitchFamily="34" charset="0"/>
                <a:cs typeface="Arial" pitchFamily="34" charset="0"/>
              </a:rPr>
              <a:t>va rapportata al P.E.I</a:t>
            </a:r>
            <a:r>
              <a:rPr lang="it-IT" sz="2400" i="1" dirty="0" smtClean="0">
                <a:solidFill>
                  <a:srgbClr val="FFFF00"/>
                </a:solidFill>
                <a:latin typeface="Arial" pitchFamily="34" charset="0"/>
                <a:cs typeface="Arial" pitchFamily="34" charset="0"/>
              </a:rPr>
              <a:t>., che</a:t>
            </a:r>
          </a:p>
          <a:p>
            <a:r>
              <a:rPr lang="it-IT" sz="2400" i="1" dirty="0" smtClean="0">
                <a:solidFill>
                  <a:srgbClr val="FFFF00"/>
                </a:solidFill>
                <a:latin typeface="Arial" pitchFamily="34" charset="0"/>
                <a:cs typeface="Arial" pitchFamily="34" charset="0"/>
              </a:rPr>
              <a:t> costituisce il punto di riferimento per le attività educative a favore</a:t>
            </a:r>
          </a:p>
          <a:p>
            <a:r>
              <a:rPr lang="it-IT" sz="2400" i="1" dirty="0" smtClean="0">
                <a:solidFill>
                  <a:srgbClr val="FFFF00"/>
                </a:solidFill>
                <a:latin typeface="Arial" pitchFamily="34" charset="0"/>
                <a:cs typeface="Arial" pitchFamily="34" charset="0"/>
              </a:rPr>
              <a:t> dell’alunno con disabilità e </a:t>
            </a:r>
            <a:r>
              <a:rPr lang="it-IT" sz="2400" i="1" dirty="0" smtClean="0">
                <a:solidFill>
                  <a:schemeClr val="bg1"/>
                </a:solidFill>
                <a:latin typeface="Arial" pitchFamily="34" charset="0"/>
                <a:cs typeface="Arial" pitchFamily="34" charset="0"/>
              </a:rPr>
              <a:t>dovrà essere sempre considerata</a:t>
            </a:r>
          </a:p>
          <a:p>
            <a:r>
              <a:rPr lang="it-IT" sz="2400" i="1" dirty="0" smtClean="0">
                <a:solidFill>
                  <a:schemeClr val="bg1"/>
                </a:solidFill>
                <a:latin typeface="Arial" pitchFamily="34" charset="0"/>
                <a:cs typeface="Arial" pitchFamily="34" charset="0"/>
              </a:rPr>
              <a:t> come valutazione dei processi </a:t>
            </a:r>
            <a:r>
              <a:rPr lang="it-IT" sz="2400" i="1" dirty="0" smtClean="0">
                <a:solidFill>
                  <a:srgbClr val="FFFF00"/>
                </a:solidFill>
                <a:latin typeface="Arial" pitchFamily="34" charset="0"/>
                <a:cs typeface="Arial" pitchFamily="34" charset="0"/>
              </a:rPr>
              <a:t>e non solo come valutazione </a:t>
            </a:r>
          </a:p>
          <a:p>
            <a:r>
              <a:rPr lang="it-IT" sz="2400" i="1" dirty="0">
                <a:solidFill>
                  <a:srgbClr val="FFFF00"/>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della performance (prestazione)</a:t>
            </a:r>
          </a:p>
          <a:p>
            <a:r>
              <a:rPr lang="it-IT" sz="2000" b="1" dirty="0" smtClean="0">
                <a:solidFill>
                  <a:schemeClr val="bg1"/>
                </a:solidFill>
                <a:latin typeface="Arial" pitchFamily="34" charset="0"/>
                <a:cs typeface="Arial" pitchFamily="34" charset="0"/>
              </a:rPr>
              <a:t> (Linee-Guida .08/2009 -III, 2.4)  </a:t>
            </a:r>
            <a:endParaRPr lang="it-IT" sz="2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xmlns="" val="885570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906" y="-99392"/>
            <a:ext cx="9389630" cy="7540526"/>
          </a:xfrm>
          <a:prstGeom prst="rect">
            <a:avLst/>
          </a:prstGeom>
          <a:solidFill>
            <a:srgbClr val="002060"/>
          </a:solidFill>
        </p:spPr>
        <p:txBody>
          <a:bodyPr wrap="square">
            <a:spAutoFit/>
          </a:bodyPr>
          <a:lstStyle/>
          <a:p>
            <a:r>
              <a:rPr lang="it-IT" sz="2000" dirty="0" smtClean="0">
                <a:solidFill>
                  <a:srgbClr val="FF00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 </a:t>
            </a:r>
            <a:r>
              <a:rPr lang="it-IT" sz="2400" dirty="0">
                <a:solidFill>
                  <a:srgbClr val="FFFF00"/>
                </a:solidFill>
                <a:latin typeface="Arial" pitchFamily="34" charset="0"/>
                <a:cs typeface="Arial" pitchFamily="34" charset="0"/>
              </a:rPr>
              <a:t>i</a:t>
            </a:r>
            <a:r>
              <a:rPr lang="it-IT" sz="2400" dirty="0" smtClean="0">
                <a:solidFill>
                  <a:srgbClr val="FFFF00"/>
                </a:solidFill>
                <a:latin typeface="Arial" pitchFamily="34" charset="0"/>
                <a:cs typeface="Arial" pitchFamily="34" charset="0"/>
              </a:rPr>
              <a:t>l PEI descrive gli interventi educativi e didattici annuali</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destinati  all’alunno, </a:t>
            </a:r>
            <a:r>
              <a:rPr lang="it-IT" sz="2400" dirty="0" smtClean="0">
                <a:solidFill>
                  <a:schemeClr val="bg1"/>
                </a:solidFill>
                <a:latin typeface="Arial" pitchFamily="34" charset="0"/>
                <a:cs typeface="Arial" pitchFamily="34" charset="0"/>
              </a:rPr>
              <a:t>valutazione</a:t>
            </a:r>
            <a:r>
              <a:rPr lang="it-IT" sz="2400" dirty="0" smtClean="0">
                <a:solidFill>
                  <a:srgbClr val="FFFF00"/>
                </a:solidFill>
                <a:latin typeface="Arial" pitchFamily="34" charset="0"/>
                <a:cs typeface="Arial" pitchFamily="34" charset="0"/>
              </a:rPr>
              <a:t> inclusa </a:t>
            </a:r>
            <a:endParaRPr lang="it-IT" sz="2400" dirty="0" smtClean="0">
              <a:solidFill>
                <a:schemeClr val="bg1"/>
              </a:solidFill>
              <a:latin typeface="Arial" pitchFamily="34" charset="0"/>
              <a:cs typeface="Arial" pitchFamily="34" charset="0"/>
            </a:endParaRPr>
          </a:p>
          <a:p>
            <a:endParaRPr lang="it-IT" sz="1600" dirty="0" smtClean="0">
              <a:solidFill>
                <a:srgbClr val="FFFF00"/>
              </a:solidFill>
              <a:latin typeface="Arial" pitchFamily="34" charset="0"/>
              <a:cs typeface="Arial" pitchFamily="34" charset="0"/>
            </a:endParaRP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il PEI è parte integrante della programmazione educativo-</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didattica</a:t>
            </a:r>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della classe e contiene</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finalità </a:t>
            </a:r>
            <a:r>
              <a:rPr lang="it-IT" sz="2400" dirty="0" smtClean="0">
                <a:solidFill>
                  <a:srgbClr val="FFFF00"/>
                </a:solidFill>
                <a:latin typeface="Arial" pitchFamily="34" charset="0"/>
                <a:cs typeface="Arial" pitchFamily="34" charset="0"/>
              </a:rPr>
              <a:t>e </a:t>
            </a:r>
            <a:r>
              <a:rPr lang="it-IT" sz="2400" dirty="0" smtClean="0">
                <a:solidFill>
                  <a:schemeClr val="bg1"/>
                </a:solidFill>
                <a:latin typeface="Arial" pitchFamily="34" charset="0"/>
                <a:cs typeface="Arial" pitchFamily="34" charset="0"/>
              </a:rPr>
              <a:t>obiettivi didattici </a:t>
            </a:r>
            <a:r>
              <a:rPr lang="it-IT" sz="2000" dirty="0" smtClean="0">
                <a:solidFill>
                  <a:srgbClr val="FFFF00"/>
                </a:solidFill>
                <a:latin typeface="Arial" pitchFamily="34" charset="0"/>
                <a:cs typeface="Arial" pitchFamily="34" charset="0"/>
              </a:rPr>
              <a:t>(in particolare gli obiettivi educativi,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di socializzazione  e di apprendimento riferiti alle diverse aree/discipline,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perseguibili nell’anno anche in relazione alla  programmazione di </a:t>
            </a:r>
          </a:p>
          <a:p>
            <a:r>
              <a:rPr lang="it-IT" sz="2000" dirty="0">
                <a:solidFill>
                  <a:srgbClr val="FFFF00"/>
                </a:solidFill>
                <a:latin typeface="Arial" pitchFamily="34" charset="0"/>
                <a:cs typeface="Arial" pitchFamily="34" charset="0"/>
              </a:rPr>
              <a:t> </a:t>
            </a:r>
            <a:r>
              <a:rPr lang="it-IT" sz="2000" dirty="0" smtClean="0">
                <a:solidFill>
                  <a:srgbClr val="FFFF00"/>
                </a:solidFill>
                <a:latin typeface="Arial" pitchFamily="34" charset="0"/>
                <a:cs typeface="Arial" pitchFamily="34" charset="0"/>
              </a:rPr>
              <a:t>              classe</a:t>
            </a:r>
            <a:r>
              <a:rPr lang="it-IT" sz="2400" dirty="0" smtClean="0">
                <a:solidFill>
                  <a:srgbClr val="FFFF00"/>
                </a:solidFill>
                <a:latin typeface="Arial" pitchFamily="34" charset="0"/>
                <a:cs typeface="Arial" pitchFamily="34" charset="0"/>
              </a:rPr>
              <a:t>), i </a:t>
            </a:r>
            <a:r>
              <a:rPr lang="it-IT" sz="2400" dirty="0" smtClean="0">
                <a:solidFill>
                  <a:schemeClr val="bg1"/>
                </a:solidFill>
                <a:latin typeface="Arial" pitchFamily="34" charset="0"/>
                <a:cs typeface="Arial" pitchFamily="34" charset="0"/>
              </a:rPr>
              <a:t>contenuti disciplinari </a:t>
            </a:r>
            <a:r>
              <a:rPr lang="it-IT" sz="2400" dirty="0" smtClean="0">
                <a:solidFill>
                  <a:srgbClr val="FFFF00"/>
                </a:solidFill>
                <a:latin typeface="Arial" pitchFamily="34" charset="0"/>
                <a:cs typeface="Arial" pitchFamily="34" charset="0"/>
              </a:rPr>
              <a:t>e delle </a:t>
            </a:r>
            <a:r>
              <a:rPr lang="it-IT" sz="2400" dirty="0" smtClean="0">
                <a:solidFill>
                  <a:schemeClr val="bg1"/>
                </a:solidFill>
                <a:latin typeface="Arial" pitchFamily="34" charset="0"/>
                <a:cs typeface="Arial" pitchFamily="34" charset="0"/>
              </a:rPr>
              <a:t>attività </a:t>
            </a:r>
            <a:r>
              <a:rPr lang="it-IT" sz="2400" dirty="0" smtClean="0">
                <a:solidFill>
                  <a:srgbClr val="FFFF00"/>
                </a:solidFill>
                <a:latin typeface="Arial" pitchFamily="34" charset="0"/>
                <a:cs typeface="Arial" pitchFamily="34" charset="0"/>
              </a:rPr>
              <a:t>da attivare </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itinerari di lavoro </a:t>
            </a:r>
            <a:r>
              <a:rPr lang="it-IT" sz="2000" dirty="0" smtClean="0">
                <a:solidFill>
                  <a:srgbClr val="FFFF00"/>
                </a:solidFill>
                <a:latin typeface="Arial" pitchFamily="34" charset="0"/>
                <a:cs typeface="Arial" pitchFamily="34" charset="0"/>
              </a:rPr>
              <a:t>(= attività specifiche)</a:t>
            </a:r>
          </a:p>
          <a:p>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metodologie</a:t>
            </a:r>
            <a:r>
              <a:rPr lang="it-IT" sz="2400" dirty="0" smtClean="0">
                <a:solidFill>
                  <a:srgbClr val="FFFF00"/>
                </a:solidFill>
                <a:latin typeface="Arial" pitchFamily="34" charset="0"/>
                <a:cs typeface="Arial" pitchFamily="34" charset="0"/>
              </a:rPr>
              <a:t> e </a:t>
            </a:r>
            <a:r>
              <a:rPr lang="it-IT" sz="2400" dirty="0" smtClean="0">
                <a:solidFill>
                  <a:schemeClr val="bg1"/>
                </a:solidFill>
                <a:latin typeface="Arial" pitchFamily="34" charset="0"/>
                <a:cs typeface="Arial" pitchFamily="34" charset="0"/>
              </a:rPr>
              <a:t>strategie didattiche</a:t>
            </a:r>
            <a:r>
              <a:rPr lang="it-IT" sz="2400" dirty="0" smtClean="0">
                <a:solidFill>
                  <a:srgbClr val="FFFF00"/>
                </a:solidFill>
                <a:latin typeface="Arial" pitchFamily="34" charset="0"/>
                <a:cs typeface="Arial" pitchFamily="34" charset="0"/>
              </a:rPr>
              <a:t>, eventuali </a:t>
            </a:r>
            <a:r>
              <a:rPr lang="it-IT" sz="2400" dirty="0" smtClean="0">
                <a:solidFill>
                  <a:schemeClr val="bg1"/>
                </a:solidFill>
                <a:latin typeface="Arial" pitchFamily="34" charset="0"/>
                <a:cs typeface="Arial" pitchFamily="34" charset="0"/>
              </a:rPr>
              <a:t>scansioni</a:t>
            </a:r>
            <a:r>
              <a:rPr lang="it-IT" sz="2400" dirty="0" smtClean="0">
                <a:solidFill>
                  <a:srgbClr val="FFFF00"/>
                </a:solidFill>
                <a:latin typeface="Arial" pitchFamily="34" charset="0"/>
                <a:cs typeface="Arial" pitchFamily="34" charset="0"/>
              </a:rPr>
              <a:t>,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materiali</a:t>
            </a:r>
            <a:r>
              <a:rPr lang="it-IT" sz="2400" dirty="0" smtClean="0">
                <a:solidFill>
                  <a:srgbClr val="FFFF00"/>
                </a:solidFill>
                <a:latin typeface="Arial" pitchFamily="34" charset="0"/>
                <a:cs typeface="Arial" pitchFamily="34" charset="0"/>
              </a:rPr>
              <a:t> / </a:t>
            </a:r>
            <a:r>
              <a:rPr lang="it-IT" sz="2400" dirty="0" smtClean="0">
                <a:solidFill>
                  <a:schemeClr val="bg1"/>
                </a:solidFill>
                <a:latin typeface="Arial" pitchFamily="34" charset="0"/>
                <a:cs typeface="Arial" pitchFamily="34" charset="0"/>
              </a:rPr>
              <a:t>strumenti</a:t>
            </a:r>
            <a:r>
              <a:rPr lang="it-IT" sz="2400" dirty="0" smtClean="0">
                <a:solidFill>
                  <a:srgbClr val="FFFF00"/>
                </a:solidFill>
                <a:latin typeface="Arial" pitchFamily="34" charset="0"/>
                <a:cs typeface="Arial" pitchFamily="34" charset="0"/>
              </a:rPr>
              <a:t> / </a:t>
            </a:r>
            <a:r>
              <a:rPr lang="it-IT" sz="2400" dirty="0" smtClean="0">
                <a:solidFill>
                  <a:schemeClr val="bg1"/>
                </a:solidFill>
                <a:latin typeface="Arial" pitchFamily="34" charset="0"/>
                <a:cs typeface="Arial" pitchFamily="34" charset="0"/>
              </a:rPr>
              <a:t>ausili </a:t>
            </a:r>
            <a:r>
              <a:rPr lang="it-IT" sz="2400" dirty="0" smtClean="0">
                <a:solidFill>
                  <a:srgbClr val="FFFF00"/>
                </a:solidFill>
                <a:latin typeface="Arial" pitchFamily="34" charset="0"/>
                <a:cs typeface="Arial" pitchFamily="34" charset="0"/>
              </a:rPr>
              <a:t>e </a:t>
            </a:r>
            <a:r>
              <a:rPr lang="it-IT" sz="2400" dirty="0" smtClean="0">
                <a:solidFill>
                  <a:schemeClr val="bg1"/>
                </a:solidFill>
                <a:latin typeface="Arial" pitchFamily="34" charset="0"/>
                <a:cs typeface="Arial" pitchFamily="34" charset="0"/>
              </a:rPr>
              <a:t>sussidi didattici</a:t>
            </a:r>
            <a:r>
              <a:rPr lang="it-IT" sz="2400" dirty="0" smtClean="0">
                <a:solidFill>
                  <a:srgbClr val="FFFF00"/>
                </a:solidFill>
                <a:latin typeface="Arial" pitchFamily="34" charset="0"/>
                <a:cs typeface="Arial" pitchFamily="34" charset="0"/>
              </a:rPr>
              <a:t>, </a:t>
            </a:r>
            <a:r>
              <a:rPr lang="it-IT" sz="2400" dirty="0" smtClean="0">
                <a:solidFill>
                  <a:schemeClr val="bg1"/>
                </a:solidFill>
                <a:latin typeface="Arial" pitchFamily="34" charset="0"/>
                <a:cs typeface="Arial" pitchFamily="34" charset="0"/>
              </a:rPr>
              <a:t>tecnologie</a:t>
            </a:r>
            <a:r>
              <a:rPr lang="it-IT" sz="2400" dirty="0" smtClean="0">
                <a:solidFill>
                  <a:srgbClr val="FFFF00"/>
                </a:solidFill>
                <a:latin typeface="Arial" pitchFamily="34" charset="0"/>
                <a:cs typeface="Arial" pitchFamily="34" charset="0"/>
              </a:rPr>
              <a:t>…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con cui organizzare la proposta formativa, compresa</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l’organizzazione delle risorse (orari e organizzazione delle</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attività)</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dirty="0" smtClean="0">
                <a:solidFill>
                  <a:srgbClr val="FF0000"/>
                </a:solidFill>
                <a:latin typeface="Arial" pitchFamily="34" charset="0"/>
                <a:cs typeface="Arial" pitchFamily="34" charset="0"/>
              </a:rPr>
              <a:t>N.B. </a:t>
            </a:r>
            <a:r>
              <a:rPr lang="it-IT" sz="2400" dirty="0" smtClean="0">
                <a:solidFill>
                  <a:srgbClr val="FFFF00"/>
                </a:solidFill>
                <a:latin typeface="Arial" pitchFamily="34" charset="0"/>
                <a:cs typeface="Arial" pitchFamily="34" charset="0"/>
              </a:rPr>
              <a:t>Si propone di esprimere sempre gli obiettivi in forma di</a:t>
            </a:r>
          </a:p>
          <a:p>
            <a:r>
              <a:rPr lang="it-IT" sz="2400" dirty="0">
                <a:solidFill>
                  <a:srgbClr val="FFFF00"/>
                </a:solidFill>
                <a:latin typeface="Arial" pitchFamily="34" charset="0"/>
                <a:cs typeface="Arial" pitchFamily="34" charset="0"/>
              </a:rPr>
              <a:t> </a:t>
            </a:r>
            <a:r>
              <a:rPr lang="it-IT" sz="2400" dirty="0" smtClean="0">
                <a:solidFill>
                  <a:srgbClr val="FFFF00"/>
                </a:solidFill>
                <a:latin typeface="Arial" pitchFamily="34" charset="0"/>
                <a:cs typeface="Arial" pitchFamily="34" charset="0"/>
              </a:rPr>
              <a:t>            </a:t>
            </a:r>
            <a:r>
              <a:rPr lang="it-IT" sz="2400" b="1" i="1" u="sng" dirty="0" smtClean="0">
                <a:solidFill>
                  <a:schemeClr val="bg1"/>
                </a:solidFill>
                <a:latin typeface="Arial" pitchFamily="34" charset="0"/>
                <a:cs typeface="Arial" pitchFamily="34" charset="0"/>
              </a:rPr>
              <a:t>esiti attesi</a:t>
            </a:r>
            <a:r>
              <a:rPr lang="it-IT" sz="2400" dirty="0" smtClean="0">
                <a:solidFill>
                  <a:schemeClr val="bg1"/>
                </a:solidFill>
                <a:latin typeface="Arial" pitchFamily="34" charset="0"/>
                <a:cs typeface="Arial" pitchFamily="34" charset="0"/>
              </a:rPr>
              <a:t> </a:t>
            </a:r>
            <a:r>
              <a:rPr lang="it-IT" sz="2400" i="1" dirty="0" smtClean="0">
                <a:solidFill>
                  <a:srgbClr val="FFFF00"/>
                </a:solidFill>
                <a:latin typeface="Arial" pitchFamily="34" charset="0"/>
                <a:cs typeface="Arial" pitchFamily="34" charset="0"/>
              </a:rPr>
              <a:t>per poterne valutare i livelli di raggiungimento</a:t>
            </a:r>
            <a:endParaRPr lang="it-IT" sz="2400" dirty="0" smtClean="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endParaRPr lang="it-IT" sz="2400" dirty="0" smtClean="0">
              <a:solidFill>
                <a:srgbClr val="FFFF00"/>
              </a:solidFill>
              <a:latin typeface="Arial" pitchFamily="34" charset="0"/>
              <a:cs typeface="Arial" pitchFamily="34" charset="0"/>
            </a:endParaRPr>
          </a:p>
          <a:p>
            <a:r>
              <a:rPr lang="it-IT" sz="2000" dirty="0" smtClean="0">
                <a:solidFill>
                  <a:srgbClr val="FFFF00"/>
                </a:solidFill>
                <a:latin typeface="Arial" pitchFamily="34" charset="0"/>
                <a:cs typeface="Arial" pitchFamily="34" charset="0"/>
              </a:rPr>
              <a:t>          </a:t>
            </a:r>
            <a:endParaRPr lang="it-IT" sz="20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xmlns="" val="99094639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4028</TotalTime>
  <Words>11304</Words>
  <Application>Microsoft Office PowerPoint</Application>
  <PresentationFormat>Presentazione su schermo (4:3)</PresentationFormat>
  <Paragraphs>1150</Paragraphs>
  <Slides>75</Slides>
  <Notes>10</Notes>
  <HiddenSlides>0</HiddenSlides>
  <MMClips>0</MMClips>
  <ScaleCrop>false</ScaleCrop>
  <HeadingPairs>
    <vt:vector size="4" baseType="variant">
      <vt:variant>
        <vt:lpstr>Tema</vt:lpstr>
      </vt:variant>
      <vt:variant>
        <vt:i4>1</vt:i4>
      </vt:variant>
      <vt:variant>
        <vt:lpstr>Titoli diapositive</vt:lpstr>
      </vt:variant>
      <vt:variant>
        <vt:i4>75</vt:i4>
      </vt:variant>
    </vt:vector>
  </HeadingPairs>
  <TitlesOfParts>
    <vt:vector size="76" baseType="lpstr">
      <vt:lpstr>Tema di Office</vt:lpstr>
      <vt:lpstr>PERCORSI INDIVIDUALIZZATI  E PERSONALIZZATI   ASPETTI DI VALUTAZIONE</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Diapositiva 57</vt:lpstr>
      <vt:lpstr>Diapositiva 58</vt:lpstr>
      <vt:lpstr>Diapositiva 59</vt:lpstr>
      <vt:lpstr>Diapositiva 60</vt:lpstr>
      <vt:lpstr>Diapositiva 61</vt:lpstr>
      <vt:lpstr>Diapositiva 62</vt:lpstr>
      <vt:lpstr>Diapositiva 63</vt:lpstr>
      <vt:lpstr>Diapositiva 64</vt:lpstr>
      <vt:lpstr>Diapositiva 65</vt:lpstr>
      <vt:lpstr>Diapositiva 66</vt:lpstr>
      <vt:lpstr>Diapositiva 67</vt:lpstr>
      <vt:lpstr>Diapositiva 68</vt:lpstr>
      <vt:lpstr>Diapositiva 69</vt:lpstr>
      <vt:lpstr>Diapositiva 70</vt:lpstr>
      <vt:lpstr>Diapositiva 71</vt:lpstr>
      <vt:lpstr>Diapositiva 72</vt:lpstr>
      <vt:lpstr>Diapositiva 73</vt:lpstr>
      <vt:lpstr>Diapositiva 74</vt:lpstr>
      <vt:lpstr>Diapositiva 75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PERCORSI INDIVIDUALIZZATI E PERSONALIZZATI: ASPETTI DI VALUTAZIONE</dc:title>
  <dc:creator>Luigi</dc:creator>
  <cp:lastModifiedBy>Sabrina Civiero</cp:lastModifiedBy>
  <cp:revision>298</cp:revision>
  <cp:lastPrinted>2015-10-21T07:36:03Z</cp:lastPrinted>
  <dcterms:created xsi:type="dcterms:W3CDTF">2015-10-03T15:03:16Z</dcterms:created>
  <dcterms:modified xsi:type="dcterms:W3CDTF">2016-01-04T11:59:18Z</dcterms:modified>
</cp:coreProperties>
</file>